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sldIdLst>
    <p:sldId id="256" r:id="rId2"/>
    <p:sldId id="666" r:id="rId3"/>
    <p:sldId id="261" r:id="rId4"/>
    <p:sldId id="265" r:id="rId5"/>
    <p:sldId id="258" r:id="rId6"/>
    <p:sldId id="268" r:id="rId7"/>
    <p:sldId id="278" r:id="rId8"/>
    <p:sldId id="279" r:id="rId9"/>
    <p:sldId id="280" r:id="rId10"/>
    <p:sldId id="281" r:id="rId11"/>
    <p:sldId id="282" r:id="rId12"/>
    <p:sldId id="665" r:id="rId13"/>
    <p:sldId id="652" r:id="rId14"/>
    <p:sldId id="664" r:id="rId15"/>
    <p:sldId id="273" r:id="rId16"/>
    <p:sldId id="274" r:id="rId17"/>
    <p:sldId id="275" r:id="rId18"/>
    <p:sldId id="272" r:id="rId19"/>
    <p:sldId id="277" r:id="rId20"/>
    <p:sldId id="266" r:id="rId21"/>
    <p:sldId id="641" r:id="rId22"/>
    <p:sldId id="646" r:id="rId23"/>
    <p:sldId id="648" r:id="rId24"/>
    <p:sldId id="667" r:id="rId25"/>
    <p:sldId id="650" r:id="rId26"/>
    <p:sldId id="651" r:id="rId27"/>
    <p:sldId id="649" r:id="rId28"/>
    <p:sldId id="264" r:id="rId29"/>
    <p:sldId id="64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9"/>
    <p:restoredTop sz="57973"/>
  </p:normalViewPr>
  <p:slideViewPr>
    <p:cSldViewPr snapToGrid="0" snapToObjects="1">
      <p:cViewPr varScale="1">
        <p:scale>
          <a:sx n="79" d="100"/>
          <a:sy n="79" d="100"/>
        </p:scale>
        <p:origin x="168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A8E8B-F534-4CDB-9AEF-F48B0E918B9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5620C56-B3D3-4B87-8517-087B69CFF00B}">
      <dgm:prSet/>
      <dgm:spPr/>
      <dgm:t>
        <a:bodyPr/>
        <a:lstStyle/>
        <a:p>
          <a:pPr>
            <a:lnSpc>
              <a:spcPct val="100000"/>
            </a:lnSpc>
            <a:defRPr cap="all"/>
          </a:pPr>
          <a:r>
            <a:rPr lang="en-US" dirty="0"/>
            <a:t>115+ attendees</a:t>
          </a:r>
        </a:p>
      </dgm:t>
    </dgm:pt>
    <dgm:pt modelId="{92BA1A01-BAC0-411D-B69B-367BD9A955FD}" type="parTrans" cxnId="{B8F98501-F480-4ED8-A333-27DEC829A3E2}">
      <dgm:prSet/>
      <dgm:spPr/>
      <dgm:t>
        <a:bodyPr/>
        <a:lstStyle/>
        <a:p>
          <a:endParaRPr lang="en-US"/>
        </a:p>
      </dgm:t>
    </dgm:pt>
    <dgm:pt modelId="{4EBEB2CB-51E5-4A5A-B7A7-772FE25E9977}" type="sibTrans" cxnId="{B8F98501-F480-4ED8-A333-27DEC829A3E2}">
      <dgm:prSet/>
      <dgm:spPr/>
      <dgm:t>
        <a:bodyPr/>
        <a:lstStyle/>
        <a:p>
          <a:endParaRPr lang="en-US"/>
        </a:p>
      </dgm:t>
    </dgm:pt>
    <dgm:pt modelId="{ACF840B6-E8C8-4BED-B57E-C075DC1A9D5E}">
      <dgm:prSet/>
      <dgm:spPr/>
      <dgm:t>
        <a:bodyPr/>
        <a:lstStyle/>
        <a:p>
          <a:pPr>
            <a:lnSpc>
              <a:spcPct val="100000"/>
            </a:lnSpc>
            <a:defRPr cap="all"/>
          </a:pPr>
          <a:r>
            <a:rPr lang="en-US" dirty="0"/>
            <a:t>50+ Companies</a:t>
          </a:r>
        </a:p>
      </dgm:t>
    </dgm:pt>
    <dgm:pt modelId="{8B2C6EAA-3A41-4D06-950E-E7F2CE572999}" type="parTrans" cxnId="{B30EB370-07DC-4034-A2D6-7D627DB382C9}">
      <dgm:prSet/>
      <dgm:spPr/>
      <dgm:t>
        <a:bodyPr/>
        <a:lstStyle/>
        <a:p>
          <a:endParaRPr lang="en-US"/>
        </a:p>
      </dgm:t>
    </dgm:pt>
    <dgm:pt modelId="{DB225BE1-BB83-4392-A034-9FC03A6A41F3}" type="sibTrans" cxnId="{B30EB370-07DC-4034-A2D6-7D627DB382C9}">
      <dgm:prSet/>
      <dgm:spPr/>
      <dgm:t>
        <a:bodyPr/>
        <a:lstStyle/>
        <a:p>
          <a:endParaRPr lang="en-US"/>
        </a:p>
      </dgm:t>
    </dgm:pt>
    <dgm:pt modelId="{DD1874A1-E01D-486F-9DA5-780A2B0F6DBA}">
      <dgm:prSet/>
      <dgm:spPr/>
      <dgm:t>
        <a:bodyPr/>
        <a:lstStyle/>
        <a:p>
          <a:pPr>
            <a:lnSpc>
              <a:spcPct val="100000"/>
            </a:lnSpc>
            <a:defRPr cap="all"/>
          </a:pPr>
          <a:r>
            <a:rPr lang="en-US" dirty="0"/>
            <a:t>10+ Countries</a:t>
          </a:r>
        </a:p>
      </dgm:t>
    </dgm:pt>
    <dgm:pt modelId="{EAEFACA4-6E58-46B8-A22C-AA17E6D552A0}" type="parTrans" cxnId="{79FC5CAA-2C8E-4383-9D10-756D6F7AB019}">
      <dgm:prSet/>
      <dgm:spPr/>
      <dgm:t>
        <a:bodyPr/>
        <a:lstStyle/>
        <a:p>
          <a:endParaRPr lang="en-US"/>
        </a:p>
      </dgm:t>
    </dgm:pt>
    <dgm:pt modelId="{ED4BC4E6-E483-4840-892B-0B14E80C013F}" type="sibTrans" cxnId="{79FC5CAA-2C8E-4383-9D10-756D6F7AB019}">
      <dgm:prSet/>
      <dgm:spPr/>
      <dgm:t>
        <a:bodyPr/>
        <a:lstStyle/>
        <a:p>
          <a:endParaRPr lang="en-US"/>
        </a:p>
      </dgm:t>
    </dgm:pt>
    <dgm:pt modelId="{4FD358F5-69BB-405C-8433-AF67C0E59E87}">
      <dgm:prSet/>
      <dgm:spPr/>
      <dgm:t>
        <a:bodyPr/>
        <a:lstStyle/>
        <a:p>
          <a:pPr>
            <a:lnSpc>
              <a:spcPct val="100000"/>
            </a:lnSpc>
            <a:defRPr cap="all"/>
          </a:pPr>
          <a:r>
            <a:rPr lang="en-US" dirty="0"/>
            <a:t>8 Talks</a:t>
          </a:r>
        </a:p>
      </dgm:t>
    </dgm:pt>
    <dgm:pt modelId="{8CCDE59D-F395-4385-97B2-9155C2C2CD99}" type="parTrans" cxnId="{2DF06ADF-A257-42AC-88BE-32403246C67A}">
      <dgm:prSet/>
      <dgm:spPr/>
      <dgm:t>
        <a:bodyPr/>
        <a:lstStyle/>
        <a:p>
          <a:endParaRPr lang="en-US"/>
        </a:p>
      </dgm:t>
    </dgm:pt>
    <dgm:pt modelId="{120D4BB2-9CDF-4831-9DF3-DC0756ADA40C}" type="sibTrans" cxnId="{2DF06ADF-A257-42AC-88BE-32403246C67A}">
      <dgm:prSet/>
      <dgm:spPr/>
      <dgm:t>
        <a:bodyPr/>
        <a:lstStyle/>
        <a:p>
          <a:endParaRPr lang="en-US"/>
        </a:p>
      </dgm:t>
    </dgm:pt>
    <dgm:pt modelId="{B07AE488-EE5E-49F4-883D-E961D8E65EBE}">
      <dgm:prSet/>
      <dgm:spPr/>
      <dgm:t>
        <a:bodyPr/>
        <a:lstStyle/>
        <a:p>
          <a:pPr>
            <a:lnSpc>
              <a:spcPct val="100000"/>
            </a:lnSpc>
            <a:defRPr cap="all"/>
          </a:pPr>
          <a:r>
            <a:rPr lang="en-US" dirty="0"/>
            <a:t>2 Training Classes</a:t>
          </a:r>
        </a:p>
      </dgm:t>
    </dgm:pt>
    <dgm:pt modelId="{5612AB2A-FFDF-4001-ADF9-A329732974FE}" type="parTrans" cxnId="{E9FE6836-E486-47B5-9942-958119E8EECF}">
      <dgm:prSet/>
      <dgm:spPr/>
      <dgm:t>
        <a:bodyPr/>
        <a:lstStyle/>
        <a:p>
          <a:endParaRPr lang="en-US"/>
        </a:p>
      </dgm:t>
    </dgm:pt>
    <dgm:pt modelId="{3F692D7B-6DD2-464C-9CA6-C70B4050E08D}" type="sibTrans" cxnId="{E9FE6836-E486-47B5-9942-958119E8EECF}">
      <dgm:prSet/>
      <dgm:spPr/>
      <dgm:t>
        <a:bodyPr/>
        <a:lstStyle/>
        <a:p>
          <a:endParaRPr lang="en-US"/>
        </a:p>
      </dgm:t>
    </dgm:pt>
    <dgm:pt modelId="{3FE1E566-95CF-4501-A4C6-07CC03B8F0B6}" type="pres">
      <dgm:prSet presAssocID="{19FA8E8B-F534-4CDB-9AEF-F48B0E918B9F}" presName="root" presStyleCnt="0">
        <dgm:presLayoutVars>
          <dgm:dir/>
          <dgm:resizeHandles val="exact"/>
        </dgm:presLayoutVars>
      </dgm:prSet>
      <dgm:spPr/>
    </dgm:pt>
    <dgm:pt modelId="{34F2756E-3B6C-443E-B040-CF39C76A141D}" type="pres">
      <dgm:prSet presAssocID="{D5620C56-B3D3-4B87-8517-087B69CFF00B}" presName="compNode" presStyleCnt="0"/>
      <dgm:spPr/>
    </dgm:pt>
    <dgm:pt modelId="{6C350D0C-60D6-4D5D-A8E8-C39F4BE77E4D}" type="pres">
      <dgm:prSet presAssocID="{D5620C56-B3D3-4B87-8517-087B69CFF00B}" presName="iconBgRect" presStyleLbl="bgShp" presStyleIdx="0" presStyleCnt="5"/>
      <dgm:spPr/>
    </dgm:pt>
    <dgm:pt modelId="{873FA7B0-0EF4-47AB-B786-031BEB2693A0}" type="pres">
      <dgm:prSet presAssocID="{D5620C56-B3D3-4B87-8517-087B69CFF00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vertising"/>
        </a:ext>
      </dgm:extLst>
    </dgm:pt>
    <dgm:pt modelId="{A2733267-691D-4965-918C-6A5C6D3757BA}" type="pres">
      <dgm:prSet presAssocID="{D5620C56-B3D3-4B87-8517-087B69CFF00B}" presName="spaceRect" presStyleCnt="0"/>
      <dgm:spPr/>
    </dgm:pt>
    <dgm:pt modelId="{4C1815C7-2424-47A7-9172-B7B951A92597}" type="pres">
      <dgm:prSet presAssocID="{D5620C56-B3D3-4B87-8517-087B69CFF00B}" presName="textRect" presStyleLbl="revTx" presStyleIdx="0" presStyleCnt="5">
        <dgm:presLayoutVars>
          <dgm:chMax val="1"/>
          <dgm:chPref val="1"/>
        </dgm:presLayoutVars>
      </dgm:prSet>
      <dgm:spPr/>
    </dgm:pt>
    <dgm:pt modelId="{65118B4A-D09B-480E-A976-49FA4AA6C5AD}" type="pres">
      <dgm:prSet presAssocID="{4EBEB2CB-51E5-4A5A-B7A7-772FE25E9977}" presName="sibTrans" presStyleCnt="0"/>
      <dgm:spPr/>
    </dgm:pt>
    <dgm:pt modelId="{B12EB35D-674A-4372-9884-FB526B044369}" type="pres">
      <dgm:prSet presAssocID="{ACF840B6-E8C8-4BED-B57E-C075DC1A9D5E}" presName="compNode" presStyleCnt="0"/>
      <dgm:spPr/>
    </dgm:pt>
    <dgm:pt modelId="{4CD8A0B4-B643-4CD0-BE2E-6CBED6417A5E}" type="pres">
      <dgm:prSet presAssocID="{ACF840B6-E8C8-4BED-B57E-C075DC1A9D5E}" presName="iconBgRect" presStyleLbl="bgShp" presStyleIdx="1" presStyleCnt="5"/>
      <dgm:spPr/>
    </dgm:pt>
    <dgm:pt modelId="{195D87A7-316C-47F8-A95F-A325428781B2}" type="pres">
      <dgm:prSet presAssocID="{ACF840B6-E8C8-4BED-B57E-C075DC1A9D5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BB60DC71-0D78-4AAB-8AE1-581660F0E33D}" type="pres">
      <dgm:prSet presAssocID="{ACF840B6-E8C8-4BED-B57E-C075DC1A9D5E}" presName="spaceRect" presStyleCnt="0"/>
      <dgm:spPr/>
    </dgm:pt>
    <dgm:pt modelId="{ED2E5F62-B973-4CD7-AEAE-1DBB711AE649}" type="pres">
      <dgm:prSet presAssocID="{ACF840B6-E8C8-4BED-B57E-C075DC1A9D5E}" presName="textRect" presStyleLbl="revTx" presStyleIdx="1" presStyleCnt="5">
        <dgm:presLayoutVars>
          <dgm:chMax val="1"/>
          <dgm:chPref val="1"/>
        </dgm:presLayoutVars>
      </dgm:prSet>
      <dgm:spPr/>
    </dgm:pt>
    <dgm:pt modelId="{5C25675A-0CF5-4505-B3BE-AB0162CFE2E0}" type="pres">
      <dgm:prSet presAssocID="{DB225BE1-BB83-4392-A034-9FC03A6A41F3}" presName="sibTrans" presStyleCnt="0"/>
      <dgm:spPr/>
    </dgm:pt>
    <dgm:pt modelId="{DC85940C-B48F-445A-8853-101180494644}" type="pres">
      <dgm:prSet presAssocID="{DD1874A1-E01D-486F-9DA5-780A2B0F6DBA}" presName="compNode" presStyleCnt="0"/>
      <dgm:spPr/>
    </dgm:pt>
    <dgm:pt modelId="{CB1FB945-3F2E-48DC-9355-F47D69870FA1}" type="pres">
      <dgm:prSet presAssocID="{DD1874A1-E01D-486F-9DA5-780A2B0F6DBA}" presName="iconBgRect" presStyleLbl="bgShp" presStyleIdx="2" presStyleCnt="5"/>
      <dgm:spPr/>
    </dgm:pt>
    <dgm:pt modelId="{189208D6-0ADB-4BC8-BE2B-AE5EB7A1357E}" type="pres">
      <dgm:prSet presAssocID="{DD1874A1-E01D-486F-9DA5-780A2B0F6DB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rth America"/>
        </a:ext>
      </dgm:extLst>
    </dgm:pt>
    <dgm:pt modelId="{E5097B14-997E-4B5F-B9DF-C037E45F55AA}" type="pres">
      <dgm:prSet presAssocID="{DD1874A1-E01D-486F-9DA5-780A2B0F6DBA}" presName="spaceRect" presStyleCnt="0"/>
      <dgm:spPr/>
    </dgm:pt>
    <dgm:pt modelId="{AACE9D52-04DC-4967-99F1-4343399CED02}" type="pres">
      <dgm:prSet presAssocID="{DD1874A1-E01D-486F-9DA5-780A2B0F6DBA}" presName="textRect" presStyleLbl="revTx" presStyleIdx="2" presStyleCnt="5">
        <dgm:presLayoutVars>
          <dgm:chMax val="1"/>
          <dgm:chPref val="1"/>
        </dgm:presLayoutVars>
      </dgm:prSet>
      <dgm:spPr/>
    </dgm:pt>
    <dgm:pt modelId="{129E77A6-6C62-43EE-81A7-415E33C8359F}" type="pres">
      <dgm:prSet presAssocID="{ED4BC4E6-E483-4840-892B-0B14E80C013F}" presName="sibTrans" presStyleCnt="0"/>
      <dgm:spPr/>
    </dgm:pt>
    <dgm:pt modelId="{05DCD64B-0B81-45C0-9EAC-35C2DBF59336}" type="pres">
      <dgm:prSet presAssocID="{4FD358F5-69BB-405C-8433-AF67C0E59E87}" presName="compNode" presStyleCnt="0"/>
      <dgm:spPr/>
    </dgm:pt>
    <dgm:pt modelId="{8AFCF7F2-69AA-4E1D-B9BB-853088D74524}" type="pres">
      <dgm:prSet presAssocID="{4FD358F5-69BB-405C-8433-AF67C0E59E87}" presName="iconBgRect" presStyleLbl="bgShp" presStyleIdx="3" presStyleCnt="5"/>
      <dgm:spPr/>
    </dgm:pt>
    <dgm:pt modelId="{4BAC96BA-4C42-41AF-B2AA-ECBE98372010}" type="pres">
      <dgm:prSet presAssocID="{4FD358F5-69BB-405C-8433-AF67C0E59E8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ngue"/>
        </a:ext>
      </dgm:extLst>
    </dgm:pt>
    <dgm:pt modelId="{59B88C1B-A848-4697-A95D-A9AC11F39824}" type="pres">
      <dgm:prSet presAssocID="{4FD358F5-69BB-405C-8433-AF67C0E59E87}" presName="spaceRect" presStyleCnt="0"/>
      <dgm:spPr/>
    </dgm:pt>
    <dgm:pt modelId="{CC1EE8CF-47E6-4156-9F51-3104D8B58034}" type="pres">
      <dgm:prSet presAssocID="{4FD358F5-69BB-405C-8433-AF67C0E59E87}" presName="textRect" presStyleLbl="revTx" presStyleIdx="3" presStyleCnt="5">
        <dgm:presLayoutVars>
          <dgm:chMax val="1"/>
          <dgm:chPref val="1"/>
        </dgm:presLayoutVars>
      </dgm:prSet>
      <dgm:spPr/>
    </dgm:pt>
    <dgm:pt modelId="{E0359089-9252-4DE5-AFD3-8D29637AF40E}" type="pres">
      <dgm:prSet presAssocID="{120D4BB2-9CDF-4831-9DF3-DC0756ADA40C}" presName="sibTrans" presStyleCnt="0"/>
      <dgm:spPr/>
    </dgm:pt>
    <dgm:pt modelId="{EF18E24C-6D5D-47B8-82C8-2C4E6E784961}" type="pres">
      <dgm:prSet presAssocID="{B07AE488-EE5E-49F4-883D-E961D8E65EBE}" presName="compNode" presStyleCnt="0"/>
      <dgm:spPr/>
    </dgm:pt>
    <dgm:pt modelId="{80E73122-DBCF-4BBA-A7C7-CA9988A1DC0E}" type="pres">
      <dgm:prSet presAssocID="{B07AE488-EE5E-49F4-883D-E961D8E65EBE}" presName="iconBgRect" presStyleLbl="bgShp" presStyleIdx="4" presStyleCnt="5"/>
      <dgm:spPr/>
    </dgm:pt>
    <dgm:pt modelId="{693B1D69-3850-45B7-9331-E2BA8D4FE5D7}" type="pres">
      <dgm:prSet presAssocID="{B07AE488-EE5E-49F4-883D-E961D8E65EB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DA31A738-5174-412B-BD60-2C995C0AB405}" type="pres">
      <dgm:prSet presAssocID="{B07AE488-EE5E-49F4-883D-E961D8E65EBE}" presName="spaceRect" presStyleCnt="0"/>
      <dgm:spPr/>
    </dgm:pt>
    <dgm:pt modelId="{F60286C5-7669-40FC-BCC5-74F2A6061E9A}" type="pres">
      <dgm:prSet presAssocID="{B07AE488-EE5E-49F4-883D-E961D8E65EBE}" presName="textRect" presStyleLbl="revTx" presStyleIdx="4" presStyleCnt="5">
        <dgm:presLayoutVars>
          <dgm:chMax val="1"/>
          <dgm:chPref val="1"/>
        </dgm:presLayoutVars>
      </dgm:prSet>
      <dgm:spPr/>
    </dgm:pt>
  </dgm:ptLst>
  <dgm:cxnLst>
    <dgm:cxn modelId="{B8F98501-F480-4ED8-A333-27DEC829A3E2}" srcId="{19FA8E8B-F534-4CDB-9AEF-F48B0E918B9F}" destId="{D5620C56-B3D3-4B87-8517-087B69CFF00B}" srcOrd="0" destOrd="0" parTransId="{92BA1A01-BAC0-411D-B69B-367BD9A955FD}" sibTransId="{4EBEB2CB-51E5-4A5A-B7A7-772FE25E9977}"/>
    <dgm:cxn modelId="{6346AA01-107D-8B4D-A99A-2C4CB4C8977D}" type="presOf" srcId="{4FD358F5-69BB-405C-8433-AF67C0E59E87}" destId="{CC1EE8CF-47E6-4156-9F51-3104D8B58034}" srcOrd="0" destOrd="0" presId="urn:microsoft.com/office/officeart/2018/5/layout/IconCircleLabelList"/>
    <dgm:cxn modelId="{0AA4F513-8D1A-F34B-9078-F7B83CBB31B5}" type="presOf" srcId="{19FA8E8B-F534-4CDB-9AEF-F48B0E918B9F}" destId="{3FE1E566-95CF-4501-A4C6-07CC03B8F0B6}" srcOrd="0" destOrd="0" presId="urn:microsoft.com/office/officeart/2018/5/layout/IconCircleLabelList"/>
    <dgm:cxn modelId="{E9FE6836-E486-47B5-9942-958119E8EECF}" srcId="{19FA8E8B-F534-4CDB-9AEF-F48B0E918B9F}" destId="{B07AE488-EE5E-49F4-883D-E961D8E65EBE}" srcOrd="4" destOrd="0" parTransId="{5612AB2A-FFDF-4001-ADF9-A329732974FE}" sibTransId="{3F692D7B-6DD2-464C-9CA6-C70B4050E08D}"/>
    <dgm:cxn modelId="{B30EB370-07DC-4034-A2D6-7D627DB382C9}" srcId="{19FA8E8B-F534-4CDB-9AEF-F48B0E918B9F}" destId="{ACF840B6-E8C8-4BED-B57E-C075DC1A9D5E}" srcOrd="1" destOrd="0" parTransId="{8B2C6EAA-3A41-4D06-950E-E7F2CE572999}" sibTransId="{DB225BE1-BB83-4392-A034-9FC03A6A41F3}"/>
    <dgm:cxn modelId="{44898D8D-D52C-D042-95D7-9BA5FAF615AF}" type="presOf" srcId="{ACF840B6-E8C8-4BED-B57E-C075DC1A9D5E}" destId="{ED2E5F62-B973-4CD7-AEAE-1DBB711AE649}" srcOrd="0" destOrd="0" presId="urn:microsoft.com/office/officeart/2018/5/layout/IconCircleLabelList"/>
    <dgm:cxn modelId="{79FC5CAA-2C8E-4383-9D10-756D6F7AB019}" srcId="{19FA8E8B-F534-4CDB-9AEF-F48B0E918B9F}" destId="{DD1874A1-E01D-486F-9DA5-780A2B0F6DBA}" srcOrd="2" destOrd="0" parTransId="{EAEFACA4-6E58-46B8-A22C-AA17E6D552A0}" sibTransId="{ED4BC4E6-E483-4840-892B-0B14E80C013F}"/>
    <dgm:cxn modelId="{0A771CAC-7A36-9245-B9AE-AD580E748044}" type="presOf" srcId="{DD1874A1-E01D-486F-9DA5-780A2B0F6DBA}" destId="{AACE9D52-04DC-4967-99F1-4343399CED02}" srcOrd="0" destOrd="0" presId="urn:microsoft.com/office/officeart/2018/5/layout/IconCircleLabelList"/>
    <dgm:cxn modelId="{F8C747BD-ACED-B04C-866D-AF66F17E1466}" type="presOf" srcId="{D5620C56-B3D3-4B87-8517-087B69CFF00B}" destId="{4C1815C7-2424-47A7-9172-B7B951A92597}" srcOrd="0" destOrd="0" presId="urn:microsoft.com/office/officeart/2018/5/layout/IconCircleLabelList"/>
    <dgm:cxn modelId="{2DF06ADF-A257-42AC-88BE-32403246C67A}" srcId="{19FA8E8B-F534-4CDB-9AEF-F48B0E918B9F}" destId="{4FD358F5-69BB-405C-8433-AF67C0E59E87}" srcOrd="3" destOrd="0" parTransId="{8CCDE59D-F395-4385-97B2-9155C2C2CD99}" sibTransId="{120D4BB2-9CDF-4831-9DF3-DC0756ADA40C}"/>
    <dgm:cxn modelId="{2901F5E2-753C-BC4C-8727-041DC42AE4C3}" type="presOf" srcId="{B07AE488-EE5E-49F4-883D-E961D8E65EBE}" destId="{F60286C5-7669-40FC-BCC5-74F2A6061E9A}" srcOrd="0" destOrd="0" presId="urn:microsoft.com/office/officeart/2018/5/layout/IconCircleLabelList"/>
    <dgm:cxn modelId="{751A3D6E-8F51-9D4B-8A2E-BF007A801125}" type="presParOf" srcId="{3FE1E566-95CF-4501-A4C6-07CC03B8F0B6}" destId="{34F2756E-3B6C-443E-B040-CF39C76A141D}" srcOrd="0" destOrd="0" presId="urn:microsoft.com/office/officeart/2018/5/layout/IconCircleLabelList"/>
    <dgm:cxn modelId="{361E8790-281F-B745-A9E7-847E8F6A7FF2}" type="presParOf" srcId="{34F2756E-3B6C-443E-B040-CF39C76A141D}" destId="{6C350D0C-60D6-4D5D-A8E8-C39F4BE77E4D}" srcOrd="0" destOrd="0" presId="urn:microsoft.com/office/officeart/2018/5/layout/IconCircleLabelList"/>
    <dgm:cxn modelId="{CA0587F9-B61E-2741-91C8-3E1124F28E32}" type="presParOf" srcId="{34F2756E-3B6C-443E-B040-CF39C76A141D}" destId="{873FA7B0-0EF4-47AB-B786-031BEB2693A0}" srcOrd="1" destOrd="0" presId="urn:microsoft.com/office/officeart/2018/5/layout/IconCircleLabelList"/>
    <dgm:cxn modelId="{540C3B2C-5EC6-8D4E-835A-C837105AF5F0}" type="presParOf" srcId="{34F2756E-3B6C-443E-B040-CF39C76A141D}" destId="{A2733267-691D-4965-918C-6A5C6D3757BA}" srcOrd="2" destOrd="0" presId="urn:microsoft.com/office/officeart/2018/5/layout/IconCircleLabelList"/>
    <dgm:cxn modelId="{79092E7E-A0DB-F94A-8BE6-A77AD09C82E7}" type="presParOf" srcId="{34F2756E-3B6C-443E-B040-CF39C76A141D}" destId="{4C1815C7-2424-47A7-9172-B7B951A92597}" srcOrd="3" destOrd="0" presId="urn:microsoft.com/office/officeart/2018/5/layout/IconCircleLabelList"/>
    <dgm:cxn modelId="{271EEBDF-B692-2D4B-A044-B0DC016C242D}" type="presParOf" srcId="{3FE1E566-95CF-4501-A4C6-07CC03B8F0B6}" destId="{65118B4A-D09B-480E-A976-49FA4AA6C5AD}" srcOrd="1" destOrd="0" presId="urn:microsoft.com/office/officeart/2018/5/layout/IconCircleLabelList"/>
    <dgm:cxn modelId="{2A637F3A-9620-EE4C-B0E9-7D74C8ABFC87}" type="presParOf" srcId="{3FE1E566-95CF-4501-A4C6-07CC03B8F0B6}" destId="{B12EB35D-674A-4372-9884-FB526B044369}" srcOrd="2" destOrd="0" presId="urn:microsoft.com/office/officeart/2018/5/layout/IconCircleLabelList"/>
    <dgm:cxn modelId="{1A9F349E-D2D7-0444-8E93-9B1EF343195D}" type="presParOf" srcId="{B12EB35D-674A-4372-9884-FB526B044369}" destId="{4CD8A0B4-B643-4CD0-BE2E-6CBED6417A5E}" srcOrd="0" destOrd="0" presId="urn:microsoft.com/office/officeart/2018/5/layout/IconCircleLabelList"/>
    <dgm:cxn modelId="{8BC5A26D-C74A-1C44-9D88-9AF2744E2F49}" type="presParOf" srcId="{B12EB35D-674A-4372-9884-FB526B044369}" destId="{195D87A7-316C-47F8-A95F-A325428781B2}" srcOrd="1" destOrd="0" presId="urn:microsoft.com/office/officeart/2018/5/layout/IconCircleLabelList"/>
    <dgm:cxn modelId="{AA6772BF-83EB-274E-AFF3-7ABCF2E9AC9D}" type="presParOf" srcId="{B12EB35D-674A-4372-9884-FB526B044369}" destId="{BB60DC71-0D78-4AAB-8AE1-581660F0E33D}" srcOrd="2" destOrd="0" presId="urn:microsoft.com/office/officeart/2018/5/layout/IconCircleLabelList"/>
    <dgm:cxn modelId="{BE650A5A-8CE5-F546-9074-3052B59AE354}" type="presParOf" srcId="{B12EB35D-674A-4372-9884-FB526B044369}" destId="{ED2E5F62-B973-4CD7-AEAE-1DBB711AE649}" srcOrd="3" destOrd="0" presId="urn:microsoft.com/office/officeart/2018/5/layout/IconCircleLabelList"/>
    <dgm:cxn modelId="{248B1C57-3277-C04F-82CC-11EBE2D7C3A3}" type="presParOf" srcId="{3FE1E566-95CF-4501-A4C6-07CC03B8F0B6}" destId="{5C25675A-0CF5-4505-B3BE-AB0162CFE2E0}" srcOrd="3" destOrd="0" presId="urn:microsoft.com/office/officeart/2018/5/layout/IconCircleLabelList"/>
    <dgm:cxn modelId="{E0CF59AD-D3C7-3443-BEA5-D3921115A078}" type="presParOf" srcId="{3FE1E566-95CF-4501-A4C6-07CC03B8F0B6}" destId="{DC85940C-B48F-445A-8853-101180494644}" srcOrd="4" destOrd="0" presId="urn:microsoft.com/office/officeart/2018/5/layout/IconCircleLabelList"/>
    <dgm:cxn modelId="{C8CC42BD-29E0-884F-A44B-51AF9DDA7551}" type="presParOf" srcId="{DC85940C-B48F-445A-8853-101180494644}" destId="{CB1FB945-3F2E-48DC-9355-F47D69870FA1}" srcOrd="0" destOrd="0" presId="urn:microsoft.com/office/officeart/2018/5/layout/IconCircleLabelList"/>
    <dgm:cxn modelId="{9BBCF97E-9FF0-A645-930E-7B4E54011A85}" type="presParOf" srcId="{DC85940C-B48F-445A-8853-101180494644}" destId="{189208D6-0ADB-4BC8-BE2B-AE5EB7A1357E}" srcOrd="1" destOrd="0" presId="urn:microsoft.com/office/officeart/2018/5/layout/IconCircleLabelList"/>
    <dgm:cxn modelId="{60F978C2-5573-B742-9CE3-B67DCDF7458C}" type="presParOf" srcId="{DC85940C-B48F-445A-8853-101180494644}" destId="{E5097B14-997E-4B5F-B9DF-C037E45F55AA}" srcOrd="2" destOrd="0" presId="urn:microsoft.com/office/officeart/2018/5/layout/IconCircleLabelList"/>
    <dgm:cxn modelId="{165C18A6-0872-3F41-A57A-AF83C8E9C90C}" type="presParOf" srcId="{DC85940C-B48F-445A-8853-101180494644}" destId="{AACE9D52-04DC-4967-99F1-4343399CED02}" srcOrd="3" destOrd="0" presId="urn:microsoft.com/office/officeart/2018/5/layout/IconCircleLabelList"/>
    <dgm:cxn modelId="{5F318D97-1D34-A643-916F-137CFEF9A064}" type="presParOf" srcId="{3FE1E566-95CF-4501-A4C6-07CC03B8F0B6}" destId="{129E77A6-6C62-43EE-81A7-415E33C8359F}" srcOrd="5" destOrd="0" presId="urn:microsoft.com/office/officeart/2018/5/layout/IconCircleLabelList"/>
    <dgm:cxn modelId="{6C910FFE-26BA-294A-B222-ED705261D816}" type="presParOf" srcId="{3FE1E566-95CF-4501-A4C6-07CC03B8F0B6}" destId="{05DCD64B-0B81-45C0-9EAC-35C2DBF59336}" srcOrd="6" destOrd="0" presId="urn:microsoft.com/office/officeart/2018/5/layout/IconCircleLabelList"/>
    <dgm:cxn modelId="{6507BEFB-1520-BA41-BF19-B55C54D0D08B}" type="presParOf" srcId="{05DCD64B-0B81-45C0-9EAC-35C2DBF59336}" destId="{8AFCF7F2-69AA-4E1D-B9BB-853088D74524}" srcOrd="0" destOrd="0" presId="urn:microsoft.com/office/officeart/2018/5/layout/IconCircleLabelList"/>
    <dgm:cxn modelId="{323D2D1E-6300-9245-85EB-FCC87A8FDDD2}" type="presParOf" srcId="{05DCD64B-0B81-45C0-9EAC-35C2DBF59336}" destId="{4BAC96BA-4C42-41AF-B2AA-ECBE98372010}" srcOrd="1" destOrd="0" presId="urn:microsoft.com/office/officeart/2018/5/layout/IconCircleLabelList"/>
    <dgm:cxn modelId="{6D07BB00-9D2E-5F40-AA72-F398D013F65B}" type="presParOf" srcId="{05DCD64B-0B81-45C0-9EAC-35C2DBF59336}" destId="{59B88C1B-A848-4697-A95D-A9AC11F39824}" srcOrd="2" destOrd="0" presId="urn:microsoft.com/office/officeart/2018/5/layout/IconCircleLabelList"/>
    <dgm:cxn modelId="{03FA5F5C-5837-E04A-8873-5CCFB6CCBD6D}" type="presParOf" srcId="{05DCD64B-0B81-45C0-9EAC-35C2DBF59336}" destId="{CC1EE8CF-47E6-4156-9F51-3104D8B58034}" srcOrd="3" destOrd="0" presId="urn:microsoft.com/office/officeart/2018/5/layout/IconCircleLabelList"/>
    <dgm:cxn modelId="{F7FD974E-4824-6049-88B1-E52CAA0F0BCB}" type="presParOf" srcId="{3FE1E566-95CF-4501-A4C6-07CC03B8F0B6}" destId="{E0359089-9252-4DE5-AFD3-8D29637AF40E}" srcOrd="7" destOrd="0" presId="urn:microsoft.com/office/officeart/2018/5/layout/IconCircleLabelList"/>
    <dgm:cxn modelId="{CD0F08FB-EE64-BC43-9558-7B5C107876D6}" type="presParOf" srcId="{3FE1E566-95CF-4501-A4C6-07CC03B8F0B6}" destId="{EF18E24C-6D5D-47B8-82C8-2C4E6E784961}" srcOrd="8" destOrd="0" presId="urn:microsoft.com/office/officeart/2018/5/layout/IconCircleLabelList"/>
    <dgm:cxn modelId="{5167452C-0EFB-EF4E-A0F0-A665ABDE5B02}" type="presParOf" srcId="{EF18E24C-6D5D-47B8-82C8-2C4E6E784961}" destId="{80E73122-DBCF-4BBA-A7C7-CA9988A1DC0E}" srcOrd="0" destOrd="0" presId="urn:microsoft.com/office/officeart/2018/5/layout/IconCircleLabelList"/>
    <dgm:cxn modelId="{B75D7F64-34FB-2745-A8A5-A5A7102D9B9D}" type="presParOf" srcId="{EF18E24C-6D5D-47B8-82C8-2C4E6E784961}" destId="{693B1D69-3850-45B7-9331-E2BA8D4FE5D7}" srcOrd="1" destOrd="0" presId="urn:microsoft.com/office/officeart/2018/5/layout/IconCircleLabelList"/>
    <dgm:cxn modelId="{7DA4CFB0-2B48-4140-9CC6-487B4CC490A9}" type="presParOf" srcId="{EF18E24C-6D5D-47B8-82C8-2C4E6E784961}" destId="{DA31A738-5174-412B-BD60-2C995C0AB405}" srcOrd="2" destOrd="0" presId="urn:microsoft.com/office/officeart/2018/5/layout/IconCircleLabelList"/>
    <dgm:cxn modelId="{6B0A64CB-4750-A741-BF07-BCA1B4EEE30B}" type="presParOf" srcId="{EF18E24C-6D5D-47B8-82C8-2C4E6E784961}" destId="{F60286C5-7669-40FC-BCC5-74F2A6061E9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50D0C-60D6-4D5D-A8E8-C39F4BE77E4D}">
      <dsp:nvSpPr>
        <dsp:cNvPr id="0" name=""/>
        <dsp:cNvSpPr/>
      </dsp:nvSpPr>
      <dsp:spPr>
        <a:xfrm>
          <a:off x="592801" y="557713"/>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3FA7B0-0EF4-47AB-B786-031BEB2693A0}">
      <dsp:nvSpPr>
        <dsp:cNvPr id="0" name=""/>
        <dsp:cNvSpPr/>
      </dsp:nvSpPr>
      <dsp:spPr>
        <a:xfrm>
          <a:off x="826801" y="79171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1815C7-2424-47A7-9172-B7B951A92597}">
      <dsp:nvSpPr>
        <dsp:cNvPr id="0" name=""/>
        <dsp:cNvSpPr/>
      </dsp:nvSpPr>
      <dsp:spPr>
        <a:xfrm>
          <a:off x="241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115+ attendees</a:t>
          </a:r>
        </a:p>
      </dsp:txBody>
      <dsp:txXfrm>
        <a:off x="241801" y="1997713"/>
        <a:ext cx="1800000" cy="720000"/>
      </dsp:txXfrm>
    </dsp:sp>
    <dsp:sp modelId="{4CD8A0B4-B643-4CD0-BE2E-6CBED6417A5E}">
      <dsp:nvSpPr>
        <dsp:cNvPr id="0" name=""/>
        <dsp:cNvSpPr/>
      </dsp:nvSpPr>
      <dsp:spPr>
        <a:xfrm>
          <a:off x="2707801" y="557713"/>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5D87A7-316C-47F8-A95F-A325428781B2}">
      <dsp:nvSpPr>
        <dsp:cNvPr id="0" name=""/>
        <dsp:cNvSpPr/>
      </dsp:nvSpPr>
      <dsp:spPr>
        <a:xfrm>
          <a:off x="2941801" y="79171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2E5F62-B973-4CD7-AEAE-1DBB711AE649}">
      <dsp:nvSpPr>
        <dsp:cNvPr id="0" name=""/>
        <dsp:cNvSpPr/>
      </dsp:nvSpPr>
      <dsp:spPr>
        <a:xfrm>
          <a:off x="2356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50+ Companies</a:t>
          </a:r>
        </a:p>
      </dsp:txBody>
      <dsp:txXfrm>
        <a:off x="2356801" y="1997713"/>
        <a:ext cx="1800000" cy="720000"/>
      </dsp:txXfrm>
    </dsp:sp>
    <dsp:sp modelId="{CB1FB945-3F2E-48DC-9355-F47D69870FA1}">
      <dsp:nvSpPr>
        <dsp:cNvPr id="0" name=""/>
        <dsp:cNvSpPr/>
      </dsp:nvSpPr>
      <dsp:spPr>
        <a:xfrm>
          <a:off x="4822802" y="557713"/>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208D6-0ADB-4BC8-BE2B-AE5EB7A1357E}">
      <dsp:nvSpPr>
        <dsp:cNvPr id="0" name=""/>
        <dsp:cNvSpPr/>
      </dsp:nvSpPr>
      <dsp:spPr>
        <a:xfrm>
          <a:off x="5056802" y="79171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CE9D52-04DC-4967-99F1-4343399CED02}">
      <dsp:nvSpPr>
        <dsp:cNvPr id="0" name=""/>
        <dsp:cNvSpPr/>
      </dsp:nvSpPr>
      <dsp:spPr>
        <a:xfrm>
          <a:off x="4471802"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10+ Countries</a:t>
          </a:r>
        </a:p>
      </dsp:txBody>
      <dsp:txXfrm>
        <a:off x="4471802" y="1997713"/>
        <a:ext cx="1800000" cy="720000"/>
      </dsp:txXfrm>
    </dsp:sp>
    <dsp:sp modelId="{8AFCF7F2-69AA-4E1D-B9BB-853088D74524}">
      <dsp:nvSpPr>
        <dsp:cNvPr id="0" name=""/>
        <dsp:cNvSpPr/>
      </dsp:nvSpPr>
      <dsp:spPr>
        <a:xfrm>
          <a:off x="1650301" y="3167713"/>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AC96BA-4C42-41AF-B2AA-ECBE98372010}">
      <dsp:nvSpPr>
        <dsp:cNvPr id="0" name=""/>
        <dsp:cNvSpPr/>
      </dsp:nvSpPr>
      <dsp:spPr>
        <a:xfrm>
          <a:off x="1884301" y="340171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1EE8CF-47E6-4156-9F51-3104D8B58034}">
      <dsp:nvSpPr>
        <dsp:cNvPr id="0" name=""/>
        <dsp:cNvSpPr/>
      </dsp:nvSpPr>
      <dsp:spPr>
        <a:xfrm>
          <a:off x="1299301"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8 Talks</a:t>
          </a:r>
        </a:p>
      </dsp:txBody>
      <dsp:txXfrm>
        <a:off x="1299301" y="4607713"/>
        <a:ext cx="1800000" cy="720000"/>
      </dsp:txXfrm>
    </dsp:sp>
    <dsp:sp modelId="{80E73122-DBCF-4BBA-A7C7-CA9988A1DC0E}">
      <dsp:nvSpPr>
        <dsp:cNvPr id="0" name=""/>
        <dsp:cNvSpPr/>
      </dsp:nvSpPr>
      <dsp:spPr>
        <a:xfrm>
          <a:off x="3765302" y="3167713"/>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3B1D69-3850-45B7-9331-E2BA8D4FE5D7}">
      <dsp:nvSpPr>
        <dsp:cNvPr id="0" name=""/>
        <dsp:cNvSpPr/>
      </dsp:nvSpPr>
      <dsp:spPr>
        <a:xfrm>
          <a:off x="3999302" y="340171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0286C5-7669-40FC-BCC5-74F2A6061E9A}">
      <dsp:nvSpPr>
        <dsp:cNvPr id="0" name=""/>
        <dsp:cNvSpPr/>
      </dsp:nvSpPr>
      <dsp:spPr>
        <a:xfrm>
          <a:off x="3414302"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2 Training Classes</a:t>
          </a:r>
        </a:p>
      </dsp:txBody>
      <dsp:txXfrm>
        <a:off x="3414302" y="4607713"/>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87E58-7511-0C48-9466-50425ABDFB9A}" type="datetimeFigureOut">
              <a:rPr lang="en-US" smtClean="0"/>
              <a:t>10/23/19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FB3DE-5C59-0742-B3B3-1BDB4BC56561}" type="slidenum">
              <a:rPr lang="en-US" smtClean="0"/>
              <a:t>‹#›</a:t>
            </a:fld>
            <a:endParaRPr lang="en-US"/>
          </a:p>
        </p:txBody>
      </p:sp>
    </p:spTree>
    <p:extLst>
      <p:ext uri="{BB962C8B-B14F-4D97-AF65-F5344CB8AC3E}">
        <p14:creationId xmlns:p14="http://schemas.microsoft.com/office/powerpoint/2010/main" val="262950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Hello</a:t>
            </a:r>
            <a:r>
              <a:rPr lang="de-DE" dirty="0"/>
              <a:t> </a:t>
            </a:r>
            <a:r>
              <a:rPr lang="de-DE" dirty="0" err="1"/>
              <a:t>everyone</a:t>
            </a:r>
            <a:endParaRPr lang="de-DE" dirty="0"/>
          </a:p>
          <a:p>
            <a:r>
              <a:rPr lang="en-US" dirty="0" err="1"/>
              <a:t>Guten</a:t>
            </a:r>
            <a:r>
              <a:rPr lang="en-US" dirty="0"/>
              <a:t> Morgen </a:t>
            </a:r>
            <a:r>
              <a:rPr lang="en-US" dirty="0" err="1"/>
              <a:t>unt</a:t>
            </a:r>
            <a:r>
              <a:rPr lang="en-US" dirty="0"/>
              <a:t> </a:t>
            </a:r>
            <a:r>
              <a:rPr lang="en-US" dirty="0" err="1"/>
              <a:t>villkommen</a:t>
            </a:r>
            <a:endParaRPr lang="en-US" dirty="0"/>
          </a:p>
          <a:p>
            <a:endParaRPr lang="en-US" dirty="0"/>
          </a:p>
          <a:p>
            <a:r>
              <a:rPr lang="en-US" dirty="0"/>
              <a:t>Welcome to Haystack Europe 2019!</a:t>
            </a:r>
          </a:p>
          <a:p>
            <a:endParaRPr lang="en-US" dirty="0"/>
          </a:p>
          <a:p>
            <a:r>
              <a:rPr lang="en-US" dirty="0"/>
              <a:t>My name is Bertrand Rigaldies. I am a search consultant at OpenSource Connections – your conference host today -- and I live and work in lovely Charlottesville VA on the east coast of the US, which is also as you know the epicenter of Search Relevance R&amp;D!</a:t>
            </a:r>
          </a:p>
        </p:txBody>
      </p:sp>
      <p:sp>
        <p:nvSpPr>
          <p:cNvPr id="4" name="Slide Number Placeholder 3"/>
          <p:cNvSpPr>
            <a:spLocks noGrp="1"/>
          </p:cNvSpPr>
          <p:nvPr>
            <p:ph type="sldNum" sz="quarter" idx="5"/>
          </p:nvPr>
        </p:nvSpPr>
        <p:spPr/>
        <p:txBody>
          <a:bodyPr/>
          <a:lstStyle/>
          <a:p>
            <a:fld id="{43CFB3DE-5C59-0742-B3B3-1BDB4BC56561}" type="slidenum">
              <a:rPr lang="en-US" smtClean="0"/>
              <a:t>1</a:t>
            </a:fld>
            <a:endParaRPr lang="en-US"/>
          </a:p>
        </p:txBody>
      </p:sp>
    </p:spTree>
    <p:extLst>
      <p:ext uri="{BB962C8B-B14F-4D97-AF65-F5344CB8AC3E}">
        <p14:creationId xmlns:p14="http://schemas.microsoft.com/office/powerpoint/2010/main" val="279808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there is scripting!</a:t>
            </a:r>
          </a:p>
          <a:p>
            <a:endParaRPr lang="en-US" dirty="0"/>
          </a:p>
          <a:p>
            <a:r>
              <a:rPr lang="en-US" dirty="0"/>
              <a:t>If you’re not a Java programmer, then this is your programming environment, isn’t it?</a:t>
            </a:r>
          </a:p>
          <a:p>
            <a:endParaRPr lang="en-US" dirty="0"/>
          </a:p>
          <a:p>
            <a:r>
              <a:rPr lang="en-US" dirty="0"/>
              <a:t>Taking Solr as an example, here is an example of either beauty or the horror of the Solr scripting.</a:t>
            </a:r>
          </a:p>
          <a:p>
            <a:endParaRPr lang="en-US" dirty="0"/>
          </a:p>
          <a:p>
            <a:r>
              <a:rPr lang="en-US" dirty="0"/>
              <a:t>I won’t decipher the XML for you; instead let your eyes absorb the overall structure. It looks like code, doesn’t it?</a:t>
            </a:r>
          </a:p>
          <a:p>
            <a:endParaRPr lang="en-US" dirty="0"/>
          </a:p>
          <a:p>
            <a:r>
              <a:rPr lang="en-US" dirty="0"/>
              <a:t>Maybe this is actually a problem. When I started working with Solr, I drove my mentor crazy with this kind of configuration. He told me once: Stop programming in </a:t>
            </a:r>
            <a:r>
              <a:rPr lang="en-US" dirty="0" err="1"/>
              <a:t>solrconfig.xml</a:t>
            </a:r>
            <a:r>
              <a:rPr lang="en-US" dirty="0"/>
              <a:t>; it’s configuration, not code. </a:t>
            </a:r>
          </a:p>
          <a:p>
            <a:endParaRPr lang="en-US" dirty="0"/>
          </a:p>
          <a:p>
            <a:r>
              <a:rPr lang="en-US" dirty="0"/>
              <a:t>Well, it’s code-through-configuration, and with I was successful in implementing complex ranking rules around tiering based on subtle notions of strong, medium-strong, and weak matching.</a:t>
            </a:r>
          </a:p>
        </p:txBody>
      </p:sp>
      <p:sp>
        <p:nvSpPr>
          <p:cNvPr id="4" name="Slide Number Placeholder 3"/>
          <p:cNvSpPr>
            <a:spLocks noGrp="1"/>
          </p:cNvSpPr>
          <p:nvPr>
            <p:ph type="sldNum" sz="quarter" idx="5"/>
          </p:nvPr>
        </p:nvSpPr>
        <p:spPr/>
        <p:txBody>
          <a:bodyPr/>
          <a:lstStyle/>
          <a:p>
            <a:fld id="{43CFB3DE-5C59-0742-B3B3-1BDB4BC56561}" type="slidenum">
              <a:rPr lang="en-US" smtClean="0"/>
              <a:t>10</a:t>
            </a:fld>
            <a:endParaRPr lang="en-US"/>
          </a:p>
        </p:txBody>
      </p:sp>
    </p:spTree>
    <p:extLst>
      <p:ext uri="{BB962C8B-B14F-4D97-AF65-F5344CB8AC3E}">
        <p14:creationId xmlns:p14="http://schemas.microsoft.com/office/powerpoint/2010/main" val="3582399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TITLE</a:t>
            </a:r>
          </a:p>
          <a:p>
            <a:pPr marL="171450" indent="-171450">
              <a:buFont typeface="Arial" panose="020B0604020202020204" pitchFamily="34" charset="0"/>
              <a:buChar char="•"/>
            </a:pPr>
            <a:r>
              <a:rPr lang="en-US" dirty="0"/>
              <a:t>And we are also increasingly taking advantage of the ready-to-use technologies that the AI, Machine Learning, and Deep Learning fields have been delivering for the past decade ago.</a:t>
            </a:r>
          </a:p>
          <a:p>
            <a:pPr marL="171450" indent="-171450">
              <a:buFont typeface="Arial" panose="020B0604020202020204" pitchFamily="34" charset="0"/>
              <a:buChar char="•"/>
            </a:pPr>
            <a:r>
              <a:rPr lang="en-US" dirty="0"/>
              <a:t>We seem to have come out of the last “AI Winter” with an explosion of open source libraries, toolkits, on-line classes, examples, of this stuff, and search has been an avid consumer.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[NEXT]</a:t>
            </a:r>
          </a:p>
          <a:p>
            <a:pPr marL="171450" indent="-171450">
              <a:buFont typeface="Arial" panose="020B0604020202020204" pitchFamily="34" charset="0"/>
              <a:buChar char="•"/>
            </a:pPr>
            <a:r>
              <a:rPr lang="en-US" dirty="0"/>
              <a:t>We teach Learning to rank at OSC. Our CTO Doug Turnbull in collaboration with others have developed the Learning to Rank plugin for ES.</a:t>
            </a:r>
          </a:p>
          <a:p>
            <a:pPr marL="171450" indent="-171450">
              <a:buFont typeface="Arial" panose="020B0604020202020204" pitchFamily="34" charset="0"/>
              <a:buChar char="•"/>
            </a:pPr>
            <a:r>
              <a:rPr lang="en-US" dirty="0"/>
              <a:t>What I find interesting in LTR is that after spending a year tweaking the Solr configuration I showed you in the previous slide, I came to his Ah Ha moment where I felt that a machine would be much better than a human to explore many many combinations of signals. Hence, the idea behind letting a machine find the optimum combination.</a:t>
            </a:r>
          </a:p>
          <a:p>
            <a:pPr marL="171450" indent="-171450">
              <a:buFont typeface="Arial" panose="020B0604020202020204" pitchFamily="34" charset="0"/>
              <a:buChar char="•"/>
            </a:pPr>
            <a:r>
              <a:rPr lang="en-US" dirty="0"/>
              <a:t>Now, of course, training an effective LTR model requires a significant amount of training data, here judgments, across the while spectrum from very relevant to irrelevant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[NEXT]</a:t>
            </a:r>
          </a:p>
          <a:p>
            <a:pPr marL="171450" indent="-171450">
              <a:buFont typeface="Arial" panose="020B0604020202020204" pitchFamily="34" charset="0"/>
              <a:buChar char="•"/>
            </a:pPr>
            <a:r>
              <a:rPr lang="en-US" dirty="0"/>
              <a:t>We are also starting to see the use of Deep Learning techniques combined with various methods of vectorized text (NN wants vectors as input) to build features such as:</a:t>
            </a:r>
          </a:p>
          <a:p>
            <a:pPr marL="628650" lvl="1" indent="-171450">
              <a:buFont typeface="Arial" panose="020B0604020202020204" pitchFamily="34" charset="0"/>
              <a:buChar char="•"/>
            </a:pPr>
            <a:r>
              <a:rPr lang="en-US" dirty="0"/>
              <a:t>Advanced similarity algorithms</a:t>
            </a:r>
          </a:p>
          <a:p>
            <a:pPr marL="628650" lvl="1" indent="-171450">
              <a:buFont typeface="Arial" panose="020B0604020202020204" pitchFamily="34" charset="0"/>
              <a:buChar char="•"/>
            </a:pPr>
            <a:r>
              <a:rPr lang="en-US" dirty="0"/>
              <a:t>Automatic synonyms generation</a:t>
            </a:r>
          </a:p>
          <a:p>
            <a:pPr marL="628650" lvl="1" indent="-171450">
              <a:buFont typeface="Arial" panose="020B0604020202020204" pitchFamily="34" charset="0"/>
              <a:buChar char="•"/>
            </a:pPr>
            <a:r>
              <a:rPr lang="en-US" dirty="0"/>
              <a:t>Query suggestions</a:t>
            </a:r>
          </a:p>
          <a:p>
            <a:pPr marL="628650" lvl="1" indent="-171450">
              <a:buFont typeface="Arial" panose="020B0604020202020204" pitchFamily="34" charset="0"/>
              <a:buChar char="•"/>
            </a:pPr>
            <a:r>
              <a:rPr lang="en-US" dirty="0"/>
              <a:t>Query expansion</a:t>
            </a:r>
          </a:p>
          <a:p>
            <a:pPr marL="628650" lvl="1" indent="-171450">
              <a:buFont typeface="Arial" panose="020B0604020202020204" pitchFamily="34" charset="0"/>
              <a:buChar char="•"/>
            </a:pPr>
            <a:r>
              <a:rPr lang="en-US" dirty="0"/>
              <a:t>Recommendations</a:t>
            </a:r>
          </a:p>
        </p:txBody>
      </p:sp>
      <p:sp>
        <p:nvSpPr>
          <p:cNvPr id="4" name="Slide Number Placeholder 3"/>
          <p:cNvSpPr>
            <a:spLocks noGrp="1"/>
          </p:cNvSpPr>
          <p:nvPr>
            <p:ph type="sldNum" sz="quarter" idx="5"/>
          </p:nvPr>
        </p:nvSpPr>
        <p:spPr/>
        <p:txBody>
          <a:bodyPr/>
          <a:lstStyle/>
          <a:p>
            <a:fld id="{43CFB3DE-5C59-0742-B3B3-1BDB4BC56561}" type="slidenum">
              <a:rPr lang="en-US" smtClean="0"/>
              <a:t>11</a:t>
            </a:fld>
            <a:endParaRPr lang="en-US"/>
          </a:p>
        </p:txBody>
      </p:sp>
    </p:spTree>
    <p:extLst>
      <p:ext uri="{BB962C8B-B14F-4D97-AF65-F5344CB8AC3E}">
        <p14:creationId xmlns:p14="http://schemas.microsoft.com/office/powerpoint/2010/main" val="2176749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 in any scientific or engineering field, we are enjoying great search technologies because we are resting on the shoulders of giants, who before us created the foundation for Information Retrieval.</a:t>
            </a:r>
          </a:p>
          <a:p>
            <a:pPr marL="0" indent="0">
              <a:buFontTx/>
              <a:buNone/>
            </a:pPr>
            <a:r>
              <a:rPr lang="en-US" dirty="0"/>
              <a:t>So let’s also recognize their work too, and just for fun, let’s go down memory lane for a few minutes.</a:t>
            </a:r>
          </a:p>
          <a:p>
            <a:pPr marL="0" indent="0">
              <a:buFontTx/>
              <a:buNone/>
            </a:pPr>
            <a:endParaRPr lang="en-US" dirty="0"/>
          </a:p>
          <a:p>
            <a:pPr marL="0" indent="0">
              <a:buFontTx/>
              <a:buNone/>
            </a:pPr>
            <a:r>
              <a:rPr lang="en-US" dirty="0"/>
              <a:t>Background: Picture of a German 1928 patent on a mechanical device to search for information based on microfilms.</a:t>
            </a:r>
          </a:p>
        </p:txBody>
      </p:sp>
      <p:sp>
        <p:nvSpPr>
          <p:cNvPr id="4" name="Slide Number Placeholder 3"/>
          <p:cNvSpPr>
            <a:spLocks noGrp="1"/>
          </p:cNvSpPr>
          <p:nvPr>
            <p:ph type="sldNum" sz="quarter" idx="5"/>
          </p:nvPr>
        </p:nvSpPr>
        <p:spPr/>
        <p:txBody>
          <a:bodyPr/>
          <a:lstStyle/>
          <a:p>
            <a:fld id="{43CFB3DE-5C59-0742-B3B3-1BDB4BC56561}" type="slidenum">
              <a:rPr lang="en-US" smtClean="0"/>
              <a:t>12</a:t>
            </a:fld>
            <a:endParaRPr lang="en-US"/>
          </a:p>
        </p:txBody>
      </p:sp>
    </p:spTree>
    <p:extLst>
      <p:ext uri="{BB962C8B-B14F-4D97-AF65-F5344CB8AC3E}">
        <p14:creationId xmlns:p14="http://schemas.microsoft.com/office/powerpoint/2010/main" val="261369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Perhaps a good starting point if the vision laid out by </a:t>
            </a:r>
            <a:r>
              <a:rPr lang="en-US" dirty="0" err="1"/>
              <a:t>Vannevar</a:t>
            </a:r>
            <a:r>
              <a:rPr lang="en-US" dirty="0"/>
              <a:t> Bush, whose portrait you see in the background, with his </a:t>
            </a:r>
            <a:r>
              <a:rPr lang="en-US" dirty="0" err="1"/>
              <a:t>Memex</a:t>
            </a:r>
            <a:r>
              <a:rPr lang="en-US" dirty="0"/>
              <a:t> machine in 1945. Read quote…</a:t>
            </a:r>
          </a:p>
          <a:p>
            <a:pPr marL="171450" indent="-171450">
              <a:buFontTx/>
              <a:buChar char="-"/>
            </a:pPr>
            <a:r>
              <a:rPr lang="en-US" dirty="0"/>
              <a:t>I would argue that we are still working on fulfilling </a:t>
            </a:r>
            <a:r>
              <a:rPr lang="en-US" dirty="0" err="1"/>
              <a:t>Vannevar</a:t>
            </a:r>
            <a:r>
              <a:rPr lang="en-US" dirty="0"/>
              <a:t> Bush’s vision, and although </a:t>
            </a:r>
            <a:r>
              <a:rPr lang="en-US" dirty="0" err="1"/>
              <a:t>Mr</a:t>
            </a:r>
            <a:r>
              <a:rPr lang="en-US" dirty="0"/>
              <a:t> Bush did not use the IR terms ”search” or “retrieve”, he did use the verb "consult", which is interestingly richer, should I say more relevant, then “search &amp; retrieve” in terms of the assumed man-machine dialogue.</a:t>
            </a:r>
          </a:p>
          <a:p>
            <a:pPr marL="171450" indent="-171450">
              <a:buFontTx/>
              <a:buChar char="-"/>
            </a:pPr>
            <a:r>
              <a:rPr lang="en-US" dirty="0"/>
              <a:t>Note also the name “</a:t>
            </a:r>
            <a:r>
              <a:rPr lang="en-US" dirty="0" err="1"/>
              <a:t>Memex</a:t>
            </a:r>
            <a:r>
              <a:rPr lang="en-US" dirty="0"/>
              <a:t>” as a portmanteau of the words “memory” and “index”. So, </a:t>
            </a:r>
            <a:r>
              <a:rPr lang="en-US" dirty="0" err="1"/>
              <a:t>memex</a:t>
            </a:r>
            <a:r>
              <a:rPr lang="en-US" dirty="0"/>
              <a:t> definitely had an index component.</a:t>
            </a:r>
          </a:p>
          <a:p>
            <a:pPr marL="171450" indent="-171450">
              <a:buFontTx/>
              <a:buChar char="-"/>
            </a:pPr>
            <a:r>
              <a:rPr lang="en-US" dirty="0"/>
              <a:t>Let’s fast forward from this seminal moment in computer science, and let's go through 6 decades of Information Retrieval R&amp;D. So, stay with me!</a:t>
            </a:r>
          </a:p>
          <a:p>
            <a:pPr marL="171450" indent="-171450">
              <a:buFontTx/>
              <a:buChar char="-"/>
            </a:pPr>
            <a:endParaRPr lang="en-US" dirty="0"/>
          </a:p>
          <a:p>
            <a:pPr marL="171450" indent="-171450">
              <a:buFontTx/>
              <a:buChar char="-"/>
            </a:pPr>
            <a:r>
              <a:rPr lang="en-US" dirty="0"/>
              <a:t>[NEXT SLIDE]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3CFB3DE-5C59-0742-B3B3-1BDB4BC56561}" type="slidenum">
              <a:rPr lang="en-US" smtClean="0"/>
              <a:t>13</a:t>
            </a:fld>
            <a:endParaRPr lang="en-US"/>
          </a:p>
        </p:txBody>
      </p:sp>
    </p:spTree>
    <p:extLst>
      <p:ext uri="{BB962C8B-B14F-4D97-AF65-F5344CB8AC3E}">
        <p14:creationId xmlns:p14="http://schemas.microsoft.com/office/powerpoint/2010/main" val="85743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Pre-60s: “Library Problem”</a:t>
            </a:r>
          </a:p>
          <a:p>
            <a:pPr marL="171450" indent="-171450">
              <a:buFontTx/>
              <a:buChar char="-"/>
            </a:pPr>
            <a:r>
              <a:rPr lang="en-US" dirty="0"/>
              <a:t>Classification Cards</a:t>
            </a:r>
          </a:p>
          <a:p>
            <a:pPr marL="171450" indent="-171450">
              <a:buFontTx/>
              <a:buChar char="-"/>
            </a:pPr>
            <a:r>
              <a:rPr lang="en-US" dirty="0"/>
              <a:t>Still indexing by crafting Subject Headings</a:t>
            </a:r>
          </a:p>
          <a:p>
            <a:pPr marL="171450" indent="-171450">
              <a:buFontTx/>
              <a:buChar char="-"/>
            </a:pPr>
            <a:r>
              <a:rPr lang="en-US" dirty="0"/>
              <a:t>Mechanize index and search</a:t>
            </a:r>
          </a:p>
          <a:p>
            <a:pPr marL="171450" indent="-171450">
              <a:buFontTx/>
              <a:buChar char="-"/>
            </a:pPr>
            <a:r>
              <a:rPr lang="en-US" dirty="0"/>
              <a:t>Early seeds</a:t>
            </a:r>
          </a:p>
          <a:p>
            <a:pPr marL="171450" indent="-171450">
              <a:buFontTx/>
              <a:buChar char="-"/>
            </a:pPr>
            <a:endParaRPr lang="en-US" dirty="0"/>
          </a:p>
          <a:p>
            <a:pPr marL="0" indent="0">
              <a:buFontTx/>
              <a:buNone/>
            </a:pPr>
            <a:r>
              <a:rPr lang="en-US" b="1" dirty="0"/>
              <a:t>60s: The Foundation</a:t>
            </a:r>
          </a:p>
          <a:p>
            <a:pPr marL="0" indent="0">
              <a:buFontTx/>
              <a:buNone/>
            </a:pPr>
            <a:r>
              <a:rPr lang="en-US" dirty="0"/>
              <a:t>- Shift from classic library science to “let’s index the corpus terms themselves”</a:t>
            </a:r>
          </a:p>
          <a:p>
            <a:pPr marL="0" indent="0">
              <a:buFontTx/>
              <a:buNone/>
            </a:pPr>
            <a:endParaRPr lang="en-US" dirty="0"/>
          </a:p>
          <a:p>
            <a:pPr marL="0" indent="0">
              <a:buFontTx/>
              <a:buNone/>
            </a:pPr>
            <a:r>
              <a:rPr lang="en-US" b="1" dirty="0"/>
              <a:t>70s: Build Up</a:t>
            </a:r>
          </a:p>
          <a:p>
            <a:pPr marL="0" indent="0">
              <a:buFontTx/>
              <a:buNone/>
            </a:pPr>
            <a:endParaRPr lang="en-US" dirty="0"/>
          </a:p>
          <a:p>
            <a:pPr marL="0" indent="0">
              <a:buFontTx/>
              <a:buNone/>
            </a:pPr>
            <a:endParaRPr lang="en-US" dirty="0"/>
          </a:p>
          <a:p>
            <a:pPr marL="0" indent="0">
              <a:buFontTx/>
              <a:buNone/>
            </a:pPr>
            <a:r>
              <a:rPr lang="en-US" b="1" dirty="0"/>
              <a:t>80s: User Focus</a:t>
            </a:r>
          </a:p>
          <a:p>
            <a:pPr marL="0" indent="0">
              <a:buFontTx/>
              <a:buNone/>
            </a:pPr>
            <a:endParaRPr lang="en-US" dirty="0"/>
          </a:p>
          <a:p>
            <a:pPr marL="0" indent="0">
              <a:buFontTx/>
              <a:buNone/>
            </a:pPr>
            <a:endParaRPr lang="en-US" dirty="0"/>
          </a:p>
          <a:p>
            <a:pPr marL="0" indent="0">
              <a:buFontTx/>
              <a:buNone/>
            </a:pPr>
            <a:endParaRPr lang="en-US" dirty="0"/>
          </a:p>
          <a:p>
            <a:pPr marL="0" indent="0">
              <a:buFontTx/>
              <a:buNone/>
            </a:pPr>
            <a:r>
              <a:rPr lang="en-US" b="1" dirty="0"/>
              <a:t>90s: IR Triumph</a:t>
            </a:r>
          </a:p>
          <a:p>
            <a:pPr marL="0" indent="0">
              <a:buFontTx/>
              <a:buNone/>
            </a:pPr>
            <a:endParaRPr lang="en-US" dirty="0"/>
          </a:p>
          <a:p>
            <a:pPr marL="0" indent="0">
              <a:buFontTx/>
              <a:buNone/>
            </a:pPr>
            <a:endParaRPr lang="en-US" dirty="0"/>
          </a:p>
          <a:p>
            <a:pPr marL="0" indent="0">
              <a:buFontTx/>
              <a:buNone/>
            </a:pPr>
            <a:r>
              <a:rPr lang="en-US" b="1" dirty="0"/>
              <a:t>Today: Open Source search engines</a:t>
            </a:r>
          </a:p>
          <a:p>
            <a:pPr marL="0" indent="0">
              <a:buFontTx/>
              <a:buNone/>
            </a:pPr>
            <a:endParaRPr lang="en-US" dirty="0"/>
          </a:p>
          <a:p>
            <a:pPr marL="0" indent="0">
              <a:buFontTx/>
              <a:buNone/>
            </a:pPr>
            <a:endParaRPr lang="en-US" dirty="0"/>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43CFB3DE-5C59-0742-B3B3-1BDB4BC56561}" type="slidenum">
              <a:rPr lang="en-US" smtClean="0"/>
              <a:t>14</a:t>
            </a:fld>
            <a:endParaRPr lang="en-US"/>
          </a:p>
        </p:txBody>
      </p:sp>
    </p:spTree>
    <p:extLst>
      <p:ext uri="{BB962C8B-B14F-4D97-AF65-F5344CB8AC3E}">
        <p14:creationId xmlns:p14="http://schemas.microsoft.com/office/powerpoint/2010/main" val="3023297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we fast-forwarded to the present. So, let’s take a look at what a Search Relevancy engineer, someone like me, does on a typical day in2019.</a:t>
            </a:r>
          </a:p>
        </p:txBody>
      </p:sp>
      <p:sp>
        <p:nvSpPr>
          <p:cNvPr id="4" name="Slide Number Placeholder 3"/>
          <p:cNvSpPr>
            <a:spLocks noGrp="1"/>
          </p:cNvSpPr>
          <p:nvPr>
            <p:ph type="sldNum" sz="quarter" idx="5"/>
          </p:nvPr>
        </p:nvSpPr>
        <p:spPr/>
        <p:txBody>
          <a:bodyPr/>
          <a:lstStyle/>
          <a:p>
            <a:fld id="{43CFB3DE-5C59-0742-B3B3-1BDB4BC56561}" type="slidenum">
              <a:rPr lang="en-US" smtClean="0"/>
              <a:t>15</a:t>
            </a:fld>
            <a:endParaRPr lang="en-US"/>
          </a:p>
        </p:txBody>
      </p:sp>
    </p:spTree>
    <p:extLst>
      <p:ext uri="{BB962C8B-B14F-4D97-AF65-F5344CB8AC3E}">
        <p14:creationId xmlns:p14="http://schemas.microsoft.com/office/powerpoint/2010/main" val="98124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First we start with a high-recall query to make sure you’ve got good Recall.</a:t>
            </a:r>
          </a:p>
          <a:p>
            <a:pPr marL="171450" indent="-171450">
              <a:buFont typeface="Arial" panose="020B0604020202020204" pitchFamily="34" charset="0"/>
              <a:buChar char="•"/>
            </a:pPr>
            <a:r>
              <a:rPr lang="en-US" dirty="0"/>
              <a:t>This is assuming that we’ve dealt with the all the classic text processing issues of tokenization, lower casing, various forms of linguistics, etc.</a:t>
            </a:r>
          </a:p>
        </p:txBody>
      </p:sp>
      <p:sp>
        <p:nvSpPr>
          <p:cNvPr id="4" name="Slide Number Placeholder 3"/>
          <p:cNvSpPr>
            <a:spLocks noGrp="1"/>
          </p:cNvSpPr>
          <p:nvPr>
            <p:ph type="sldNum" sz="quarter" idx="5"/>
          </p:nvPr>
        </p:nvSpPr>
        <p:spPr/>
        <p:txBody>
          <a:bodyPr/>
          <a:lstStyle/>
          <a:p>
            <a:fld id="{43CFB3DE-5C59-0742-B3B3-1BDB4BC56561}" type="slidenum">
              <a:rPr lang="en-US" smtClean="0"/>
              <a:t>16</a:t>
            </a:fld>
            <a:endParaRPr lang="en-US"/>
          </a:p>
        </p:txBody>
      </p:sp>
    </p:spTree>
    <p:extLst>
      <p:ext uri="{BB962C8B-B14F-4D97-AF65-F5344CB8AC3E}">
        <p14:creationId xmlns:p14="http://schemas.microsoft.com/office/powerpoint/2010/main" val="3326101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And then we do this… We try to find Relevancy “signals” that we can work with.</a:t>
            </a:r>
          </a:p>
          <a:p>
            <a:pPr marL="171450" indent="-171450">
              <a:buFont typeface="Arial" panose="020B0604020202020204" pitchFamily="34" charset="0"/>
              <a:buChar char="•"/>
            </a:pPr>
            <a:r>
              <a:rPr lang="en-US" dirty="0"/>
              <a:t>We act on a bunch of dials and knobs.</a:t>
            </a:r>
          </a:p>
          <a:p>
            <a:pPr marL="171450" indent="-171450">
              <a:buFont typeface="Arial" panose="020B0604020202020204" pitchFamily="34" charset="0"/>
              <a:buChar char="•"/>
            </a:pPr>
            <a:r>
              <a:rPr lang="en-US" dirty="0"/>
              <a:t>And as we said, the tooling is mostly great.</a:t>
            </a:r>
          </a:p>
          <a:p>
            <a:pPr marL="171450" indent="-171450">
              <a:buFont typeface="Arial" panose="020B0604020202020204" pitchFamily="34" charset="0"/>
              <a:buChar char="•"/>
            </a:pPr>
            <a:r>
              <a:rPr lang="en-US" dirty="0"/>
              <a:t>BUT.. </a:t>
            </a:r>
          </a:p>
          <a:p>
            <a:pPr marL="171450" indent="-171450">
              <a:buFont typeface="Arial" panose="020B0604020202020204" pitchFamily="34" charset="0"/>
              <a:buChar char="•"/>
            </a:pPr>
            <a:r>
              <a:rPr lang="en-US" dirty="0"/>
              <a:t>[NEXT SLIDE]</a:t>
            </a:r>
          </a:p>
        </p:txBody>
      </p:sp>
      <p:sp>
        <p:nvSpPr>
          <p:cNvPr id="4" name="Slide Number Placeholder 3"/>
          <p:cNvSpPr>
            <a:spLocks noGrp="1"/>
          </p:cNvSpPr>
          <p:nvPr>
            <p:ph type="sldNum" sz="quarter" idx="5"/>
          </p:nvPr>
        </p:nvSpPr>
        <p:spPr/>
        <p:txBody>
          <a:bodyPr/>
          <a:lstStyle/>
          <a:p>
            <a:fld id="{43CFB3DE-5C59-0742-B3B3-1BDB4BC56561}" type="slidenum">
              <a:rPr lang="en-US" smtClean="0"/>
              <a:t>17</a:t>
            </a:fld>
            <a:endParaRPr lang="en-US"/>
          </a:p>
        </p:txBody>
      </p:sp>
    </p:spTree>
    <p:extLst>
      <p:ext uri="{BB962C8B-B14F-4D97-AF65-F5344CB8AC3E}">
        <p14:creationId xmlns:p14="http://schemas.microsoft.com/office/powerpoint/2010/main" val="2184926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methodology remains that of a whack-a-mole game: We fix something here (we wacked it), and then another mole (issue) pops up elsewhere.</a:t>
            </a:r>
          </a:p>
          <a:p>
            <a:pPr marL="171450" indent="-171450">
              <a:buFont typeface="Arial" panose="020B0604020202020204" pitchFamily="34" charset="0"/>
              <a:buChar char="•"/>
            </a:pPr>
            <a:r>
              <a:rPr lang="en-US" dirty="0"/>
              <a:t>We can spend months doing this!</a:t>
            </a:r>
          </a:p>
          <a:p>
            <a:pPr marL="171450" indent="-171450">
              <a:buFont typeface="Arial" panose="020B0604020202020204" pitchFamily="34" charset="0"/>
              <a:buChar char="•"/>
            </a:pPr>
            <a:r>
              <a:rPr lang="en-US" dirty="0"/>
              <a:t>Now, that can work; After a while, you decide that you’ve reached a local optimum that’s good enough.</a:t>
            </a:r>
          </a:p>
          <a:p>
            <a:pPr marL="171450" indent="-171450">
              <a:buFont typeface="Arial" panose="020B0604020202020204" pitchFamily="34" charset="0"/>
              <a:buChar char="•"/>
            </a:pPr>
            <a:r>
              <a:rPr lang="en-US" dirty="0"/>
              <a:t>So, we need a test methodology to remain sane!</a:t>
            </a:r>
          </a:p>
          <a:p>
            <a:pPr marL="171450" indent="-171450">
              <a:buFont typeface="Arial" panose="020B0604020202020204" pitchFamily="34" charset="0"/>
              <a:buChar char="•"/>
            </a:pPr>
            <a:r>
              <a:rPr lang="en-US" dirty="0"/>
              <a:t>We’re engineers; We like rigor, processes, and repeatability.</a:t>
            </a:r>
          </a:p>
          <a:p>
            <a:pPr marL="171450" indent="-171450">
              <a:buFont typeface="Arial" panose="020B0604020202020204" pitchFamily="34" charset="0"/>
              <a:buChar char="•"/>
            </a:pPr>
            <a:r>
              <a:rPr lang="en-US" dirty="0"/>
              <a:t>A significant amount of the IR literature over the past few decades has been about how to test: What </a:t>
            </a:r>
            <a:r>
              <a:rPr lang="en-US" dirty="0" err="1"/>
              <a:t>Corpa</a:t>
            </a:r>
            <a:r>
              <a:rPr lang="en-US" dirty="0"/>
              <a:t>, queries, and metrics to test with?</a:t>
            </a:r>
          </a:p>
          <a:p>
            <a:pPr marL="171450" indent="-171450">
              <a:buFont typeface="Arial" panose="020B0604020202020204" pitchFamily="34" charset="0"/>
              <a:buChar char="•"/>
            </a:pPr>
            <a:r>
              <a:rPr lang="en-US" dirty="0"/>
              <a:t>Every search project I have been on, these questions remain around test methodology, practices, and operational aspects absolutely remain.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[NEXT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3CFB3DE-5C59-0742-B3B3-1BDB4BC56561}" type="slidenum">
              <a:rPr lang="en-US" smtClean="0"/>
              <a:t>18</a:t>
            </a:fld>
            <a:endParaRPr lang="en-US"/>
          </a:p>
        </p:txBody>
      </p:sp>
    </p:spTree>
    <p:extLst>
      <p:ext uri="{BB962C8B-B14F-4D97-AF65-F5344CB8AC3E}">
        <p14:creationId xmlns:p14="http://schemas.microsoft.com/office/powerpoint/2010/main" val="2644876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OSC we’ve been honing in on a methodology akin to scientific research where we:</a:t>
            </a:r>
          </a:p>
          <a:p>
            <a:pPr marL="171450" indent="-171450">
              <a:buFontTx/>
              <a:buChar char="-"/>
            </a:pPr>
            <a:r>
              <a:rPr lang="en-US" dirty="0"/>
              <a:t>Make a Hypothesis (e.g., a strong match on TITLE is highly correlated with relevance);</a:t>
            </a:r>
          </a:p>
          <a:p>
            <a:pPr marL="171450" indent="-171450">
              <a:buFontTx/>
              <a:buChar char="-"/>
            </a:pPr>
            <a:r>
              <a:rPr lang="en-US" dirty="0"/>
              <a:t>Implement the corresponding changes (i.e., boost on title match with a high </a:t>
            </a:r>
            <a:r>
              <a:rPr lang="en-US" dirty="0" err="1"/>
              <a:t>edismax</a:t>
            </a:r>
            <a:r>
              <a:rPr lang="en-US" dirty="0"/>
              <a:t> mm);</a:t>
            </a:r>
          </a:p>
          <a:p>
            <a:pPr marL="171450" indent="-171450">
              <a:buFontTx/>
              <a:buChar char="-"/>
            </a:pPr>
            <a:r>
              <a:rPr lang="en-US" dirty="0"/>
              <a:t>Test the results (e.g., run sample queries with experts’ judgments)</a:t>
            </a:r>
          </a:p>
          <a:p>
            <a:pPr marL="171450" indent="-171450">
              <a:buFontTx/>
              <a:buChar char="-"/>
            </a:pPr>
            <a:r>
              <a:rPr lang="en-US" dirty="0"/>
              <a:t>Drive the chosen Recall &amp; Precision metrics</a:t>
            </a:r>
          </a:p>
          <a:p>
            <a:pPr marL="171450" indent="-171450">
              <a:buFontTx/>
              <a:buChar char="-"/>
            </a:pPr>
            <a:r>
              <a:rPr lang="en-US" dirty="0"/>
              <a:t>Assert whether the relevancy metric change is statistically significant (Think rigorous Statistical Inferencing with this bullet)</a:t>
            </a:r>
          </a:p>
          <a:p>
            <a:pPr marL="171450" indent="-171450">
              <a:buFontTx/>
              <a:buChar char="-"/>
            </a:pPr>
            <a:endParaRPr lang="en-US" dirty="0"/>
          </a:p>
          <a:p>
            <a:pPr marL="171450" indent="-171450">
              <a:buFontTx/>
              <a:buChar char="-"/>
            </a:pPr>
            <a:r>
              <a:rPr lang="en-US" dirty="0"/>
              <a:t>And we’re reasonably successful, and we feel like we’re going through iterations of relevancy changes with some discipline we can explain to our stakeholders.</a:t>
            </a:r>
          </a:p>
          <a:p>
            <a:pPr marL="171450" indent="-171450">
              <a:buFontTx/>
              <a:buChar char="-"/>
            </a:pPr>
            <a:r>
              <a:rPr lang="en-US" dirty="0"/>
              <a:t>We call our virtuous cycles of experimentation.</a:t>
            </a:r>
          </a:p>
        </p:txBody>
      </p:sp>
      <p:sp>
        <p:nvSpPr>
          <p:cNvPr id="4" name="Slide Number Placeholder 3"/>
          <p:cNvSpPr>
            <a:spLocks noGrp="1"/>
          </p:cNvSpPr>
          <p:nvPr>
            <p:ph type="sldNum" sz="quarter" idx="5"/>
          </p:nvPr>
        </p:nvSpPr>
        <p:spPr/>
        <p:txBody>
          <a:bodyPr/>
          <a:lstStyle/>
          <a:p>
            <a:fld id="{43CFB3DE-5C59-0742-B3B3-1BDB4BC56561}" type="slidenum">
              <a:rPr lang="en-US" smtClean="0"/>
              <a:t>19</a:t>
            </a:fld>
            <a:endParaRPr lang="en-US"/>
          </a:p>
        </p:txBody>
      </p:sp>
    </p:spTree>
    <p:extLst>
      <p:ext uri="{BB962C8B-B14F-4D97-AF65-F5344CB8AC3E}">
        <p14:creationId xmlns:p14="http://schemas.microsoft.com/office/powerpoint/2010/main" val="146886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Quick Bio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 this is me in my twenties! Any windsurfer in the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joined the fascinating field of search only three years ago after a life-long of windsurfing, I mean software development, using the other database stuff – you know, SQL (now, don’t get me wrong, I still love relational algebra, and I miss it sometimes) – But the unique challenges and issues that I have encountered thus far in my burgeoning search career have not ceased to challenge me, and so today, as a search practitioner still learning the ropes, I am honored to give the Key Note address of Haystack EU 2019. I’m also glad to be here, being a European myself, -- I was born, raised, and educated in France. And It is also my first time in Berlin.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picture was taken at the French island Ile de Re on the Atlantic coast south of Bretagne.</a:t>
            </a:r>
          </a:p>
          <a:p>
            <a:endParaRPr lang="en-US" dirty="0"/>
          </a:p>
        </p:txBody>
      </p:sp>
      <p:sp>
        <p:nvSpPr>
          <p:cNvPr id="4" name="Slide Number Placeholder 3"/>
          <p:cNvSpPr>
            <a:spLocks noGrp="1"/>
          </p:cNvSpPr>
          <p:nvPr>
            <p:ph type="sldNum" sz="quarter" idx="5"/>
          </p:nvPr>
        </p:nvSpPr>
        <p:spPr/>
        <p:txBody>
          <a:bodyPr/>
          <a:lstStyle/>
          <a:p>
            <a:fld id="{43CFB3DE-5C59-0742-B3B3-1BDB4BC56561}" type="slidenum">
              <a:rPr lang="en-US" smtClean="0"/>
              <a:t>2</a:t>
            </a:fld>
            <a:endParaRPr lang="en-US"/>
          </a:p>
        </p:txBody>
      </p:sp>
    </p:spTree>
    <p:extLst>
      <p:ext uri="{BB962C8B-B14F-4D97-AF65-F5344CB8AC3E}">
        <p14:creationId xmlns:p14="http://schemas.microsoft.com/office/powerpoint/2010/main" val="3869207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ym typeface="Wingdings" pitchFamily="2" charset="2"/>
              </a:rPr>
              <a:t>[TITLE]</a:t>
            </a:r>
          </a:p>
          <a:p>
            <a:pPr>
              <a:buFontTx/>
              <a:buChar char="-"/>
            </a:pPr>
            <a:r>
              <a:rPr lang="en-US" dirty="0">
                <a:sym typeface="Wingdings" pitchFamily="2" charset="2"/>
              </a:rPr>
              <a:t>But one step in this virtuous cycle deserves some scrutiny, and that is the Evaluation of the Changes</a:t>
            </a:r>
          </a:p>
          <a:p>
            <a:pPr>
              <a:buFontTx/>
              <a:buChar char="-"/>
            </a:pPr>
            <a:r>
              <a:rPr lang="en-US" dirty="0">
                <a:sym typeface="Wingdings" pitchFamily="2" charset="2"/>
              </a:rPr>
              <a:t>How do you evaluate and ultimately assert that a given set of changes actually improved Relevancy? Core to the Haystack conference series. I make a living at helping companies tune, measure, and test relevancy!</a:t>
            </a:r>
          </a:p>
          <a:p>
            <a:pPr>
              <a:buFontTx/>
              <a:buChar char="-"/>
            </a:pPr>
            <a:endParaRPr lang="en-US" dirty="0">
              <a:sym typeface="Wingdings" pitchFamily="2" charset="2"/>
            </a:endParaRPr>
          </a:p>
          <a:p>
            <a:pPr>
              <a:buFontTx/>
              <a:buNone/>
            </a:pPr>
            <a:r>
              <a:rPr lang="en-US" dirty="0">
                <a:sym typeface="Wingdings" pitchFamily="2" charset="2"/>
              </a:rPr>
              <a:t>[CLICK]</a:t>
            </a:r>
          </a:p>
          <a:p>
            <a:pPr>
              <a:buFontTx/>
              <a:buChar char="-"/>
            </a:pPr>
            <a:r>
              <a:rPr lang="en-US" dirty="0">
                <a:sym typeface="Wingdings" pitchFamily="2" charset="2"/>
              </a:rPr>
              <a:t>Easy Part: Recall Testing</a:t>
            </a:r>
          </a:p>
          <a:p>
            <a:pPr>
              <a:buFontTx/>
              <a:buChar char="-"/>
            </a:pPr>
            <a:endParaRPr lang="en-US" dirty="0">
              <a:sym typeface="Wingdings" pitchFamily="2" charset="2"/>
            </a:endParaRPr>
          </a:p>
          <a:p>
            <a:pPr>
              <a:buFontTx/>
              <a:buNone/>
            </a:pPr>
            <a:r>
              <a:rPr lang="en-US" dirty="0">
                <a:sym typeface="Wingdings" pitchFamily="2" charset="2"/>
              </a:rPr>
              <a:t>[CLICK]</a:t>
            </a:r>
          </a:p>
          <a:p>
            <a:pPr>
              <a:buFontTx/>
              <a:buChar char="-"/>
            </a:pPr>
            <a:r>
              <a:rPr lang="en-US" dirty="0">
                <a:sym typeface="Wingdings" pitchFamily="2" charset="2"/>
              </a:rPr>
              <a:t>Not so Easy Part: Relevancy Testing</a:t>
            </a:r>
          </a:p>
          <a:p>
            <a:pPr marL="0" indent="0">
              <a:buNone/>
            </a:pPr>
            <a:endParaRPr lang="en-US" dirty="0">
              <a:sym typeface="Wingdings" pitchFamily="2" charset="2"/>
            </a:endParaRPr>
          </a:p>
          <a:p>
            <a:pPr marL="0" indent="0">
              <a:buNone/>
            </a:pPr>
            <a:endParaRPr lang="en-US" dirty="0">
              <a:sym typeface="Wingdings" pitchFamily="2" charset="2"/>
            </a:endParaRP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43CFB3DE-5C59-0742-B3B3-1BDB4BC56561}" type="slidenum">
              <a:rPr lang="en-US" smtClean="0"/>
              <a:t>20</a:t>
            </a:fld>
            <a:endParaRPr lang="en-US"/>
          </a:p>
        </p:txBody>
      </p:sp>
    </p:spTree>
    <p:extLst>
      <p:ext uri="{BB962C8B-B14F-4D97-AF65-F5344CB8AC3E}">
        <p14:creationId xmlns:p14="http://schemas.microsoft.com/office/powerpoint/2010/main" val="1036315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Okay, so where do we go from here?</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Read the bullets!</a:t>
            </a:r>
          </a:p>
        </p:txBody>
      </p:sp>
      <p:sp>
        <p:nvSpPr>
          <p:cNvPr id="4" name="Slide Number Placeholder 3"/>
          <p:cNvSpPr>
            <a:spLocks noGrp="1"/>
          </p:cNvSpPr>
          <p:nvPr>
            <p:ph type="sldNum" sz="quarter" idx="5"/>
          </p:nvPr>
        </p:nvSpPr>
        <p:spPr/>
        <p:txBody>
          <a:bodyPr/>
          <a:lstStyle/>
          <a:p>
            <a:fld id="{43CFB3DE-5C59-0742-B3B3-1BDB4BC56561}" type="slidenum">
              <a:rPr lang="en-US" smtClean="0"/>
              <a:t>21</a:t>
            </a:fld>
            <a:endParaRPr lang="en-US"/>
          </a:p>
        </p:txBody>
      </p:sp>
    </p:spTree>
    <p:extLst>
      <p:ext uri="{BB962C8B-B14F-4D97-AF65-F5344CB8AC3E}">
        <p14:creationId xmlns:p14="http://schemas.microsoft.com/office/powerpoint/2010/main" val="2178040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density: The work in the 70s by Salton and his colleagues have developed the belief and somewhat proved it in various experiments the search performance, defined for example by the classic Precision vs. Recall ratios), is inversely proportional with the space density.</a:t>
            </a:r>
          </a:p>
          <a:p>
            <a:r>
              <a:rPr lang="en-US" dirty="0"/>
              <a:t>In other words, the closer the relevant documents are to each other for a query, the better.</a:t>
            </a:r>
          </a:p>
          <a:p>
            <a:endParaRPr lang="en-US" dirty="0"/>
          </a:p>
          <a:p>
            <a:r>
              <a:rPr lang="en-US" dirty="0"/>
              <a:t>See also: Generalized Vector Space Model (GVSM)</a:t>
            </a:r>
          </a:p>
        </p:txBody>
      </p:sp>
      <p:sp>
        <p:nvSpPr>
          <p:cNvPr id="4" name="Slide Number Placeholder 3"/>
          <p:cNvSpPr>
            <a:spLocks noGrp="1"/>
          </p:cNvSpPr>
          <p:nvPr>
            <p:ph type="sldNum" sz="quarter" idx="5"/>
          </p:nvPr>
        </p:nvSpPr>
        <p:spPr/>
        <p:txBody>
          <a:bodyPr/>
          <a:lstStyle/>
          <a:p>
            <a:fld id="{43CFB3DE-5C59-0742-B3B3-1BDB4BC56561}" type="slidenum">
              <a:rPr lang="en-US" smtClean="0"/>
              <a:t>22</a:t>
            </a:fld>
            <a:endParaRPr lang="en-US"/>
          </a:p>
        </p:txBody>
      </p:sp>
    </p:spTree>
    <p:extLst>
      <p:ext uri="{BB962C8B-B14F-4D97-AF65-F5344CB8AC3E}">
        <p14:creationId xmlns:p14="http://schemas.microsoft.com/office/powerpoint/2010/main" val="1891963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Fast forward to today, and we have this thing called Embeddings, that is also trying to cluster similar terms, paragraphs, and documents.</a:t>
            </a:r>
          </a:p>
          <a:p>
            <a:pPr marL="171450" indent="-171450">
              <a:buFont typeface="Arial" panose="020B0604020202020204" pitchFamily="34" charset="0"/>
              <a:buChar char="•"/>
            </a:pPr>
            <a:r>
              <a:rPr lang="en-US" dirty="0"/>
              <a:t>Reaching out to linguistics, we’ve known for quite some time that the semantic of words is in relation with its context. </a:t>
            </a:r>
          </a:p>
          <a:p>
            <a:pPr marL="171450" indent="-171450">
              <a:buFont typeface="Arial" panose="020B0604020202020204" pitchFamily="34" charset="0"/>
              <a:buChar char="•"/>
            </a:pPr>
            <a:r>
              <a:rPr lang="en-US" dirty="0"/>
              <a:t>Therefore, if we want to cluster similar docs according to their terms, we have to take into account the context the terms are used in.</a:t>
            </a:r>
          </a:p>
          <a:p>
            <a:pPr marL="171450" indent="-171450">
              <a:buFont typeface="Arial" panose="020B0604020202020204" pitchFamily="34" charset="0"/>
              <a:buChar char="•"/>
            </a:pPr>
            <a:r>
              <a:rPr lang="en-US" dirty="0"/>
              <a:t>This is the idea behind Embeddings:</a:t>
            </a:r>
          </a:p>
          <a:p>
            <a:pPr marL="171450" indent="-171450">
              <a:buFont typeface="Arial" panose="020B0604020202020204" pitchFamily="34" charset="0"/>
              <a:buChar char="•"/>
            </a:pPr>
            <a:r>
              <a:rPr lang="en-US" dirty="0"/>
              <a:t>The dense vector space created by embeddings is in accord with the early IR researchers’ intuition that the denser the better.</a:t>
            </a:r>
          </a:p>
        </p:txBody>
      </p:sp>
      <p:sp>
        <p:nvSpPr>
          <p:cNvPr id="4" name="Slide Number Placeholder 3"/>
          <p:cNvSpPr>
            <a:spLocks noGrp="1"/>
          </p:cNvSpPr>
          <p:nvPr>
            <p:ph type="sldNum" sz="quarter" idx="5"/>
          </p:nvPr>
        </p:nvSpPr>
        <p:spPr/>
        <p:txBody>
          <a:bodyPr/>
          <a:lstStyle/>
          <a:p>
            <a:fld id="{43CFB3DE-5C59-0742-B3B3-1BDB4BC56561}" type="slidenum">
              <a:rPr lang="en-US" smtClean="0"/>
              <a:t>23</a:t>
            </a:fld>
            <a:endParaRPr lang="en-US"/>
          </a:p>
        </p:txBody>
      </p:sp>
    </p:spTree>
    <p:extLst>
      <p:ext uri="{BB962C8B-B14F-4D97-AF65-F5344CB8AC3E}">
        <p14:creationId xmlns:p14="http://schemas.microsoft.com/office/powerpoint/2010/main" val="3226643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are vectors the thing? Are they going to take Search to the next level, hence unshackling us from terms matching and Best Match No.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make vectors more concrete, let’s whiteboard together how Embeddings could be operationalized.</a:t>
            </a:r>
          </a:p>
          <a:p>
            <a:endParaRPr lang="en-US" dirty="0"/>
          </a:p>
        </p:txBody>
      </p:sp>
      <p:sp>
        <p:nvSpPr>
          <p:cNvPr id="4" name="Slide Number Placeholder 3"/>
          <p:cNvSpPr>
            <a:spLocks noGrp="1"/>
          </p:cNvSpPr>
          <p:nvPr>
            <p:ph type="sldNum" sz="quarter" idx="5"/>
          </p:nvPr>
        </p:nvSpPr>
        <p:spPr/>
        <p:txBody>
          <a:bodyPr/>
          <a:lstStyle/>
          <a:p>
            <a:fld id="{43CFB3DE-5C59-0742-B3B3-1BDB4BC56561}" type="slidenum">
              <a:rPr lang="en-US" smtClean="0"/>
              <a:t>24</a:t>
            </a:fld>
            <a:endParaRPr lang="en-US"/>
          </a:p>
        </p:txBody>
      </p:sp>
    </p:spTree>
    <p:extLst>
      <p:ext uri="{BB962C8B-B14F-4D97-AF65-F5344CB8AC3E}">
        <p14:creationId xmlns:p14="http://schemas.microsoft.com/office/powerpoint/2010/main" val="2519458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At index time:</a:t>
            </a:r>
          </a:p>
          <a:p>
            <a:pPr marL="171450" indent="-171450">
              <a:buFontTx/>
              <a:buChar char="-"/>
            </a:pPr>
            <a:endParaRPr lang="en-US" dirty="0"/>
          </a:p>
          <a:p>
            <a:pPr marL="171450" indent="-171450">
              <a:buFontTx/>
              <a:buChar char="-"/>
            </a:pPr>
            <a:r>
              <a:rPr lang="en-US" dirty="0"/>
              <a:t>Analyze your domain’s documents as you normally would, with text tokenization and normalization;</a:t>
            </a:r>
          </a:p>
          <a:p>
            <a:pPr marL="171450" indent="-171450">
              <a:buFontTx/>
              <a:buChar char="-"/>
            </a:pPr>
            <a:r>
              <a:rPr lang="en-US" dirty="0"/>
              <a:t>Train a word2vec model</a:t>
            </a:r>
          </a:p>
          <a:p>
            <a:pPr marL="171450" indent="-171450">
              <a:buFontTx/>
              <a:buChar char="-"/>
            </a:pPr>
            <a:r>
              <a:rPr lang="en-US" dirty="0"/>
              <a:t>Produce the terms’ vectors</a:t>
            </a:r>
          </a:p>
          <a:p>
            <a:pPr marL="171450" indent="-171450">
              <a:buFontTx/>
              <a:buChar char="-"/>
            </a:pPr>
            <a:r>
              <a:rPr lang="en-US" dirty="0"/>
              <a:t>For each document, aggregate in some form the document’s term vectors (This is very primitive and meant to be illustrative only)</a:t>
            </a:r>
          </a:p>
          <a:p>
            <a:pPr marL="171450" indent="-171450">
              <a:buFontTx/>
              <a:buChar char="-"/>
            </a:pPr>
            <a:r>
              <a:rPr lang="en-US" dirty="0"/>
              <a:t>Feed the documents’ vectors into a K-Means clustering algorithm,</a:t>
            </a:r>
          </a:p>
          <a:p>
            <a:pPr marL="171450" indent="-171450">
              <a:buFontTx/>
              <a:buChar char="-"/>
            </a:pPr>
            <a:r>
              <a:rPr lang="en-US" dirty="0"/>
              <a:t>And voila, we have clustered our documents as Salton and his colleagues had </a:t>
            </a:r>
            <a:r>
              <a:rPr lang="en-US" dirty="0" err="1"/>
              <a:t>envirioned</a:t>
            </a:r>
            <a:r>
              <a:rPr lang="en-US" dirty="0"/>
              <a:t>!</a:t>
            </a:r>
          </a:p>
          <a:p>
            <a:pPr marL="171450" indent="-171450">
              <a:buFontTx/>
              <a:buChar char="-"/>
            </a:pPr>
            <a:r>
              <a:rPr lang="en-US" dirty="0"/>
              <a:t>Then, index each cluster’s mean vector into Lucene</a:t>
            </a:r>
          </a:p>
        </p:txBody>
      </p:sp>
      <p:sp>
        <p:nvSpPr>
          <p:cNvPr id="4" name="Slide Number Placeholder 3"/>
          <p:cNvSpPr>
            <a:spLocks noGrp="1"/>
          </p:cNvSpPr>
          <p:nvPr>
            <p:ph type="sldNum" sz="quarter" idx="5"/>
          </p:nvPr>
        </p:nvSpPr>
        <p:spPr/>
        <p:txBody>
          <a:bodyPr/>
          <a:lstStyle/>
          <a:p>
            <a:fld id="{43CFB3DE-5C59-0742-B3B3-1BDB4BC56561}" type="slidenum">
              <a:rPr lang="en-US" smtClean="0"/>
              <a:t>25</a:t>
            </a:fld>
            <a:endParaRPr lang="en-US"/>
          </a:p>
        </p:txBody>
      </p:sp>
    </p:spTree>
    <p:extLst>
      <p:ext uri="{BB962C8B-B14F-4D97-AF65-F5344CB8AC3E}">
        <p14:creationId xmlns:p14="http://schemas.microsoft.com/office/powerpoint/2010/main" val="3422456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query time:</a:t>
            </a:r>
          </a:p>
          <a:p>
            <a:endParaRPr lang="en-US" dirty="0"/>
          </a:p>
          <a:p>
            <a:pPr marL="171450" indent="-171450">
              <a:buFontTx/>
              <a:buChar char="-"/>
            </a:pPr>
            <a:r>
              <a:rPr lang="en-US" dirty="0"/>
              <a:t>Analyze the query’s text as you would normally do;</a:t>
            </a:r>
          </a:p>
          <a:p>
            <a:pPr marL="171450" indent="-171450">
              <a:buFontTx/>
              <a:buChar char="-"/>
            </a:pPr>
            <a:r>
              <a:rPr lang="en-US" dirty="0"/>
              <a:t>Generate the query’s terms’ vectors</a:t>
            </a:r>
          </a:p>
          <a:p>
            <a:pPr marL="171450" indent="-171450">
              <a:buFontTx/>
              <a:buChar char="-"/>
            </a:pPr>
            <a:r>
              <a:rPr lang="en-US" dirty="0"/>
              <a:t>Aggregate the query’s terms’ vectors to produce a query vector (Same process as during indexing)</a:t>
            </a:r>
          </a:p>
          <a:p>
            <a:pPr marL="171450" indent="-171450">
              <a:buFontTx/>
              <a:buChar char="-"/>
            </a:pPr>
            <a:r>
              <a:rPr lang="en-US" dirty="0"/>
              <a:t>Determine the closest cluster via the K-Means model</a:t>
            </a:r>
          </a:p>
          <a:p>
            <a:pPr marL="171450" indent="-171450">
              <a:buFontTx/>
              <a:buChar char="-"/>
            </a:pPr>
            <a:r>
              <a:rPr lang="en-US" dirty="0"/>
              <a:t>Generate a boost query for those matching documents that reside in the query’s closest cluster.</a:t>
            </a:r>
          </a:p>
          <a:p>
            <a:pPr marL="171450" indent="-171450">
              <a:buFontTx/>
              <a:buChar char="-"/>
            </a:pPr>
            <a:r>
              <a:rPr lang="en-US" dirty="0"/>
              <a:t>And/or, write a custom scorer to calculate the cosine distance between a document and a query and rank accordingly.  </a:t>
            </a:r>
          </a:p>
          <a:p>
            <a:pPr marL="171450" indent="-171450">
              <a:buFontTx/>
              <a:buChar char="-"/>
            </a:pPr>
            <a:r>
              <a:rPr lang="en-US" dirty="0"/>
              <a:t>BUT, there are significant implementation issues. Max was recently educating me on this topic.</a:t>
            </a:r>
          </a:p>
          <a:p>
            <a:pPr marL="171450" indent="-171450">
              <a:buFontTx/>
              <a:buChar char="-"/>
            </a:pPr>
            <a:r>
              <a:rPr lang="en-US" dirty="0"/>
              <a:t>See also the ES “vector” scorer plugin.</a:t>
            </a:r>
          </a:p>
        </p:txBody>
      </p:sp>
      <p:sp>
        <p:nvSpPr>
          <p:cNvPr id="4" name="Slide Number Placeholder 3"/>
          <p:cNvSpPr>
            <a:spLocks noGrp="1"/>
          </p:cNvSpPr>
          <p:nvPr>
            <p:ph type="sldNum" sz="quarter" idx="5"/>
          </p:nvPr>
        </p:nvSpPr>
        <p:spPr/>
        <p:txBody>
          <a:bodyPr/>
          <a:lstStyle/>
          <a:p>
            <a:fld id="{43CFB3DE-5C59-0742-B3B3-1BDB4BC56561}" type="slidenum">
              <a:rPr lang="en-US" smtClean="0"/>
              <a:t>26</a:t>
            </a:fld>
            <a:endParaRPr lang="en-US"/>
          </a:p>
        </p:txBody>
      </p:sp>
    </p:spTree>
    <p:extLst>
      <p:ext uri="{BB962C8B-B14F-4D97-AF65-F5344CB8AC3E}">
        <p14:creationId xmlns:p14="http://schemas.microsoft.com/office/powerpoint/2010/main" val="1057313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Okay, this will be my parting thought with you today.</a:t>
            </a:r>
          </a:p>
          <a:p>
            <a:pPr marL="171450" indent="-171450">
              <a:buFontTx/>
              <a:buChar char="-"/>
            </a:pPr>
            <a:r>
              <a:rPr lang="en-US" dirty="0"/>
              <a:t>We’ve got a great conference today.</a:t>
            </a:r>
          </a:p>
          <a:p>
            <a:pPr marL="171450" indent="-171450">
              <a:buFontTx/>
              <a:buChar char="-"/>
            </a:pPr>
            <a:r>
              <a:rPr lang="en-US" dirty="0"/>
              <a:t>We will be hearing from our speakers today about:</a:t>
            </a:r>
          </a:p>
          <a:p>
            <a:pPr marL="628650" lvl="1" indent="-171450">
              <a:buFontTx/>
              <a:buChar char="-"/>
            </a:pPr>
            <a:r>
              <a:rPr lang="en-US" dirty="0"/>
              <a:t>Improving Precision in eCommerce Searches</a:t>
            </a:r>
          </a:p>
          <a:p>
            <a:pPr marL="628650" lvl="1" indent="-171450">
              <a:buFontTx/>
              <a:buChar char="-"/>
            </a:pPr>
            <a:r>
              <a:rPr lang="en-US" dirty="0"/>
              <a:t>User’s Intent Understanding</a:t>
            </a:r>
          </a:p>
          <a:p>
            <a:pPr marL="628650" lvl="1" indent="-171450">
              <a:buFontTx/>
              <a:buChar char="-"/>
            </a:pPr>
            <a:r>
              <a:rPr lang="en-US" dirty="0"/>
              <a:t>Markov Chain-based Recommendations</a:t>
            </a:r>
          </a:p>
          <a:p>
            <a:pPr marL="628650" lvl="1" indent="-171450">
              <a:buFontTx/>
              <a:buChar char="-"/>
            </a:pPr>
            <a:r>
              <a:rPr lang="en-US" dirty="0"/>
              <a:t>Relevant Facets</a:t>
            </a:r>
          </a:p>
          <a:p>
            <a:pPr marL="628650" lvl="1" indent="-171450">
              <a:buFontTx/>
              <a:buChar char="-"/>
            </a:pPr>
            <a:r>
              <a:rPr lang="en-US" dirty="0"/>
              <a:t>Reinforcement Learning-based Ranking</a:t>
            </a:r>
          </a:p>
          <a:p>
            <a:pPr marL="628650" lvl="1" indent="-171450">
              <a:buFontTx/>
              <a:buChar char="-"/>
            </a:pPr>
            <a:r>
              <a:rPr lang="en-US" dirty="0"/>
              <a:t>Learning-to-Rank with </a:t>
            </a:r>
            <a:r>
              <a:rPr lang="en-US" dirty="0" err="1"/>
              <a:t>LambdaMART</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3CFB3DE-5C59-0742-B3B3-1BDB4BC56561}" type="slidenum">
              <a:rPr lang="en-US" smtClean="0"/>
              <a:t>27</a:t>
            </a:fld>
            <a:endParaRPr lang="en-US"/>
          </a:p>
        </p:txBody>
      </p:sp>
    </p:spTree>
    <p:extLst>
      <p:ext uri="{BB962C8B-B14F-4D97-AF65-F5344CB8AC3E}">
        <p14:creationId xmlns:p14="http://schemas.microsoft.com/office/powerpoint/2010/main" val="1401682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the conference.</a:t>
            </a:r>
          </a:p>
          <a:p>
            <a:r>
              <a:rPr lang="en-US" dirty="0"/>
              <a:t>Learn something new.</a:t>
            </a:r>
          </a:p>
          <a:p>
            <a:r>
              <a:rPr lang="en-US" dirty="0"/>
              <a:t>Meet some new people.</a:t>
            </a:r>
          </a:p>
          <a:p>
            <a:r>
              <a:rPr lang="en-US" dirty="0"/>
              <a:t>Share ideas.</a:t>
            </a:r>
          </a:p>
          <a:p>
            <a:r>
              <a:rPr lang="en-US" dirty="0"/>
              <a:t>And most importantly, have fun!</a:t>
            </a:r>
          </a:p>
        </p:txBody>
      </p:sp>
      <p:sp>
        <p:nvSpPr>
          <p:cNvPr id="4" name="Slide Number Placeholder 3"/>
          <p:cNvSpPr>
            <a:spLocks noGrp="1"/>
          </p:cNvSpPr>
          <p:nvPr>
            <p:ph type="sldNum" sz="quarter" idx="5"/>
          </p:nvPr>
        </p:nvSpPr>
        <p:spPr/>
        <p:txBody>
          <a:bodyPr/>
          <a:lstStyle/>
          <a:p>
            <a:fld id="{43CFB3DE-5C59-0742-B3B3-1BDB4BC56561}" type="slidenum">
              <a:rPr lang="en-US" smtClean="0"/>
              <a:t>28</a:t>
            </a:fld>
            <a:endParaRPr lang="en-US"/>
          </a:p>
        </p:txBody>
      </p:sp>
    </p:spTree>
    <p:extLst>
      <p:ext uri="{BB962C8B-B14F-4D97-AF65-F5344CB8AC3E}">
        <p14:creationId xmlns:p14="http://schemas.microsoft.com/office/powerpoint/2010/main" val="1290469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CFB3DE-5C59-0742-B3B3-1BDB4BC56561}" type="slidenum">
              <a:rPr lang="en-US" smtClean="0"/>
              <a:t>29</a:t>
            </a:fld>
            <a:endParaRPr lang="en-US"/>
          </a:p>
        </p:txBody>
      </p:sp>
    </p:spTree>
    <p:extLst>
      <p:ext uri="{BB962C8B-B14F-4D97-AF65-F5344CB8AC3E}">
        <p14:creationId xmlns:p14="http://schemas.microsoft.com/office/powerpoint/2010/main" val="336188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glad to report that Haystack EU 2019 is being attended by 115+ of you, from 50+ companies, across 10+ countries.</a:t>
            </a:r>
          </a:p>
          <a:p>
            <a:r>
              <a:rPr lang="en-US" dirty="0"/>
              <a:t>We will be treated to 8 exciting talks (including this Key Note) on a variety of topics that no doubt will keep us excited about our field.</a:t>
            </a:r>
          </a:p>
          <a:p>
            <a:endParaRPr lang="en-US" dirty="0"/>
          </a:p>
        </p:txBody>
      </p:sp>
      <p:sp>
        <p:nvSpPr>
          <p:cNvPr id="4" name="Slide Number Placeholder 3"/>
          <p:cNvSpPr>
            <a:spLocks noGrp="1"/>
          </p:cNvSpPr>
          <p:nvPr>
            <p:ph type="sldNum" sz="quarter" idx="5"/>
          </p:nvPr>
        </p:nvSpPr>
        <p:spPr/>
        <p:txBody>
          <a:bodyPr/>
          <a:lstStyle/>
          <a:p>
            <a:fld id="{43CFB3DE-5C59-0742-B3B3-1BDB4BC56561}" type="slidenum">
              <a:rPr lang="en-US" smtClean="0"/>
              <a:t>3</a:t>
            </a:fld>
            <a:endParaRPr lang="en-US"/>
          </a:p>
        </p:txBody>
      </p:sp>
    </p:spTree>
    <p:extLst>
      <p:ext uri="{BB962C8B-B14F-4D97-AF65-F5344CB8AC3E}">
        <p14:creationId xmlns:p14="http://schemas.microsoft.com/office/powerpoint/2010/main" val="2677710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OpenSource Connections is your host today, and these are the friendly faces behind OSC.</a:t>
            </a:r>
          </a:p>
          <a:p>
            <a:endParaRPr lang="en-US" dirty="0"/>
          </a:p>
          <a:p>
            <a:r>
              <a:rPr lang="en-US" dirty="0"/>
              <a:t>I would like to thank my OSC colleagues for welcoming me to their family a few years ago, and for sending me to Berlin for this conference.</a:t>
            </a:r>
          </a:p>
          <a:p>
            <a:endParaRPr lang="en-US" dirty="0"/>
          </a:p>
          <a:p>
            <a:r>
              <a:rPr lang="en-US" dirty="0"/>
              <a:t>And now, without any further ado let’s jump right into the Key Note.</a:t>
            </a:r>
          </a:p>
          <a:p>
            <a:endParaRPr lang="en-US" dirty="0"/>
          </a:p>
        </p:txBody>
      </p:sp>
      <p:sp>
        <p:nvSpPr>
          <p:cNvPr id="4" name="Slide Number Placeholder 3"/>
          <p:cNvSpPr>
            <a:spLocks noGrp="1"/>
          </p:cNvSpPr>
          <p:nvPr>
            <p:ph type="sldNum" sz="quarter" idx="5"/>
          </p:nvPr>
        </p:nvSpPr>
        <p:spPr/>
        <p:txBody>
          <a:bodyPr/>
          <a:lstStyle/>
          <a:p>
            <a:fld id="{43CFB3DE-5C59-0742-B3B3-1BDB4BC56561}" type="slidenum">
              <a:rPr lang="en-US" smtClean="0"/>
              <a:t>4</a:t>
            </a:fld>
            <a:endParaRPr lang="en-US"/>
          </a:p>
        </p:txBody>
      </p:sp>
    </p:spTree>
    <p:extLst>
      <p:ext uri="{BB962C8B-B14F-4D97-AF65-F5344CB8AC3E}">
        <p14:creationId xmlns:p14="http://schemas.microsoft.com/office/powerpoint/2010/main" val="349640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Lucene is 20 years old! Happy Birthday Lucene!</a:t>
            </a:r>
          </a:p>
          <a:p>
            <a:r>
              <a:rPr lang="en-US" dirty="0"/>
              <a:t>Now, I’m not trying to show Lucene’s advanced age here. First of all, it’s not that advanced. Successful technologies can last for a long long time. Just look at Unix/Linux for example.</a:t>
            </a:r>
          </a:p>
          <a:p>
            <a:r>
              <a:rPr lang="en-US" dirty="0"/>
              <a:t>No, it’s a very good thing. Lucene has aged well.</a:t>
            </a:r>
          </a:p>
          <a:p>
            <a:endParaRPr lang="en-US" dirty="0"/>
          </a:p>
          <a:p>
            <a:pPr marL="171450" indent="-171450">
              <a:buFont typeface="Arial" panose="020B0604020202020204" pitchFamily="34" charset="0"/>
              <a:buChar char="•"/>
            </a:pPr>
            <a:r>
              <a:rPr lang="en-US" dirty="0"/>
              <a:t>So, let’s celebrate for a minute.</a:t>
            </a:r>
          </a:p>
          <a:p>
            <a:endParaRPr lang="en-US" dirty="0"/>
          </a:p>
          <a:p>
            <a:pPr marL="171450" indent="-171450">
              <a:buFont typeface="Arial" panose="020B0604020202020204" pitchFamily="34" charset="0"/>
              <a:buChar char="•"/>
            </a:pPr>
            <a:r>
              <a:rPr lang="en-US" dirty="0"/>
              <a:t>Lucene is mature, field-proven, reliable, and lean-and-mean search engine that embodies decades of Information Retrieval research &amp; development.</a:t>
            </a:r>
          </a:p>
          <a:p>
            <a:pPr marL="171450" indent="-171450">
              <a:buFont typeface="Arial" panose="020B0604020202020204" pitchFamily="34" charset="0"/>
              <a:buChar char="•"/>
            </a:pPr>
            <a:r>
              <a:rPr lang="en-US" dirty="0"/>
              <a:t>The Lucene’s renowned inverted index might be unrivaled in terms of disk space efficiency and search and scoring performance at the moment.</a:t>
            </a:r>
          </a:p>
          <a:p>
            <a:endParaRPr lang="en-US" dirty="0"/>
          </a:p>
          <a:p>
            <a:pPr marL="171450" indent="-171450">
              <a:buFont typeface="Arial" panose="020B0604020202020204" pitchFamily="34" charset="0"/>
              <a:buChar char="•"/>
            </a:pPr>
            <a:r>
              <a:rPr lang="en-US" dirty="0"/>
              <a:t>Vibrant open source community</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We have built a wide variety of systems in ecommerce, education, library, medical, news, legal, etc., both in the private and public sectors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have built not only search systems of course, but also auto-suggestions, spell checking, and recommendations systems of impressive sophistication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amount of ingenuity has been phenomenal. Every time I have attended a conference on search, I have been amazed at the new production-grade capabilities that people have been able to implement with the platform.</a:t>
            </a:r>
          </a:p>
          <a:p>
            <a:endParaRPr lang="en-US" dirty="0"/>
          </a:p>
          <a:p>
            <a:pPr marL="171450" indent="-171450">
              <a:buFont typeface="Arial" panose="020B0604020202020204" pitchFamily="34" charset="0"/>
              <a:buChar char="•"/>
            </a:pPr>
            <a:r>
              <a:rPr lang="en-US" dirty="0"/>
              <a:t>We have indexed not only text, but also images, sound, concepts, and various vectors models. More on vectors later.</a:t>
            </a:r>
          </a:p>
          <a:p>
            <a:endParaRPr lang="en-US" dirty="0"/>
          </a:p>
          <a:p>
            <a:pPr marL="171450" indent="-171450">
              <a:buFont typeface="Arial" panose="020B0604020202020204" pitchFamily="34" charset="0"/>
              <a:buChar char="•"/>
            </a:pPr>
            <a:r>
              <a:rPr lang="en-US" dirty="0"/>
              <a:t>We have scaled to very large distributed topologies with hundreds of nodes and billions of documents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We’ve battled Relevancy </a:t>
            </a:r>
            <a:r>
              <a:rPr lang="en-US" sz="1200" b="0" i="1" kern="1200" dirty="0">
                <a:solidFill>
                  <a:schemeClr val="tx1"/>
                </a:solidFill>
                <a:effectLst/>
                <a:latin typeface="+mn-lt"/>
                <a:ea typeface="+mn-ea"/>
                <a:cs typeface="+mn-cs"/>
              </a:rPr>
              <a:t>Until one is blue in the face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interests in, and usages of Lucene and its eco-systems, keep increasing</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By the way, the author of Lucene In Action, Erik Hatcher, who also lives in Charlottesville, I think said it would be great for someone to write the 3</a:t>
            </a:r>
            <a:r>
              <a:rPr lang="en-US" baseline="30000" dirty="0"/>
              <a:t>rd</a:t>
            </a:r>
            <a:r>
              <a:rPr lang="en-US" dirty="0"/>
              <a:t> edition!</a:t>
            </a:r>
          </a:p>
          <a:p>
            <a:endParaRPr lang="en-US" dirty="0"/>
          </a:p>
        </p:txBody>
      </p:sp>
      <p:sp>
        <p:nvSpPr>
          <p:cNvPr id="4" name="Slide Number Placeholder 3"/>
          <p:cNvSpPr>
            <a:spLocks noGrp="1"/>
          </p:cNvSpPr>
          <p:nvPr>
            <p:ph type="sldNum" sz="quarter" idx="5"/>
          </p:nvPr>
        </p:nvSpPr>
        <p:spPr/>
        <p:txBody>
          <a:bodyPr/>
          <a:lstStyle/>
          <a:p>
            <a:fld id="{43CFB3DE-5C59-0742-B3B3-1BDB4BC56561}" type="slidenum">
              <a:rPr lang="en-US" smtClean="0"/>
              <a:t>5</a:t>
            </a:fld>
            <a:endParaRPr lang="en-US"/>
          </a:p>
        </p:txBody>
      </p:sp>
    </p:spTree>
    <p:extLst>
      <p:ext uri="{BB962C8B-B14F-4D97-AF65-F5344CB8AC3E}">
        <p14:creationId xmlns:p14="http://schemas.microsoft.com/office/powerpoint/2010/main" val="143008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think the Tooling is awesome.</a:t>
            </a:r>
          </a:p>
          <a:p>
            <a:pPr marL="171450" indent="-171450">
              <a:buFont typeface="Arial" panose="020B0604020202020204" pitchFamily="34" charset="0"/>
              <a:buChar char="•"/>
            </a:pPr>
            <a:r>
              <a:rPr lang="en-US" dirty="0"/>
              <a:t>So, as a new search practitioner, allow me to show my appreciation of our toolbox for a minute.</a:t>
            </a:r>
          </a:p>
        </p:txBody>
      </p:sp>
      <p:sp>
        <p:nvSpPr>
          <p:cNvPr id="4" name="Slide Number Placeholder 3"/>
          <p:cNvSpPr>
            <a:spLocks noGrp="1"/>
          </p:cNvSpPr>
          <p:nvPr>
            <p:ph type="sldNum" sz="quarter" idx="5"/>
          </p:nvPr>
        </p:nvSpPr>
        <p:spPr/>
        <p:txBody>
          <a:bodyPr/>
          <a:lstStyle/>
          <a:p>
            <a:fld id="{43CFB3DE-5C59-0742-B3B3-1BDB4BC56561}" type="slidenum">
              <a:rPr lang="en-US" smtClean="0"/>
              <a:t>6</a:t>
            </a:fld>
            <a:endParaRPr lang="en-US"/>
          </a:p>
        </p:txBody>
      </p:sp>
    </p:spTree>
    <p:extLst>
      <p:ext uri="{BB962C8B-B14F-4D97-AF65-F5344CB8AC3E}">
        <p14:creationId xmlns:p14="http://schemas.microsoft.com/office/powerpoint/2010/main" val="103713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Starting with the Lucene Java SDK, which I have had the pleasure to work with recently, as I have been working on a custom query parser for a client.</a:t>
            </a:r>
          </a:p>
          <a:p>
            <a:pPr marL="171450" indent="-171450">
              <a:buFont typeface="Arial" panose="020B0604020202020204" pitchFamily="34" charset="0"/>
              <a:buChar char="•"/>
            </a:pPr>
            <a:r>
              <a:rPr lang="en-US" dirty="0"/>
              <a:t>I was a Java Enterprise developer in a past life, and I have been impressed with Lucene’s query composition model in Java, where you can basically nest queries at any depth.</a:t>
            </a:r>
          </a:p>
          <a:p>
            <a:pPr marL="171450" indent="-171450">
              <a:buFont typeface="Arial" panose="020B0604020202020204" pitchFamily="34" charset="0"/>
              <a:buChar char="•"/>
            </a:pPr>
            <a:r>
              <a:rPr lang="en-US" dirty="0"/>
              <a:t>This nesting capability lends itself nicely to the generation of a query from a query parse tree; as you visit the tree depth-first, you build and nest the Lucene query components recursively. Quite neat!</a:t>
            </a:r>
          </a:p>
          <a:p>
            <a:pPr marL="171450" indent="-171450">
              <a:buFont typeface="Arial" panose="020B0604020202020204" pitchFamily="34" charset="0"/>
              <a:buChar char="•"/>
            </a:pPr>
            <a:r>
              <a:rPr lang="en-US" dirty="0"/>
              <a:t>The Java objects model for token filter implementation is equally well designed and pleasant to work with.</a:t>
            </a:r>
          </a:p>
          <a:p>
            <a:pPr marL="171450" indent="-171450">
              <a:buFont typeface="Arial" panose="020B0604020202020204" pitchFamily="34" charset="0"/>
              <a:buChar char="•"/>
            </a:pPr>
            <a:r>
              <a:rPr lang="en-US" dirty="0"/>
              <a:t>Generally, I find the Lucene JDK very approachable, which I imagine has been a factor in its success.</a:t>
            </a:r>
          </a:p>
          <a:p>
            <a:pPr marL="171450" indent="-171450">
              <a:buFont typeface="Arial" panose="020B0604020202020204" pitchFamily="34" charset="0"/>
              <a:buChar char="•"/>
            </a:pPr>
            <a:r>
              <a:rPr lang="en-US" dirty="0"/>
              <a:t>Low barrier to entry.</a:t>
            </a:r>
          </a:p>
        </p:txBody>
      </p:sp>
      <p:sp>
        <p:nvSpPr>
          <p:cNvPr id="4" name="Slide Number Placeholder 3"/>
          <p:cNvSpPr>
            <a:spLocks noGrp="1"/>
          </p:cNvSpPr>
          <p:nvPr>
            <p:ph type="sldNum" sz="quarter" idx="5"/>
          </p:nvPr>
        </p:nvSpPr>
        <p:spPr/>
        <p:txBody>
          <a:bodyPr/>
          <a:lstStyle/>
          <a:p>
            <a:fld id="{43CFB3DE-5C59-0742-B3B3-1BDB4BC56561}" type="slidenum">
              <a:rPr lang="en-US" smtClean="0"/>
              <a:t>7</a:t>
            </a:fld>
            <a:endParaRPr lang="en-US"/>
          </a:p>
        </p:txBody>
      </p:sp>
    </p:spTree>
    <p:extLst>
      <p:ext uri="{BB962C8B-B14F-4D97-AF65-F5344CB8AC3E}">
        <p14:creationId xmlns:p14="http://schemas.microsoft.com/office/powerpoint/2010/main" val="132679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Then, we have the remarkable variety of text processing widgets to help us with both Recall and Precision.</a:t>
            </a:r>
          </a:p>
          <a:p>
            <a:pPr marL="171450" indent="-171450">
              <a:buFont typeface="Arial" panose="020B0604020202020204" pitchFamily="34" charset="0"/>
              <a:buChar char="•"/>
            </a:pPr>
            <a:r>
              <a:rPr lang="en-US" dirty="0"/>
              <a:t>We have:</a:t>
            </a:r>
          </a:p>
          <a:p>
            <a:pPr marL="628650" lvl="1" indent="-171450">
              <a:buFont typeface="Arial" panose="020B0604020202020204" pitchFamily="34" charset="0"/>
              <a:buChar char="•"/>
            </a:pPr>
            <a:r>
              <a:rPr lang="en-US" dirty="0"/>
              <a:t>Character filters</a:t>
            </a:r>
          </a:p>
          <a:p>
            <a:pPr marL="628650" lvl="1" indent="-171450">
              <a:buFont typeface="Arial" panose="020B0604020202020204" pitchFamily="34" charset="0"/>
              <a:buChar char="•"/>
            </a:pPr>
            <a:r>
              <a:rPr lang="en-US" dirty="0"/>
              <a:t>Tokenizers of various forms and specialties;</a:t>
            </a:r>
          </a:p>
          <a:p>
            <a:pPr marL="628650" lvl="1" indent="-171450">
              <a:buFont typeface="Arial" panose="020B0604020202020204" pitchFamily="34" charset="0"/>
              <a:buChar char="•"/>
            </a:pPr>
            <a:r>
              <a:rPr lang="en-US" dirty="0"/>
              <a:t>Ways to remove, add, or map terms with other terms</a:t>
            </a:r>
          </a:p>
          <a:p>
            <a:pPr marL="628650" lvl="1" indent="-171450">
              <a:buFont typeface="Arial" panose="020B0604020202020204" pitchFamily="34" charset="0"/>
              <a:buChar char="•"/>
            </a:pPr>
            <a:r>
              <a:rPr lang="en-US" dirty="0"/>
              <a:t>Perform various linguistic-oriented processing such as stemming, lemmatization, and other ways to distill a term to some kind of root;</a:t>
            </a:r>
          </a:p>
          <a:p>
            <a:pPr marL="628650" lvl="1" indent="-171450">
              <a:buFont typeface="Arial" panose="020B0604020202020204" pitchFamily="34" charset="0"/>
              <a:buChar char="•"/>
            </a:pPr>
            <a:r>
              <a:rPr lang="en-US" dirty="0"/>
              <a:t>NLP capabilities for part-of-speech and entities recognition;</a:t>
            </a:r>
          </a:p>
          <a:p>
            <a:pPr marL="628650" lvl="1" indent="-171450">
              <a:buFont typeface="Arial" panose="020B0604020202020204" pitchFamily="34" charset="0"/>
              <a:buChar char="•"/>
            </a:pPr>
            <a:r>
              <a:rPr lang="en-US" dirty="0"/>
              <a:t>N-</a:t>
            </a:r>
            <a:r>
              <a:rPr lang="en-US" dirty="0" err="1"/>
              <a:t>graming</a:t>
            </a:r>
            <a:r>
              <a:rPr lang="en-US" dirty="0"/>
              <a:t> techniques at the letter or term level;</a:t>
            </a:r>
          </a:p>
          <a:p>
            <a:pPr marL="628650" lvl="1" indent="-171450">
              <a:buFont typeface="Arial" panose="020B0604020202020204" pitchFamily="34" charset="0"/>
              <a:buChar char="•"/>
            </a:pPr>
            <a:r>
              <a:rPr lang="en-US" dirty="0"/>
              <a:t>A very nice term payload feature to associate custom meta-data/attributed to you term.</a:t>
            </a:r>
          </a:p>
          <a:p>
            <a:pPr marL="628650" lvl="1" indent="-171450">
              <a:buFont typeface="Arial" panose="020B0604020202020204" pitchFamily="34" charset="0"/>
              <a:buChar char="•"/>
            </a:pPr>
            <a:r>
              <a:rPr lang="en-US" dirty="0"/>
              <a:t>And this is just a sample.</a:t>
            </a:r>
          </a:p>
          <a:p>
            <a:pPr marL="628650" lvl="1" indent="-171450">
              <a:buFont typeface="Arial" panose="020B0604020202020204" pitchFamily="34" charset="0"/>
              <a:buChar char="•"/>
            </a:pPr>
            <a:r>
              <a:rPr lang="en-US" dirty="0"/>
              <a:t>And then of course, write your own text analyzer, which is a surprisingly easy thing to do thanks to the pluggability of our tooling.</a:t>
            </a:r>
          </a:p>
        </p:txBody>
      </p:sp>
      <p:sp>
        <p:nvSpPr>
          <p:cNvPr id="4" name="Slide Number Placeholder 3"/>
          <p:cNvSpPr>
            <a:spLocks noGrp="1"/>
          </p:cNvSpPr>
          <p:nvPr>
            <p:ph type="sldNum" sz="quarter" idx="5"/>
          </p:nvPr>
        </p:nvSpPr>
        <p:spPr/>
        <p:txBody>
          <a:bodyPr/>
          <a:lstStyle/>
          <a:p>
            <a:fld id="{43CFB3DE-5C59-0742-B3B3-1BDB4BC56561}" type="slidenum">
              <a:rPr lang="en-US" smtClean="0"/>
              <a:t>8</a:t>
            </a:fld>
            <a:endParaRPr lang="en-US"/>
          </a:p>
        </p:txBody>
      </p:sp>
    </p:spTree>
    <p:extLst>
      <p:ext uri="{BB962C8B-B14F-4D97-AF65-F5344CB8AC3E}">
        <p14:creationId xmlns:p14="http://schemas.microsoft.com/office/powerpoint/2010/main" val="3420465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And talking about pluggability, let’s also recognize that our tooling has been designed for plugins.</a:t>
            </a:r>
          </a:p>
          <a:p>
            <a:pPr marL="171450" indent="-171450">
              <a:buFont typeface="Arial" panose="020B0604020202020204" pitchFamily="34" charset="0"/>
              <a:buChar char="•"/>
            </a:pPr>
            <a:r>
              <a:rPr lang="en-US" dirty="0"/>
              <a:t>Maybe such plugin architecture has been a primary factor of the success of Lucene, Solr, and ES.</a:t>
            </a:r>
          </a:p>
          <a:p>
            <a:pPr marL="171450" indent="-171450">
              <a:buFont typeface="Arial" panose="020B0604020202020204" pitchFamily="34" charset="0"/>
              <a:buChar char="•"/>
            </a:pPr>
            <a:r>
              <a:rPr lang="en-US" dirty="0"/>
              <a:t>What sorts of plugins can we build. Many!</a:t>
            </a:r>
          </a:p>
          <a:p>
            <a:pPr marL="171450" indent="-171450">
              <a:buFont typeface="Arial" panose="020B0604020202020204" pitchFamily="34" charset="0"/>
              <a:buChar char="•"/>
            </a:pPr>
            <a:r>
              <a:rPr lang="en-US" dirty="0"/>
              <a:t>NEXT, NEXT, etc.</a:t>
            </a:r>
          </a:p>
          <a:p>
            <a:pPr marL="171450" indent="-171450">
              <a:buFont typeface="Arial" panose="020B0604020202020204" pitchFamily="34" charset="0"/>
              <a:buChar char="•"/>
            </a:pPr>
            <a:r>
              <a:rPr lang="en-US" dirty="0"/>
              <a:t>Max has good stories about custom query parser and highlighter development</a:t>
            </a:r>
          </a:p>
          <a:p>
            <a:pPr marL="171450" indent="-171450">
              <a:buFont typeface="Arial" panose="020B0604020202020204" pitchFamily="34" charset="0"/>
              <a:buChar char="•"/>
            </a:pPr>
            <a:r>
              <a:rPr lang="en-US" dirty="0"/>
              <a:t>And this is just a sample.</a:t>
            </a:r>
          </a:p>
        </p:txBody>
      </p:sp>
      <p:sp>
        <p:nvSpPr>
          <p:cNvPr id="4" name="Slide Number Placeholder 3"/>
          <p:cNvSpPr>
            <a:spLocks noGrp="1"/>
          </p:cNvSpPr>
          <p:nvPr>
            <p:ph type="sldNum" sz="quarter" idx="5"/>
          </p:nvPr>
        </p:nvSpPr>
        <p:spPr/>
        <p:txBody>
          <a:bodyPr/>
          <a:lstStyle/>
          <a:p>
            <a:fld id="{43CFB3DE-5C59-0742-B3B3-1BDB4BC56561}" type="slidenum">
              <a:rPr lang="en-US" smtClean="0"/>
              <a:t>9</a:t>
            </a:fld>
            <a:endParaRPr lang="en-US"/>
          </a:p>
        </p:txBody>
      </p:sp>
    </p:spTree>
    <p:extLst>
      <p:ext uri="{BB962C8B-B14F-4D97-AF65-F5344CB8AC3E}">
        <p14:creationId xmlns:p14="http://schemas.microsoft.com/office/powerpoint/2010/main" val="1719584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F106-FF5A-4349-BE46-9DD4B8BA39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80BAD4-6861-4C41-BD23-A1E31B809B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CB7049-B447-6349-B9C1-974A9B94B415}"/>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E53E97CF-B1D1-284D-891D-BF511D7E3706}"/>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84A73151-7562-B443-98C0-9FD88FA332DC}"/>
              </a:ext>
            </a:extLst>
          </p:cNvPr>
          <p:cNvSpPr>
            <a:spLocks noGrp="1"/>
          </p:cNvSpPr>
          <p:nvPr>
            <p:ph type="sldNum" sz="quarter" idx="12"/>
          </p:nvPr>
        </p:nvSpPr>
        <p:spPr/>
        <p:txBody>
          <a:bodyPr/>
          <a:lstStyle/>
          <a:p>
            <a:fld id="{E6FED253-7A33-014E-8475-7CB880636088}" type="slidenum">
              <a:rPr lang="en-US" smtClean="0"/>
              <a:t>‹#›</a:t>
            </a:fld>
            <a:endParaRPr lang="en-US"/>
          </a:p>
        </p:txBody>
      </p:sp>
    </p:spTree>
    <p:extLst>
      <p:ext uri="{BB962C8B-B14F-4D97-AF65-F5344CB8AC3E}">
        <p14:creationId xmlns:p14="http://schemas.microsoft.com/office/powerpoint/2010/main" val="211471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1AED-FB3F-9346-9F4C-AA66751F19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2A1DA6-90C2-D04C-9E75-3EF8D72758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01837-A0D4-A74D-9D92-19949A6F8D13}"/>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55D5F59D-AE09-5846-B9FD-C6E77DB6FEB7}"/>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505F3397-6F9C-6049-AADB-24274BA602A2}"/>
              </a:ext>
            </a:extLst>
          </p:cNvPr>
          <p:cNvSpPr>
            <a:spLocks noGrp="1"/>
          </p:cNvSpPr>
          <p:nvPr>
            <p:ph type="sldNum" sz="quarter" idx="12"/>
          </p:nvPr>
        </p:nvSpPr>
        <p:spPr/>
        <p:txBody>
          <a:bodyPr/>
          <a:lstStyle/>
          <a:p>
            <a:fld id="{E6FED253-7A33-014E-8475-7CB880636088}" type="slidenum">
              <a:rPr lang="en-US" smtClean="0"/>
              <a:t>‹#›</a:t>
            </a:fld>
            <a:endParaRPr lang="en-US"/>
          </a:p>
        </p:txBody>
      </p:sp>
    </p:spTree>
    <p:extLst>
      <p:ext uri="{BB962C8B-B14F-4D97-AF65-F5344CB8AC3E}">
        <p14:creationId xmlns:p14="http://schemas.microsoft.com/office/powerpoint/2010/main" val="235838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F8453D-FC20-9641-8183-4856C1844D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601B8F-60AF-E543-9F92-B894E1A83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73611-05F7-9E4D-A837-80390E213B53}"/>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A9A85344-868F-0448-8AF8-4C1C1DB89BC8}"/>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C53C1F57-002D-2D40-B97F-491925FC44EC}"/>
              </a:ext>
            </a:extLst>
          </p:cNvPr>
          <p:cNvSpPr>
            <a:spLocks noGrp="1"/>
          </p:cNvSpPr>
          <p:nvPr>
            <p:ph type="sldNum" sz="quarter" idx="12"/>
          </p:nvPr>
        </p:nvSpPr>
        <p:spPr/>
        <p:txBody>
          <a:bodyPr/>
          <a:lstStyle/>
          <a:p>
            <a:fld id="{E6FED253-7A33-014E-8475-7CB880636088}" type="slidenum">
              <a:rPr lang="en-US" smtClean="0"/>
              <a:t>‹#›</a:t>
            </a:fld>
            <a:endParaRPr lang="en-US"/>
          </a:p>
        </p:txBody>
      </p:sp>
    </p:spTree>
    <p:extLst>
      <p:ext uri="{BB962C8B-B14F-4D97-AF65-F5344CB8AC3E}">
        <p14:creationId xmlns:p14="http://schemas.microsoft.com/office/powerpoint/2010/main" val="101885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10AD-2FD3-8948-A039-F35DD8BA5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5CD09-1B63-7549-974E-618D8F2FEB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AE9FC-3890-8F40-85A9-A4EE6BDF97BA}"/>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AC42E0B5-FFBD-704F-89AC-2DE6FB72341A}"/>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4D17E535-E8F8-E549-9053-3B9368460430}"/>
              </a:ext>
            </a:extLst>
          </p:cNvPr>
          <p:cNvSpPr>
            <a:spLocks noGrp="1"/>
          </p:cNvSpPr>
          <p:nvPr>
            <p:ph type="sldNum" sz="quarter" idx="12"/>
          </p:nvPr>
        </p:nvSpPr>
        <p:spPr/>
        <p:txBody>
          <a:bodyPr/>
          <a:lstStyle/>
          <a:p>
            <a:fld id="{E6FED253-7A33-014E-8475-7CB880636088}" type="slidenum">
              <a:rPr lang="en-US" smtClean="0"/>
              <a:t>‹#›</a:t>
            </a:fld>
            <a:endParaRPr lang="en-US"/>
          </a:p>
        </p:txBody>
      </p:sp>
    </p:spTree>
    <p:extLst>
      <p:ext uri="{BB962C8B-B14F-4D97-AF65-F5344CB8AC3E}">
        <p14:creationId xmlns:p14="http://schemas.microsoft.com/office/powerpoint/2010/main" val="84963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D033-6BAC-854C-80B9-C9303F9BFA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6A6A57-FAF4-F743-9174-ABE536A67C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C79294-160B-414F-A4EF-12E237B5D184}"/>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95183CD9-5871-254A-8D4C-CE84AE32D3A4}"/>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06AE6ADE-A0BF-4A48-AA83-3DCD8CA8B5FC}"/>
              </a:ext>
            </a:extLst>
          </p:cNvPr>
          <p:cNvSpPr>
            <a:spLocks noGrp="1"/>
          </p:cNvSpPr>
          <p:nvPr>
            <p:ph type="sldNum" sz="quarter" idx="12"/>
          </p:nvPr>
        </p:nvSpPr>
        <p:spPr/>
        <p:txBody>
          <a:bodyPr/>
          <a:lstStyle/>
          <a:p>
            <a:fld id="{E6FED253-7A33-014E-8475-7CB880636088}" type="slidenum">
              <a:rPr lang="en-US" smtClean="0"/>
              <a:t>‹#›</a:t>
            </a:fld>
            <a:endParaRPr lang="en-US"/>
          </a:p>
        </p:txBody>
      </p:sp>
    </p:spTree>
    <p:extLst>
      <p:ext uri="{BB962C8B-B14F-4D97-AF65-F5344CB8AC3E}">
        <p14:creationId xmlns:p14="http://schemas.microsoft.com/office/powerpoint/2010/main" val="297804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1940A-5373-1243-8C18-1DC824B08E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1243BF-7DE6-7A4E-A444-8C621CC9C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56FE9F-1686-6F40-9485-85F42F74DC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8C8DE0-4284-164B-AE8E-7E8E4890BB22}"/>
              </a:ext>
            </a:extLst>
          </p:cNvPr>
          <p:cNvSpPr>
            <a:spLocks noGrp="1"/>
          </p:cNvSpPr>
          <p:nvPr>
            <p:ph type="dt" sz="half" idx="10"/>
          </p:nvPr>
        </p:nvSpPr>
        <p:spPr/>
        <p:txBody>
          <a:bodyPr/>
          <a:lstStyle/>
          <a:p>
            <a:r>
              <a:rPr lang="en-US"/>
              <a:t>October 28th, 2019</a:t>
            </a:r>
          </a:p>
        </p:txBody>
      </p:sp>
      <p:sp>
        <p:nvSpPr>
          <p:cNvPr id="6" name="Footer Placeholder 5">
            <a:extLst>
              <a:ext uri="{FF2B5EF4-FFF2-40B4-BE49-F238E27FC236}">
                <a16:creationId xmlns:a16="http://schemas.microsoft.com/office/drawing/2014/main" id="{2844367E-ECA6-0C40-825D-A7E1E0D7AA88}"/>
              </a:ext>
            </a:extLst>
          </p:cNvPr>
          <p:cNvSpPr>
            <a:spLocks noGrp="1"/>
          </p:cNvSpPr>
          <p:nvPr>
            <p:ph type="ftr" sz="quarter" idx="11"/>
          </p:nvPr>
        </p:nvSpPr>
        <p:spPr/>
        <p:txBody>
          <a:bodyPr/>
          <a:lstStyle/>
          <a:p>
            <a:r>
              <a:rPr lang="en-US"/>
              <a:t>Haystack EU 2019, Berlin, Germany</a:t>
            </a:r>
          </a:p>
        </p:txBody>
      </p:sp>
      <p:sp>
        <p:nvSpPr>
          <p:cNvPr id="7" name="Slide Number Placeholder 6">
            <a:extLst>
              <a:ext uri="{FF2B5EF4-FFF2-40B4-BE49-F238E27FC236}">
                <a16:creationId xmlns:a16="http://schemas.microsoft.com/office/drawing/2014/main" id="{DE33F447-B957-1C4D-8731-4DBBBAAA57D6}"/>
              </a:ext>
            </a:extLst>
          </p:cNvPr>
          <p:cNvSpPr>
            <a:spLocks noGrp="1"/>
          </p:cNvSpPr>
          <p:nvPr>
            <p:ph type="sldNum" sz="quarter" idx="12"/>
          </p:nvPr>
        </p:nvSpPr>
        <p:spPr/>
        <p:txBody>
          <a:bodyPr/>
          <a:lstStyle/>
          <a:p>
            <a:fld id="{E6FED253-7A33-014E-8475-7CB880636088}" type="slidenum">
              <a:rPr lang="en-US" smtClean="0"/>
              <a:t>‹#›</a:t>
            </a:fld>
            <a:endParaRPr lang="en-US"/>
          </a:p>
        </p:txBody>
      </p:sp>
    </p:spTree>
    <p:extLst>
      <p:ext uri="{BB962C8B-B14F-4D97-AF65-F5344CB8AC3E}">
        <p14:creationId xmlns:p14="http://schemas.microsoft.com/office/powerpoint/2010/main" val="94136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E7A3-063E-834C-A07C-7B42504CE4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6A65CF-6164-5D40-A01E-F6C7ED1C6C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358C9C-6AA4-AE42-9E71-B9AD64DF03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41F841-A44E-A64C-9125-BE07073625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4FD7D5-49E3-0E47-B021-029A8219D6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3027F1-5E0F-9647-A2DA-7880709A5976}"/>
              </a:ext>
            </a:extLst>
          </p:cNvPr>
          <p:cNvSpPr>
            <a:spLocks noGrp="1"/>
          </p:cNvSpPr>
          <p:nvPr>
            <p:ph type="dt" sz="half" idx="10"/>
          </p:nvPr>
        </p:nvSpPr>
        <p:spPr/>
        <p:txBody>
          <a:bodyPr/>
          <a:lstStyle/>
          <a:p>
            <a:r>
              <a:rPr lang="en-US"/>
              <a:t>October 28th, 2019</a:t>
            </a:r>
          </a:p>
        </p:txBody>
      </p:sp>
      <p:sp>
        <p:nvSpPr>
          <p:cNvPr id="8" name="Footer Placeholder 7">
            <a:extLst>
              <a:ext uri="{FF2B5EF4-FFF2-40B4-BE49-F238E27FC236}">
                <a16:creationId xmlns:a16="http://schemas.microsoft.com/office/drawing/2014/main" id="{78BFE74F-7818-CD46-8CA3-63EF45BC41CE}"/>
              </a:ext>
            </a:extLst>
          </p:cNvPr>
          <p:cNvSpPr>
            <a:spLocks noGrp="1"/>
          </p:cNvSpPr>
          <p:nvPr>
            <p:ph type="ftr" sz="quarter" idx="11"/>
          </p:nvPr>
        </p:nvSpPr>
        <p:spPr/>
        <p:txBody>
          <a:bodyPr/>
          <a:lstStyle/>
          <a:p>
            <a:r>
              <a:rPr lang="en-US"/>
              <a:t>Haystack EU 2019, Berlin, Germany</a:t>
            </a:r>
          </a:p>
        </p:txBody>
      </p:sp>
      <p:sp>
        <p:nvSpPr>
          <p:cNvPr id="9" name="Slide Number Placeholder 8">
            <a:extLst>
              <a:ext uri="{FF2B5EF4-FFF2-40B4-BE49-F238E27FC236}">
                <a16:creationId xmlns:a16="http://schemas.microsoft.com/office/drawing/2014/main" id="{F8DBF47D-0309-0D43-B159-D5994062632E}"/>
              </a:ext>
            </a:extLst>
          </p:cNvPr>
          <p:cNvSpPr>
            <a:spLocks noGrp="1"/>
          </p:cNvSpPr>
          <p:nvPr>
            <p:ph type="sldNum" sz="quarter" idx="12"/>
          </p:nvPr>
        </p:nvSpPr>
        <p:spPr/>
        <p:txBody>
          <a:bodyPr/>
          <a:lstStyle/>
          <a:p>
            <a:fld id="{E6FED253-7A33-014E-8475-7CB880636088}" type="slidenum">
              <a:rPr lang="en-US" smtClean="0"/>
              <a:t>‹#›</a:t>
            </a:fld>
            <a:endParaRPr lang="en-US"/>
          </a:p>
        </p:txBody>
      </p:sp>
    </p:spTree>
    <p:extLst>
      <p:ext uri="{BB962C8B-B14F-4D97-AF65-F5344CB8AC3E}">
        <p14:creationId xmlns:p14="http://schemas.microsoft.com/office/powerpoint/2010/main" val="8260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DC0A-7B56-5E44-92B5-380D65B79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4DBD4-83C5-9443-B32B-5F6CCE2BF3D2}"/>
              </a:ext>
            </a:extLst>
          </p:cNvPr>
          <p:cNvSpPr>
            <a:spLocks noGrp="1"/>
          </p:cNvSpPr>
          <p:nvPr>
            <p:ph type="dt" sz="half" idx="10"/>
          </p:nvPr>
        </p:nvSpPr>
        <p:spPr/>
        <p:txBody>
          <a:bodyPr/>
          <a:lstStyle/>
          <a:p>
            <a:r>
              <a:rPr lang="en-US"/>
              <a:t>October 28th, 2019</a:t>
            </a:r>
          </a:p>
        </p:txBody>
      </p:sp>
      <p:sp>
        <p:nvSpPr>
          <p:cNvPr id="4" name="Footer Placeholder 3">
            <a:extLst>
              <a:ext uri="{FF2B5EF4-FFF2-40B4-BE49-F238E27FC236}">
                <a16:creationId xmlns:a16="http://schemas.microsoft.com/office/drawing/2014/main" id="{35FF5303-DCEF-EE49-8A37-49D5821C2D7A}"/>
              </a:ext>
            </a:extLst>
          </p:cNvPr>
          <p:cNvSpPr>
            <a:spLocks noGrp="1"/>
          </p:cNvSpPr>
          <p:nvPr>
            <p:ph type="ftr" sz="quarter" idx="11"/>
          </p:nvPr>
        </p:nvSpPr>
        <p:spPr/>
        <p:txBody>
          <a:bodyPr/>
          <a:lstStyle/>
          <a:p>
            <a:r>
              <a:rPr lang="en-US"/>
              <a:t>Haystack EU 2019, Berlin, Germany</a:t>
            </a:r>
          </a:p>
        </p:txBody>
      </p:sp>
      <p:sp>
        <p:nvSpPr>
          <p:cNvPr id="5" name="Slide Number Placeholder 4">
            <a:extLst>
              <a:ext uri="{FF2B5EF4-FFF2-40B4-BE49-F238E27FC236}">
                <a16:creationId xmlns:a16="http://schemas.microsoft.com/office/drawing/2014/main" id="{E3265F3C-3B0A-464C-9CE3-50E7FECB1819}"/>
              </a:ext>
            </a:extLst>
          </p:cNvPr>
          <p:cNvSpPr>
            <a:spLocks noGrp="1"/>
          </p:cNvSpPr>
          <p:nvPr>
            <p:ph type="sldNum" sz="quarter" idx="12"/>
          </p:nvPr>
        </p:nvSpPr>
        <p:spPr/>
        <p:txBody>
          <a:bodyPr/>
          <a:lstStyle/>
          <a:p>
            <a:fld id="{E6FED253-7A33-014E-8475-7CB880636088}" type="slidenum">
              <a:rPr lang="en-US" smtClean="0"/>
              <a:t>‹#›</a:t>
            </a:fld>
            <a:endParaRPr lang="en-US"/>
          </a:p>
        </p:txBody>
      </p:sp>
    </p:spTree>
    <p:extLst>
      <p:ext uri="{BB962C8B-B14F-4D97-AF65-F5344CB8AC3E}">
        <p14:creationId xmlns:p14="http://schemas.microsoft.com/office/powerpoint/2010/main" val="364104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3A7225-7D9F-E946-AB99-3A014BC00BB2}"/>
              </a:ext>
            </a:extLst>
          </p:cNvPr>
          <p:cNvSpPr>
            <a:spLocks noGrp="1"/>
          </p:cNvSpPr>
          <p:nvPr>
            <p:ph type="dt" sz="half" idx="10"/>
          </p:nvPr>
        </p:nvSpPr>
        <p:spPr/>
        <p:txBody>
          <a:bodyPr/>
          <a:lstStyle/>
          <a:p>
            <a:r>
              <a:rPr lang="en-US"/>
              <a:t>October 28th, 2019</a:t>
            </a:r>
          </a:p>
        </p:txBody>
      </p:sp>
      <p:sp>
        <p:nvSpPr>
          <p:cNvPr id="3" name="Footer Placeholder 2">
            <a:extLst>
              <a:ext uri="{FF2B5EF4-FFF2-40B4-BE49-F238E27FC236}">
                <a16:creationId xmlns:a16="http://schemas.microsoft.com/office/drawing/2014/main" id="{E400FC5E-4203-894B-B354-85A049D6E669}"/>
              </a:ext>
            </a:extLst>
          </p:cNvPr>
          <p:cNvSpPr>
            <a:spLocks noGrp="1"/>
          </p:cNvSpPr>
          <p:nvPr>
            <p:ph type="ftr" sz="quarter" idx="11"/>
          </p:nvPr>
        </p:nvSpPr>
        <p:spPr/>
        <p:txBody>
          <a:bodyPr/>
          <a:lstStyle/>
          <a:p>
            <a:r>
              <a:rPr lang="en-US"/>
              <a:t>Haystack EU 2019, Berlin, Germany</a:t>
            </a:r>
          </a:p>
        </p:txBody>
      </p:sp>
      <p:sp>
        <p:nvSpPr>
          <p:cNvPr id="4" name="Slide Number Placeholder 3">
            <a:extLst>
              <a:ext uri="{FF2B5EF4-FFF2-40B4-BE49-F238E27FC236}">
                <a16:creationId xmlns:a16="http://schemas.microsoft.com/office/drawing/2014/main" id="{17981AF9-90D6-E54D-8323-ACC61AFA2CCB}"/>
              </a:ext>
            </a:extLst>
          </p:cNvPr>
          <p:cNvSpPr>
            <a:spLocks noGrp="1"/>
          </p:cNvSpPr>
          <p:nvPr>
            <p:ph type="sldNum" sz="quarter" idx="12"/>
          </p:nvPr>
        </p:nvSpPr>
        <p:spPr/>
        <p:txBody>
          <a:bodyPr/>
          <a:lstStyle/>
          <a:p>
            <a:fld id="{E6FED253-7A33-014E-8475-7CB880636088}" type="slidenum">
              <a:rPr lang="en-US" smtClean="0"/>
              <a:t>‹#›</a:t>
            </a:fld>
            <a:endParaRPr lang="en-US"/>
          </a:p>
        </p:txBody>
      </p:sp>
    </p:spTree>
    <p:extLst>
      <p:ext uri="{BB962C8B-B14F-4D97-AF65-F5344CB8AC3E}">
        <p14:creationId xmlns:p14="http://schemas.microsoft.com/office/powerpoint/2010/main" val="375444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F689-4044-C745-9918-998961FB2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8B7E54-E0D1-CB44-BEE1-BC0FD38EAA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CDD7F2-741E-4B41-BEC5-217495E4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62617-A694-074F-8804-6B390DD24839}"/>
              </a:ext>
            </a:extLst>
          </p:cNvPr>
          <p:cNvSpPr>
            <a:spLocks noGrp="1"/>
          </p:cNvSpPr>
          <p:nvPr>
            <p:ph type="dt" sz="half" idx="10"/>
          </p:nvPr>
        </p:nvSpPr>
        <p:spPr/>
        <p:txBody>
          <a:bodyPr/>
          <a:lstStyle/>
          <a:p>
            <a:r>
              <a:rPr lang="en-US"/>
              <a:t>October 28th, 2019</a:t>
            </a:r>
          </a:p>
        </p:txBody>
      </p:sp>
      <p:sp>
        <p:nvSpPr>
          <p:cNvPr id="6" name="Footer Placeholder 5">
            <a:extLst>
              <a:ext uri="{FF2B5EF4-FFF2-40B4-BE49-F238E27FC236}">
                <a16:creationId xmlns:a16="http://schemas.microsoft.com/office/drawing/2014/main" id="{472274C2-7B8B-EB44-BF2B-966C5D6761F1}"/>
              </a:ext>
            </a:extLst>
          </p:cNvPr>
          <p:cNvSpPr>
            <a:spLocks noGrp="1"/>
          </p:cNvSpPr>
          <p:nvPr>
            <p:ph type="ftr" sz="quarter" idx="11"/>
          </p:nvPr>
        </p:nvSpPr>
        <p:spPr/>
        <p:txBody>
          <a:bodyPr/>
          <a:lstStyle/>
          <a:p>
            <a:r>
              <a:rPr lang="en-US"/>
              <a:t>Haystack EU 2019, Berlin, Germany</a:t>
            </a:r>
          </a:p>
        </p:txBody>
      </p:sp>
      <p:sp>
        <p:nvSpPr>
          <p:cNvPr id="7" name="Slide Number Placeholder 6">
            <a:extLst>
              <a:ext uri="{FF2B5EF4-FFF2-40B4-BE49-F238E27FC236}">
                <a16:creationId xmlns:a16="http://schemas.microsoft.com/office/drawing/2014/main" id="{605A8A4E-C054-494B-90C2-7CB191343C08}"/>
              </a:ext>
            </a:extLst>
          </p:cNvPr>
          <p:cNvSpPr>
            <a:spLocks noGrp="1"/>
          </p:cNvSpPr>
          <p:nvPr>
            <p:ph type="sldNum" sz="quarter" idx="12"/>
          </p:nvPr>
        </p:nvSpPr>
        <p:spPr/>
        <p:txBody>
          <a:bodyPr/>
          <a:lstStyle/>
          <a:p>
            <a:fld id="{E6FED253-7A33-014E-8475-7CB880636088}" type="slidenum">
              <a:rPr lang="en-US" smtClean="0"/>
              <a:t>‹#›</a:t>
            </a:fld>
            <a:endParaRPr lang="en-US"/>
          </a:p>
        </p:txBody>
      </p:sp>
    </p:spTree>
    <p:extLst>
      <p:ext uri="{BB962C8B-B14F-4D97-AF65-F5344CB8AC3E}">
        <p14:creationId xmlns:p14="http://schemas.microsoft.com/office/powerpoint/2010/main" val="17300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112E-5BCE-6F4A-9E22-ED039BA69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17BB54-5D24-DF4D-8512-1D46F762E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4A634D-ECC3-D54B-AB3E-32F79905F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A50EB-281F-1E4A-B234-60DC8C1549BD}"/>
              </a:ext>
            </a:extLst>
          </p:cNvPr>
          <p:cNvSpPr>
            <a:spLocks noGrp="1"/>
          </p:cNvSpPr>
          <p:nvPr>
            <p:ph type="dt" sz="half" idx="10"/>
          </p:nvPr>
        </p:nvSpPr>
        <p:spPr/>
        <p:txBody>
          <a:bodyPr/>
          <a:lstStyle/>
          <a:p>
            <a:r>
              <a:rPr lang="en-US"/>
              <a:t>October 28th, 2019</a:t>
            </a:r>
          </a:p>
        </p:txBody>
      </p:sp>
      <p:sp>
        <p:nvSpPr>
          <p:cNvPr id="6" name="Footer Placeholder 5">
            <a:extLst>
              <a:ext uri="{FF2B5EF4-FFF2-40B4-BE49-F238E27FC236}">
                <a16:creationId xmlns:a16="http://schemas.microsoft.com/office/drawing/2014/main" id="{F62B3299-B8B4-AE4B-B88E-54BA6E12663E}"/>
              </a:ext>
            </a:extLst>
          </p:cNvPr>
          <p:cNvSpPr>
            <a:spLocks noGrp="1"/>
          </p:cNvSpPr>
          <p:nvPr>
            <p:ph type="ftr" sz="quarter" idx="11"/>
          </p:nvPr>
        </p:nvSpPr>
        <p:spPr/>
        <p:txBody>
          <a:bodyPr/>
          <a:lstStyle/>
          <a:p>
            <a:r>
              <a:rPr lang="en-US"/>
              <a:t>Haystack EU 2019, Berlin, Germany</a:t>
            </a:r>
          </a:p>
        </p:txBody>
      </p:sp>
      <p:sp>
        <p:nvSpPr>
          <p:cNvPr id="7" name="Slide Number Placeholder 6">
            <a:extLst>
              <a:ext uri="{FF2B5EF4-FFF2-40B4-BE49-F238E27FC236}">
                <a16:creationId xmlns:a16="http://schemas.microsoft.com/office/drawing/2014/main" id="{60FC537E-B74C-C243-9640-44CE36829C2C}"/>
              </a:ext>
            </a:extLst>
          </p:cNvPr>
          <p:cNvSpPr>
            <a:spLocks noGrp="1"/>
          </p:cNvSpPr>
          <p:nvPr>
            <p:ph type="sldNum" sz="quarter" idx="12"/>
          </p:nvPr>
        </p:nvSpPr>
        <p:spPr/>
        <p:txBody>
          <a:bodyPr/>
          <a:lstStyle/>
          <a:p>
            <a:fld id="{E6FED253-7A33-014E-8475-7CB880636088}" type="slidenum">
              <a:rPr lang="en-US" smtClean="0"/>
              <a:t>‹#›</a:t>
            </a:fld>
            <a:endParaRPr lang="en-US"/>
          </a:p>
        </p:txBody>
      </p:sp>
    </p:spTree>
    <p:extLst>
      <p:ext uri="{BB962C8B-B14F-4D97-AF65-F5344CB8AC3E}">
        <p14:creationId xmlns:p14="http://schemas.microsoft.com/office/powerpoint/2010/main" val="12229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0727E8-8427-5F49-B846-316392F55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C9D00-D743-194A-B00F-CBA1090785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ABAA0-793C-BC47-9AA3-F45716811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October 28th, 2019</a:t>
            </a:r>
          </a:p>
        </p:txBody>
      </p:sp>
      <p:sp>
        <p:nvSpPr>
          <p:cNvPr id="5" name="Footer Placeholder 4">
            <a:extLst>
              <a:ext uri="{FF2B5EF4-FFF2-40B4-BE49-F238E27FC236}">
                <a16:creationId xmlns:a16="http://schemas.microsoft.com/office/drawing/2014/main" id="{1216C2B5-5BCE-534C-897C-8ADC634DD8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Haystack EU 2019, Berlin, Germany</a:t>
            </a:r>
          </a:p>
        </p:txBody>
      </p:sp>
      <p:sp>
        <p:nvSpPr>
          <p:cNvPr id="6" name="Slide Number Placeholder 5">
            <a:extLst>
              <a:ext uri="{FF2B5EF4-FFF2-40B4-BE49-F238E27FC236}">
                <a16:creationId xmlns:a16="http://schemas.microsoft.com/office/drawing/2014/main" id="{91694379-0FDE-8D43-AF20-A4CF3653E8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ED253-7A33-014E-8475-7CB880636088}" type="slidenum">
              <a:rPr lang="en-US" smtClean="0"/>
              <a:t>‹#›</a:t>
            </a:fld>
            <a:endParaRPr lang="en-US"/>
          </a:p>
        </p:txBody>
      </p:sp>
    </p:spTree>
    <p:extLst>
      <p:ext uri="{BB962C8B-B14F-4D97-AF65-F5344CB8AC3E}">
        <p14:creationId xmlns:p14="http://schemas.microsoft.com/office/powerpoint/2010/main" val="1244199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linkedin.com/in/bertrandrigaldies" TargetMode="External"/><Relationship Id="rId5" Type="http://schemas.openxmlformats.org/officeDocument/2006/relationships/hyperlink" Target="mailto:brigaldies@o19s.com" TargetMode="External"/><Relationship Id="rId4" Type="http://schemas.openxmlformats.org/officeDocument/2006/relationships/hyperlink" Target="https://en.wikipedia.org/wiki/%C3%8Ele_de_R%C3%A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hyperlink" Target="https://blog.google/products/search/search-language-understanding-ber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8.sv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g"/><Relationship Id="rId3" Type="http://schemas.openxmlformats.org/officeDocument/2006/relationships/image" Target="../media/image13.jpg"/><Relationship Id="rId7" Type="http://schemas.openxmlformats.org/officeDocument/2006/relationships/image" Target="../media/image17.jpg"/><Relationship Id="rId12"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5E0D-719B-AB4A-91F0-2F1367803832}"/>
              </a:ext>
            </a:extLst>
          </p:cNvPr>
          <p:cNvSpPr>
            <a:spLocks noGrp="1"/>
          </p:cNvSpPr>
          <p:nvPr>
            <p:ph type="ctrTitle"/>
          </p:nvPr>
        </p:nvSpPr>
        <p:spPr/>
        <p:txBody>
          <a:bodyPr/>
          <a:lstStyle/>
          <a:p>
            <a:r>
              <a:rPr lang="en-US" dirty="0"/>
              <a:t>Haystack EU 2019</a:t>
            </a:r>
          </a:p>
        </p:txBody>
      </p:sp>
      <p:sp>
        <p:nvSpPr>
          <p:cNvPr id="3" name="Subtitle 2">
            <a:extLst>
              <a:ext uri="{FF2B5EF4-FFF2-40B4-BE49-F238E27FC236}">
                <a16:creationId xmlns:a16="http://schemas.microsoft.com/office/drawing/2014/main" id="{817C6B53-A1E7-C944-B47D-67AEF388DBA9}"/>
              </a:ext>
            </a:extLst>
          </p:cNvPr>
          <p:cNvSpPr>
            <a:spLocks noGrp="1"/>
          </p:cNvSpPr>
          <p:nvPr>
            <p:ph type="subTitle" idx="1"/>
          </p:nvPr>
        </p:nvSpPr>
        <p:spPr/>
        <p:txBody>
          <a:bodyPr/>
          <a:lstStyle/>
          <a:p>
            <a:r>
              <a:rPr lang="en-US" dirty="0"/>
              <a:t>Berlin, Germany</a:t>
            </a:r>
          </a:p>
          <a:p>
            <a:r>
              <a:rPr lang="en-US" dirty="0"/>
              <a:t>October 28th, 2019</a:t>
            </a:r>
          </a:p>
        </p:txBody>
      </p:sp>
    </p:spTree>
    <p:extLst>
      <p:ext uri="{BB962C8B-B14F-4D97-AF65-F5344CB8AC3E}">
        <p14:creationId xmlns:p14="http://schemas.microsoft.com/office/powerpoint/2010/main" val="355684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D247-6953-C348-BB4B-A9910AB2ABAA}"/>
              </a:ext>
            </a:extLst>
          </p:cNvPr>
          <p:cNvSpPr>
            <a:spLocks noGrp="1"/>
          </p:cNvSpPr>
          <p:nvPr>
            <p:ph type="title"/>
          </p:nvPr>
        </p:nvSpPr>
        <p:spPr>
          <a:xfrm>
            <a:off x="141514" y="142421"/>
            <a:ext cx="10515600" cy="919389"/>
          </a:xfrm>
        </p:spPr>
        <p:txBody>
          <a:bodyPr/>
          <a:lstStyle/>
          <a:p>
            <a:r>
              <a:rPr lang="en-US" dirty="0"/>
              <a:t>Tooling - The Joy (Or Not) Of Scripting</a:t>
            </a:r>
          </a:p>
        </p:txBody>
      </p:sp>
      <p:sp>
        <p:nvSpPr>
          <p:cNvPr id="4" name="Date Placeholder 3">
            <a:extLst>
              <a:ext uri="{FF2B5EF4-FFF2-40B4-BE49-F238E27FC236}">
                <a16:creationId xmlns:a16="http://schemas.microsoft.com/office/drawing/2014/main" id="{D4D26687-4271-2A4E-B50A-CC33DF98192B}"/>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D852805A-B316-BF46-B053-83B2F0D06E1B}"/>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5E7EC3E1-0B8F-4045-BEC3-43985F03C9E3}"/>
              </a:ext>
            </a:extLst>
          </p:cNvPr>
          <p:cNvSpPr>
            <a:spLocks noGrp="1"/>
          </p:cNvSpPr>
          <p:nvPr>
            <p:ph type="sldNum" sz="quarter" idx="12"/>
          </p:nvPr>
        </p:nvSpPr>
        <p:spPr/>
        <p:txBody>
          <a:bodyPr/>
          <a:lstStyle/>
          <a:p>
            <a:fld id="{E6FED253-7A33-014E-8475-7CB880636088}" type="slidenum">
              <a:rPr lang="en-US" smtClean="0"/>
              <a:t>10</a:t>
            </a:fld>
            <a:endParaRPr lang="en-US"/>
          </a:p>
        </p:txBody>
      </p:sp>
      <p:pic>
        <p:nvPicPr>
          <p:cNvPr id="13" name="Picture 12" descr="A screenshot of a social media post&#10;&#10;Description automatically generated">
            <a:extLst>
              <a:ext uri="{FF2B5EF4-FFF2-40B4-BE49-F238E27FC236}">
                <a16:creationId xmlns:a16="http://schemas.microsoft.com/office/drawing/2014/main" id="{8C61A7E3-FF20-214A-8803-FE153F87FB6D}"/>
              </a:ext>
            </a:extLst>
          </p:cNvPr>
          <p:cNvPicPr>
            <a:picLocks noChangeAspect="1"/>
          </p:cNvPicPr>
          <p:nvPr/>
        </p:nvPicPr>
        <p:blipFill>
          <a:blip r:embed="rId3"/>
          <a:stretch>
            <a:fillRect/>
          </a:stretch>
        </p:blipFill>
        <p:spPr>
          <a:xfrm>
            <a:off x="1806575" y="1245506"/>
            <a:ext cx="8578850" cy="4762207"/>
          </a:xfrm>
          <a:prstGeom prst="rect">
            <a:avLst/>
          </a:prstGeom>
        </p:spPr>
      </p:pic>
    </p:spTree>
    <p:extLst>
      <p:ext uri="{BB962C8B-B14F-4D97-AF65-F5344CB8AC3E}">
        <p14:creationId xmlns:p14="http://schemas.microsoft.com/office/powerpoint/2010/main" val="336556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4393-6BAE-894F-93D2-93BB48281CDB}"/>
              </a:ext>
            </a:extLst>
          </p:cNvPr>
          <p:cNvSpPr>
            <a:spLocks noGrp="1"/>
          </p:cNvSpPr>
          <p:nvPr>
            <p:ph type="title"/>
          </p:nvPr>
        </p:nvSpPr>
        <p:spPr/>
        <p:txBody>
          <a:bodyPr/>
          <a:lstStyle/>
          <a:p>
            <a:r>
              <a:rPr lang="en-US" dirty="0"/>
              <a:t>Tooling - We’re also doing A.I.</a:t>
            </a:r>
          </a:p>
        </p:txBody>
      </p:sp>
      <p:sp>
        <p:nvSpPr>
          <p:cNvPr id="3" name="Content Placeholder 2">
            <a:extLst>
              <a:ext uri="{FF2B5EF4-FFF2-40B4-BE49-F238E27FC236}">
                <a16:creationId xmlns:a16="http://schemas.microsoft.com/office/drawing/2014/main" id="{7B7044A1-D218-684B-AB40-B809C64824A9}"/>
              </a:ext>
            </a:extLst>
          </p:cNvPr>
          <p:cNvSpPr>
            <a:spLocks noGrp="1"/>
          </p:cNvSpPr>
          <p:nvPr>
            <p:ph idx="1"/>
          </p:nvPr>
        </p:nvSpPr>
        <p:spPr>
          <a:xfrm>
            <a:off x="838200" y="1690688"/>
            <a:ext cx="10515600" cy="3908007"/>
          </a:xfrm>
        </p:spPr>
        <p:txBody>
          <a:bodyPr>
            <a:normAutofit/>
          </a:bodyPr>
          <a:lstStyle/>
          <a:p>
            <a:r>
              <a:rPr lang="en-US" dirty="0"/>
              <a:t>Machine Learning-based learning-to-Rank (LTR)</a:t>
            </a:r>
          </a:p>
          <a:p>
            <a:r>
              <a:rPr lang="en-US" dirty="0"/>
              <a:t>Deep Learning (Neural Network)-based automatic(*):</a:t>
            </a:r>
          </a:p>
          <a:p>
            <a:pPr lvl="1"/>
            <a:r>
              <a:rPr lang="en-US" dirty="0"/>
              <a:t>Classification</a:t>
            </a:r>
          </a:p>
          <a:p>
            <a:pPr lvl="1"/>
            <a:r>
              <a:rPr lang="en-US" dirty="0"/>
              <a:t>Synonyms generation</a:t>
            </a:r>
          </a:p>
          <a:p>
            <a:pPr lvl="1"/>
            <a:r>
              <a:rPr lang="en-US" dirty="0"/>
              <a:t>Query expansion</a:t>
            </a:r>
          </a:p>
          <a:p>
            <a:pPr lvl="1"/>
            <a:r>
              <a:rPr lang="en-US" dirty="0"/>
              <a:t>Auto-suggestions</a:t>
            </a:r>
          </a:p>
          <a:p>
            <a:pPr lvl="1"/>
            <a:r>
              <a:rPr lang="en-US" dirty="0"/>
              <a:t>Recommendations.</a:t>
            </a:r>
          </a:p>
          <a:p>
            <a:pPr marL="457200" lvl="1" indent="0">
              <a:buNone/>
            </a:pPr>
            <a:endParaRPr lang="en-US" sz="1800" dirty="0"/>
          </a:p>
          <a:p>
            <a:pPr marL="457200" lvl="1" indent="0">
              <a:buNone/>
            </a:pPr>
            <a:r>
              <a:rPr lang="en-US" sz="1800" dirty="0"/>
              <a:t>*: Source: Tommaso </a:t>
            </a:r>
            <a:r>
              <a:rPr lang="en-US" sz="1800" dirty="0" err="1"/>
              <a:t>Teofili</a:t>
            </a:r>
            <a:r>
              <a:rPr lang="en-US" sz="1800" dirty="0"/>
              <a:t> (2019), “Deep Learning for Search”, Manning.</a:t>
            </a:r>
          </a:p>
        </p:txBody>
      </p:sp>
      <p:sp>
        <p:nvSpPr>
          <p:cNvPr id="4" name="Date Placeholder 3">
            <a:extLst>
              <a:ext uri="{FF2B5EF4-FFF2-40B4-BE49-F238E27FC236}">
                <a16:creationId xmlns:a16="http://schemas.microsoft.com/office/drawing/2014/main" id="{62D76C63-A6CB-A04C-A18E-4BBB78143AFA}"/>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87ACF5A2-B557-3C4F-920D-39C7FB10CE16}"/>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20F615BC-754A-604F-BF3F-CB4AE1D903D0}"/>
              </a:ext>
            </a:extLst>
          </p:cNvPr>
          <p:cNvSpPr>
            <a:spLocks noGrp="1"/>
          </p:cNvSpPr>
          <p:nvPr>
            <p:ph type="sldNum" sz="quarter" idx="12"/>
          </p:nvPr>
        </p:nvSpPr>
        <p:spPr/>
        <p:txBody>
          <a:bodyPr/>
          <a:lstStyle/>
          <a:p>
            <a:fld id="{E6FED253-7A33-014E-8475-7CB880636088}" type="slidenum">
              <a:rPr lang="en-US" smtClean="0"/>
              <a:t>11</a:t>
            </a:fld>
            <a:endParaRPr lang="en-US"/>
          </a:p>
        </p:txBody>
      </p:sp>
    </p:spTree>
    <p:extLst>
      <p:ext uri="{BB962C8B-B14F-4D97-AF65-F5344CB8AC3E}">
        <p14:creationId xmlns:p14="http://schemas.microsoft.com/office/powerpoint/2010/main" val="388680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9000" r="-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62E5-9BE2-5644-81F9-D9B72066A80F}"/>
              </a:ext>
            </a:extLst>
          </p:cNvPr>
          <p:cNvSpPr>
            <a:spLocks noGrp="1"/>
          </p:cNvSpPr>
          <p:nvPr>
            <p:ph type="title"/>
          </p:nvPr>
        </p:nvSpPr>
        <p:spPr>
          <a:xfrm>
            <a:off x="2832538" y="231118"/>
            <a:ext cx="5544207" cy="1325563"/>
          </a:xfrm>
        </p:spPr>
        <p:txBody>
          <a:bodyPr/>
          <a:lstStyle/>
          <a:p>
            <a:r>
              <a:rPr lang="en-US" dirty="0"/>
              <a:t>How Did All This Start?</a:t>
            </a:r>
          </a:p>
        </p:txBody>
      </p:sp>
      <p:sp>
        <p:nvSpPr>
          <p:cNvPr id="4" name="Date Placeholder 3">
            <a:extLst>
              <a:ext uri="{FF2B5EF4-FFF2-40B4-BE49-F238E27FC236}">
                <a16:creationId xmlns:a16="http://schemas.microsoft.com/office/drawing/2014/main" id="{F7ECD3F9-0440-344C-BA04-422D9F67C56B}"/>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B3935363-FE90-2D42-8113-067E43AEE8DE}"/>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D29DA590-5543-1949-B466-00D38E11DC6D}"/>
              </a:ext>
            </a:extLst>
          </p:cNvPr>
          <p:cNvSpPr>
            <a:spLocks noGrp="1"/>
          </p:cNvSpPr>
          <p:nvPr>
            <p:ph type="sldNum" sz="quarter" idx="12"/>
          </p:nvPr>
        </p:nvSpPr>
        <p:spPr/>
        <p:txBody>
          <a:bodyPr/>
          <a:lstStyle/>
          <a:p>
            <a:fld id="{E6FED253-7A33-014E-8475-7CB880636088}" type="slidenum">
              <a:rPr lang="en-US" smtClean="0"/>
              <a:t>12</a:t>
            </a:fld>
            <a:endParaRPr lang="en-US"/>
          </a:p>
        </p:txBody>
      </p:sp>
      <p:sp>
        <p:nvSpPr>
          <p:cNvPr id="7" name="TextBox 6">
            <a:extLst>
              <a:ext uri="{FF2B5EF4-FFF2-40B4-BE49-F238E27FC236}">
                <a16:creationId xmlns:a16="http://schemas.microsoft.com/office/drawing/2014/main" id="{3E2DD899-3F8C-6E4F-9EC1-A1E891510E07}"/>
              </a:ext>
            </a:extLst>
          </p:cNvPr>
          <p:cNvSpPr txBox="1"/>
          <p:nvPr/>
        </p:nvSpPr>
        <p:spPr>
          <a:xfrm>
            <a:off x="181304" y="5972778"/>
            <a:ext cx="6800192" cy="461665"/>
          </a:xfrm>
          <a:prstGeom prst="rect">
            <a:avLst/>
          </a:prstGeom>
          <a:noFill/>
        </p:spPr>
        <p:txBody>
          <a:bodyPr wrap="square" rtlCol="0">
            <a:spAutoFit/>
          </a:bodyPr>
          <a:lstStyle/>
          <a:p>
            <a:r>
              <a:rPr lang="en-US" sz="1200" dirty="0"/>
              <a:t>Source: M. Sanderson, W. B. Croft (2012) “</a:t>
            </a:r>
            <a:r>
              <a:rPr lang="en-US" sz="1200" i="1" dirty="0"/>
              <a:t>The History of Information Retrieval Research</a:t>
            </a:r>
            <a:r>
              <a:rPr lang="en-US" sz="1200" dirty="0"/>
              <a:t>”, Proceedings of the IEEE ( Volume: 100 , Issue: Special Centennial Issue , May 13 2012 )</a:t>
            </a:r>
          </a:p>
        </p:txBody>
      </p:sp>
    </p:spTree>
    <p:extLst>
      <p:ext uri="{BB962C8B-B14F-4D97-AF65-F5344CB8AC3E}">
        <p14:creationId xmlns:p14="http://schemas.microsoft.com/office/powerpoint/2010/main" val="2026482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F992-33D1-3043-AC31-CD4B0A195AF3}"/>
              </a:ext>
            </a:extLst>
          </p:cNvPr>
          <p:cNvSpPr>
            <a:spLocks noGrp="1"/>
          </p:cNvSpPr>
          <p:nvPr>
            <p:ph type="title"/>
          </p:nvPr>
        </p:nvSpPr>
        <p:spPr/>
        <p:txBody>
          <a:bodyPr/>
          <a:lstStyle/>
          <a:p>
            <a:r>
              <a:rPr lang="en-US" dirty="0" err="1"/>
              <a:t>Vannevar</a:t>
            </a:r>
            <a:r>
              <a:rPr lang="en-US" dirty="0"/>
              <a:t> Bush’s “</a:t>
            </a:r>
            <a:r>
              <a:rPr lang="en-US" dirty="0" err="1"/>
              <a:t>Memex</a:t>
            </a:r>
            <a:r>
              <a:rPr lang="en-US" dirty="0"/>
              <a:t>” Vision</a:t>
            </a:r>
          </a:p>
        </p:txBody>
      </p:sp>
      <p:sp>
        <p:nvSpPr>
          <p:cNvPr id="4" name="Date Placeholder 3">
            <a:extLst>
              <a:ext uri="{FF2B5EF4-FFF2-40B4-BE49-F238E27FC236}">
                <a16:creationId xmlns:a16="http://schemas.microsoft.com/office/drawing/2014/main" id="{0B842137-8C77-E54D-A29E-452F57BBF853}"/>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756A9612-CEB2-E64B-B5FC-333E2AA839D9}"/>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86140C41-A4AD-3342-8101-9373627CEA7A}"/>
              </a:ext>
            </a:extLst>
          </p:cNvPr>
          <p:cNvSpPr>
            <a:spLocks noGrp="1"/>
          </p:cNvSpPr>
          <p:nvPr>
            <p:ph type="sldNum" sz="quarter" idx="12"/>
          </p:nvPr>
        </p:nvSpPr>
        <p:spPr/>
        <p:txBody>
          <a:bodyPr/>
          <a:lstStyle/>
          <a:p>
            <a:fld id="{E6FED253-7A33-014E-8475-7CB880636088}" type="slidenum">
              <a:rPr lang="en-US" smtClean="0"/>
              <a:t>13</a:t>
            </a:fld>
            <a:endParaRPr lang="en-US"/>
          </a:p>
        </p:txBody>
      </p:sp>
      <p:sp>
        <p:nvSpPr>
          <p:cNvPr id="7" name="TextBox 6">
            <a:extLst>
              <a:ext uri="{FF2B5EF4-FFF2-40B4-BE49-F238E27FC236}">
                <a16:creationId xmlns:a16="http://schemas.microsoft.com/office/drawing/2014/main" id="{B24D06E6-180B-0843-955E-34FE8E5572C0}"/>
              </a:ext>
            </a:extLst>
          </p:cNvPr>
          <p:cNvSpPr txBox="1"/>
          <p:nvPr/>
        </p:nvSpPr>
        <p:spPr>
          <a:xfrm>
            <a:off x="2079584" y="2400175"/>
            <a:ext cx="8032831" cy="1815882"/>
          </a:xfrm>
          <a:prstGeom prst="rect">
            <a:avLst/>
          </a:prstGeom>
          <a:noFill/>
        </p:spPr>
        <p:txBody>
          <a:bodyPr wrap="square" rtlCol="0">
            <a:spAutoFit/>
          </a:bodyPr>
          <a:lstStyle/>
          <a:p>
            <a:r>
              <a:rPr lang="en-US" sz="2800" dirty="0"/>
              <a:t>“A </a:t>
            </a:r>
            <a:r>
              <a:rPr lang="en-US" sz="2800" dirty="0" err="1"/>
              <a:t>memex</a:t>
            </a:r>
            <a:r>
              <a:rPr lang="en-US" sz="2800" dirty="0"/>
              <a:t>(*) is a device in which an individual stores all his books, records, and communications, and which is mechanized so that it may be consulted with exceeding speed and flexibility.”</a:t>
            </a:r>
          </a:p>
        </p:txBody>
      </p:sp>
      <p:sp>
        <p:nvSpPr>
          <p:cNvPr id="8" name="TextBox 7">
            <a:extLst>
              <a:ext uri="{FF2B5EF4-FFF2-40B4-BE49-F238E27FC236}">
                <a16:creationId xmlns:a16="http://schemas.microsoft.com/office/drawing/2014/main" id="{C375A7D5-0EFD-0D40-B14C-5E0A1D1A3002}"/>
              </a:ext>
            </a:extLst>
          </p:cNvPr>
          <p:cNvSpPr txBox="1"/>
          <p:nvPr/>
        </p:nvSpPr>
        <p:spPr>
          <a:xfrm>
            <a:off x="659757" y="5555848"/>
            <a:ext cx="4375231" cy="369332"/>
          </a:xfrm>
          <a:prstGeom prst="rect">
            <a:avLst/>
          </a:prstGeom>
          <a:noFill/>
        </p:spPr>
        <p:txBody>
          <a:bodyPr wrap="square" rtlCol="0">
            <a:spAutoFit/>
          </a:bodyPr>
          <a:lstStyle/>
          <a:p>
            <a:r>
              <a:rPr lang="en-US" dirty="0"/>
              <a:t>*:  Portmanteau of "</a:t>
            </a:r>
            <a:r>
              <a:rPr lang="en-US" u="sng" dirty="0"/>
              <a:t>mem</a:t>
            </a:r>
            <a:r>
              <a:rPr lang="en-US" dirty="0"/>
              <a:t>ory" and "ind</a:t>
            </a:r>
            <a:r>
              <a:rPr lang="en-US" u="sng" dirty="0"/>
              <a:t>ex</a:t>
            </a:r>
            <a:r>
              <a:rPr lang="en-US" dirty="0"/>
              <a:t>"</a:t>
            </a:r>
          </a:p>
        </p:txBody>
      </p:sp>
    </p:spTree>
    <p:extLst>
      <p:ext uri="{BB962C8B-B14F-4D97-AF65-F5344CB8AC3E}">
        <p14:creationId xmlns:p14="http://schemas.microsoft.com/office/powerpoint/2010/main" val="417322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25000" b="-2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9ED9-E6E9-6C49-905B-7CDFA3808FD3}"/>
              </a:ext>
            </a:extLst>
          </p:cNvPr>
          <p:cNvSpPr>
            <a:spLocks noGrp="1"/>
          </p:cNvSpPr>
          <p:nvPr>
            <p:ph type="title"/>
          </p:nvPr>
        </p:nvSpPr>
        <p:spPr>
          <a:xfrm>
            <a:off x="131064" y="57848"/>
            <a:ext cx="10515600" cy="887603"/>
          </a:xfrm>
        </p:spPr>
        <p:txBody>
          <a:bodyPr/>
          <a:lstStyle/>
          <a:p>
            <a:r>
              <a:rPr lang="en-US" dirty="0"/>
              <a:t>Six decades of IR in one slide!</a:t>
            </a:r>
          </a:p>
        </p:txBody>
      </p:sp>
      <p:sp>
        <p:nvSpPr>
          <p:cNvPr id="4" name="Date Placeholder 3">
            <a:extLst>
              <a:ext uri="{FF2B5EF4-FFF2-40B4-BE49-F238E27FC236}">
                <a16:creationId xmlns:a16="http://schemas.microsoft.com/office/drawing/2014/main" id="{0AD69809-FE33-7E47-9C28-6957BB827D20}"/>
              </a:ext>
            </a:extLst>
          </p:cNvPr>
          <p:cNvSpPr>
            <a:spLocks noGrp="1"/>
          </p:cNvSpPr>
          <p:nvPr>
            <p:ph type="dt" sz="half" idx="10"/>
          </p:nvPr>
        </p:nvSpPr>
        <p:spPr/>
        <p:txBody>
          <a:bodyPr/>
          <a:lstStyle/>
          <a:p>
            <a:r>
              <a:rPr lang="en-US"/>
              <a:t>October 28th, 2019</a:t>
            </a:r>
            <a:endParaRPr lang="en-US" dirty="0"/>
          </a:p>
        </p:txBody>
      </p:sp>
      <p:sp>
        <p:nvSpPr>
          <p:cNvPr id="5" name="Footer Placeholder 4">
            <a:extLst>
              <a:ext uri="{FF2B5EF4-FFF2-40B4-BE49-F238E27FC236}">
                <a16:creationId xmlns:a16="http://schemas.microsoft.com/office/drawing/2014/main" id="{4FD2EA21-05C7-8447-98C4-ACF11CCE510A}"/>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DA3090C5-31D8-004C-B771-6B6AF5370D3B}"/>
              </a:ext>
            </a:extLst>
          </p:cNvPr>
          <p:cNvSpPr>
            <a:spLocks noGrp="1"/>
          </p:cNvSpPr>
          <p:nvPr>
            <p:ph type="sldNum" sz="quarter" idx="12"/>
          </p:nvPr>
        </p:nvSpPr>
        <p:spPr/>
        <p:txBody>
          <a:bodyPr/>
          <a:lstStyle/>
          <a:p>
            <a:fld id="{E6FED253-7A33-014E-8475-7CB880636088}" type="slidenum">
              <a:rPr lang="en-US" smtClean="0"/>
              <a:t>14</a:t>
            </a:fld>
            <a:endParaRPr lang="en-US" dirty="0"/>
          </a:p>
        </p:txBody>
      </p:sp>
      <p:sp>
        <p:nvSpPr>
          <p:cNvPr id="7" name="TextBox 6">
            <a:extLst>
              <a:ext uri="{FF2B5EF4-FFF2-40B4-BE49-F238E27FC236}">
                <a16:creationId xmlns:a16="http://schemas.microsoft.com/office/drawing/2014/main" id="{430AFFB1-DB6A-464B-8B25-BCB71BD7767B}"/>
              </a:ext>
            </a:extLst>
          </p:cNvPr>
          <p:cNvSpPr txBox="1"/>
          <p:nvPr/>
        </p:nvSpPr>
        <p:spPr>
          <a:xfrm>
            <a:off x="10504983" y="683855"/>
            <a:ext cx="983848" cy="369332"/>
          </a:xfrm>
          <a:prstGeom prst="rect">
            <a:avLst/>
          </a:prstGeom>
          <a:noFill/>
        </p:spPr>
        <p:txBody>
          <a:bodyPr wrap="square" rtlCol="0">
            <a:spAutoFit/>
          </a:bodyPr>
          <a:lstStyle/>
          <a:p>
            <a:pPr algn="ctr"/>
            <a:r>
              <a:rPr lang="en-US" b="1" dirty="0"/>
              <a:t>Present</a:t>
            </a:r>
          </a:p>
        </p:txBody>
      </p:sp>
      <p:sp>
        <p:nvSpPr>
          <p:cNvPr id="8" name="TextBox 7">
            <a:extLst>
              <a:ext uri="{FF2B5EF4-FFF2-40B4-BE49-F238E27FC236}">
                <a16:creationId xmlns:a16="http://schemas.microsoft.com/office/drawing/2014/main" id="{7300C259-95A0-9F45-9A8E-0F06B9AA5093}"/>
              </a:ext>
            </a:extLst>
          </p:cNvPr>
          <p:cNvSpPr txBox="1"/>
          <p:nvPr/>
        </p:nvSpPr>
        <p:spPr>
          <a:xfrm>
            <a:off x="2645773" y="683855"/>
            <a:ext cx="983848" cy="369332"/>
          </a:xfrm>
          <a:prstGeom prst="rect">
            <a:avLst/>
          </a:prstGeom>
          <a:noFill/>
        </p:spPr>
        <p:txBody>
          <a:bodyPr wrap="square" rtlCol="0">
            <a:spAutoFit/>
          </a:bodyPr>
          <a:lstStyle/>
          <a:p>
            <a:pPr algn="ctr"/>
            <a:r>
              <a:rPr lang="en-US" b="1" dirty="0"/>
              <a:t>60s</a:t>
            </a:r>
          </a:p>
        </p:txBody>
      </p:sp>
      <p:sp>
        <p:nvSpPr>
          <p:cNvPr id="9" name="TextBox 8">
            <a:extLst>
              <a:ext uri="{FF2B5EF4-FFF2-40B4-BE49-F238E27FC236}">
                <a16:creationId xmlns:a16="http://schemas.microsoft.com/office/drawing/2014/main" id="{E327666B-E7A5-1542-AEBF-89D9DE94A135}"/>
              </a:ext>
            </a:extLst>
          </p:cNvPr>
          <p:cNvSpPr txBox="1"/>
          <p:nvPr/>
        </p:nvSpPr>
        <p:spPr>
          <a:xfrm>
            <a:off x="4610575" y="683855"/>
            <a:ext cx="983848" cy="369332"/>
          </a:xfrm>
          <a:prstGeom prst="rect">
            <a:avLst/>
          </a:prstGeom>
          <a:noFill/>
        </p:spPr>
        <p:txBody>
          <a:bodyPr wrap="square" rtlCol="0">
            <a:spAutoFit/>
          </a:bodyPr>
          <a:lstStyle/>
          <a:p>
            <a:pPr algn="ctr"/>
            <a:r>
              <a:rPr lang="en-US" b="1" dirty="0"/>
              <a:t>70s</a:t>
            </a:r>
          </a:p>
        </p:txBody>
      </p:sp>
      <p:sp>
        <p:nvSpPr>
          <p:cNvPr id="10" name="TextBox 9">
            <a:extLst>
              <a:ext uri="{FF2B5EF4-FFF2-40B4-BE49-F238E27FC236}">
                <a16:creationId xmlns:a16="http://schemas.microsoft.com/office/drawing/2014/main" id="{C6B11FE8-538F-F942-9B55-DD3A91F6CE76}"/>
              </a:ext>
            </a:extLst>
          </p:cNvPr>
          <p:cNvSpPr txBox="1"/>
          <p:nvPr/>
        </p:nvSpPr>
        <p:spPr>
          <a:xfrm>
            <a:off x="6575377" y="683855"/>
            <a:ext cx="983848" cy="369332"/>
          </a:xfrm>
          <a:prstGeom prst="rect">
            <a:avLst/>
          </a:prstGeom>
          <a:noFill/>
        </p:spPr>
        <p:txBody>
          <a:bodyPr wrap="square" rtlCol="0">
            <a:spAutoFit/>
          </a:bodyPr>
          <a:lstStyle/>
          <a:p>
            <a:pPr algn="ctr"/>
            <a:r>
              <a:rPr lang="en-US" b="1" dirty="0"/>
              <a:t>80s</a:t>
            </a:r>
          </a:p>
        </p:txBody>
      </p:sp>
      <p:sp>
        <p:nvSpPr>
          <p:cNvPr id="11" name="TextBox 10">
            <a:extLst>
              <a:ext uri="{FF2B5EF4-FFF2-40B4-BE49-F238E27FC236}">
                <a16:creationId xmlns:a16="http://schemas.microsoft.com/office/drawing/2014/main" id="{DA46B66D-8314-2245-8433-CE9E0B259D20}"/>
              </a:ext>
            </a:extLst>
          </p:cNvPr>
          <p:cNvSpPr txBox="1"/>
          <p:nvPr/>
        </p:nvSpPr>
        <p:spPr>
          <a:xfrm>
            <a:off x="8540179" y="683855"/>
            <a:ext cx="983848" cy="369332"/>
          </a:xfrm>
          <a:prstGeom prst="rect">
            <a:avLst/>
          </a:prstGeom>
          <a:noFill/>
        </p:spPr>
        <p:txBody>
          <a:bodyPr wrap="square" rtlCol="0">
            <a:spAutoFit/>
          </a:bodyPr>
          <a:lstStyle/>
          <a:p>
            <a:pPr algn="ctr"/>
            <a:r>
              <a:rPr lang="en-US" b="1" dirty="0"/>
              <a:t>90s</a:t>
            </a:r>
          </a:p>
        </p:txBody>
      </p:sp>
      <p:sp>
        <p:nvSpPr>
          <p:cNvPr id="12" name="TextBox 11">
            <a:extLst>
              <a:ext uri="{FF2B5EF4-FFF2-40B4-BE49-F238E27FC236}">
                <a16:creationId xmlns:a16="http://schemas.microsoft.com/office/drawing/2014/main" id="{CB3E2E9D-CEE4-F94F-82B1-395DBD5611BF}"/>
              </a:ext>
            </a:extLst>
          </p:cNvPr>
          <p:cNvSpPr txBox="1"/>
          <p:nvPr/>
        </p:nvSpPr>
        <p:spPr>
          <a:xfrm>
            <a:off x="680971" y="683855"/>
            <a:ext cx="983848" cy="369332"/>
          </a:xfrm>
          <a:prstGeom prst="rect">
            <a:avLst/>
          </a:prstGeom>
          <a:noFill/>
        </p:spPr>
        <p:txBody>
          <a:bodyPr wrap="square" rtlCol="0">
            <a:spAutoFit/>
          </a:bodyPr>
          <a:lstStyle/>
          <a:p>
            <a:pPr algn="ctr"/>
            <a:r>
              <a:rPr lang="en-US" b="1" dirty="0"/>
              <a:t>Pre-60s</a:t>
            </a:r>
          </a:p>
        </p:txBody>
      </p:sp>
      <p:cxnSp>
        <p:nvCxnSpPr>
          <p:cNvPr id="13" name="Straight Arrow Connector 12">
            <a:extLst>
              <a:ext uri="{FF2B5EF4-FFF2-40B4-BE49-F238E27FC236}">
                <a16:creationId xmlns:a16="http://schemas.microsoft.com/office/drawing/2014/main" id="{009DB6C2-5D3D-A748-823C-8F4E9701A87D}"/>
              </a:ext>
            </a:extLst>
          </p:cNvPr>
          <p:cNvCxnSpPr>
            <a:cxnSpLocks/>
          </p:cNvCxnSpPr>
          <p:nvPr/>
        </p:nvCxnSpPr>
        <p:spPr>
          <a:xfrm>
            <a:off x="254643" y="995426"/>
            <a:ext cx="115443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FA39D7-D54F-ED4F-BF34-20E7A0CD89E0}"/>
              </a:ext>
            </a:extLst>
          </p:cNvPr>
          <p:cNvSpPr txBox="1"/>
          <p:nvPr/>
        </p:nvSpPr>
        <p:spPr>
          <a:xfrm>
            <a:off x="41339" y="1140046"/>
            <a:ext cx="1881989" cy="4801314"/>
          </a:xfrm>
          <a:prstGeom prst="rect">
            <a:avLst/>
          </a:prstGeom>
          <a:noFill/>
        </p:spPr>
        <p:txBody>
          <a:bodyPr wrap="square" rtlCol="0">
            <a:spAutoFit/>
          </a:bodyPr>
          <a:lstStyle/>
          <a:p>
            <a:pPr algn="ctr"/>
            <a:r>
              <a:rPr lang="en-US" b="1" dirty="0"/>
              <a:t>”Library Problem”</a:t>
            </a:r>
          </a:p>
          <a:p>
            <a:pPr algn="ctr"/>
            <a:endParaRPr lang="en-US" dirty="0"/>
          </a:p>
          <a:p>
            <a:pPr algn="ctr"/>
            <a:r>
              <a:rPr lang="en-US" dirty="0"/>
              <a:t>Classification</a:t>
            </a:r>
          </a:p>
          <a:p>
            <a:pPr algn="ctr"/>
            <a:r>
              <a:rPr lang="en-US" dirty="0"/>
              <a:t>Index Cards</a:t>
            </a:r>
          </a:p>
          <a:p>
            <a:pPr algn="ctr"/>
            <a:endParaRPr lang="en-US" dirty="0"/>
          </a:p>
          <a:p>
            <a:pPr algn="ctr"/>
            <a:r>
              <a:rPr lang="en-US" dirty="0"/>
              <a:t>Explosion of Knowledge</a:t>
            </a:r>
          </a:p>
          <a:p>
            <a:pPr algn="ctr"/>
            <a:endParaRPr lang="en-US" dirty="0"/>
          </a:p>
          <a:p>
            <a:pPr algn="ctr"/>
            <a:r>
              <a:rPr lang="en-US" dirty="0"/>
              <a:t>Mechanized Indexing &amp; Searching</a:t>
            </a:r>
          </a:p>
          <a:p>
            <a:pPr algn="ctr"/>
            <a:endParaRPr lang="en-US" dirty="0"/>
          </a:p>
          <a:p>
            <a:pPr algn="ctr"/>
            <a:r>
              <a:rPr lang="en-US" dirty="0"/>
              <a:t>Seeds for Vector Space Model, Term Frequency Weighting</a:t>
            </a:r>
          </a:p>
        </p:txBody>
      </p:sp>
      <p:sp>
        <p:nvSpPr>
          <p:cNvPr id="16" name="TextBox 15">
            <a:extLst>
              <a:ext uri="{FF2B5EF4-FFF2-40B4-BE49-F238E27FC236}">
                <a16:creationId xmlns:a16="http://schemas.microsoft.com/office/drawing/2014/main" id="{AC289B63-516D-1046-8310-38DE00D37F87}"/>
              </a:ext>
            </a:extLst>
          </p:cNvPr>
          <p:cNvSpPr txBox="1"/>
          <p:nvPr/>
        </p:nvSpPr>
        <p:spPr>
          <a:xfrm>
            <a:off x="2061671" y="1140046"/>
            <a:ext cx="1881989" cy="5078313"/>
          </a:xfrm>
          <a:prstGeom prst="rect">
            <a:avLst/>
          </a:prstGeom>
          <a:noFill/>
        </p:spPr>
        <p:txBody>
          <a:bodyPr wrap="square" rtlCol="0">
            <a:spAutoFit/>
          </a:bodyPr>
          <a:lstStyle/>
          <a:p>
            <a:pPr algn="ctr"/>
            <a:r>
              <a:rPr lang="en-US" b="1" dirty="0"/>
              <a:t>Foundation</a:t>
            </a:r>
          </a:p>
          <a:p>
            <a:pPr algn="ctr"/>
            <a:endParaRPr lang="en-US" dirty="0"/>
          </a:p>
          <a:p>
            <a:pPr algn="ctr"/>
            <a:r>
              <a:rPr lang="en-US" dirty="0"/>
              <a:t>Corpus-based Terms Indexing</a:t>
            </a:r>
          </a:p>
          <a:p>
            <a:pPr algn="ctr"/>
            <a:endParaRPr lang="en-US" dirty="0"/>
          </a:p>
          <a:p>
            <a:pPr algn="ctr"/>
            <a:r>
              <a:rPr lang="en-US" dirty="0"/>
              <a:t>Probabilistic Term Weight</a:t>
            </a:r>
          </a:p>
          <a:p>
            <a:pPr algn="ctr"/>
            <a:endParaRPr lang="en-US" dirty="0"/>
          </a:p>
          <a:p>
            <a:pPr algn="ctr"/>
            <a:r>
              <a:rPr lang="en-US" dirty="0"/>
              <a:t>IDF intuition</a:t>
            </a:r>
          </a:p>
          <a:p>
            <a:pPr algn="ctr"/>
            <a:endParaRPr lang="en-US" dirty="0"/>
          </a:p>
          <a:p>
            <a:pPr algn="ctr"/>
            <a:r>
              <a:rPr lang="en-US" dirty="0"/>
              <a:t>Precision vs Recall Metrics</a:t>
            </a:r>
          </a:p>
          <a:p>
            <a:pPr algn="ctr"/>
            <a:endParaRPr lang="en-US" dirty="0"/>
          </a:p>
          <a:p>
            <a:pPr algn="ctr"/>
            <a:r>
              <a:rPr lang="en-US" dirty="0"/>
              <a:t>Synonyms</a:t>
            </a:r>
          </a:p>
          <a:p>
            <a:pPr algn="ctr"/>
            <a:endParaRPr lang="en-US" dirty="0"/>
          </a:p>
          <a:p>
            <a:pPr algn="ctr"/>
            <a:r>
              <a:rPr lang="en-US" dirty="0"/>
              <a:t>Stemming</a:t>
            </a:r>
          </a:p>
          <a:p>
            <a:pPr algn="ctr"/>
            <a:br>
              <a:rPr lang="en-US" dirty="0"/>
            </a:br>
            <a:r>
              <a:rPr lang="en-US" dirty="0"/>
              <a:t>Stop Words</a:t>
            </a:r>
          </a:p>
        </p:txBody>
      </p:sp>
      <p:sp>
        <p:nvSpPr>
          <p:cNvPr id="17" name="TextBox 16">
            <a:extLst>
              <a:ext uri="{FF2B5EF4-FFF2-40B4-BE49-F238E27FC236}">
                <a16:creationId xmlns:a16="http://schemas.microsoft.com/office/drawing/2014/main" id="{95A7F5AE-F952-DD4F-ADAB-F220052D76FD}"/>
              </a:ext>
            </a:extLst>
          </p:cNvPr>
          <p:cNvSpPr txBox="1"/>
          <p:nvPr/>
        </p:nvSpPr>
        <p:spPr>
          <a:xfrm>
            <a:off x="4026473" y="1140045"/>
            <a:ext cx="1881989" cy="5355312"/>
          </a:xfrm>
          <a:prstGeom prst="rect">
            <a:avLst/>
          </a:prstGeom>
          <a:noFill/>
        </p:spPr>
        <p:txBody>
          <a:bodyPr wrap="square" rtlCol="0">
            <a:spAutoFit/>
          </a:bodyPr>
          <a:lstStyle/>
          <a:p>
            <a:pPr algn="ctr"/>
            <a:r>
              <a:rPr lang="en-US" b="1" dirty="0"/>
              <a:t>Build Up</a:t>
            </a:r>
          </a:p>
          <a:p>
            <a:pPr algn="ctr"/>
            <a:endParaRPr lang="en-US" dirty="0"/>
          </a:p>
          <a:p>
            <a:pPr algn="ctr"/>
            <a:r>
              <a:rPr lang="en-US" dirty="0"/>
              <a:t>Word-Word, Doc-Doc  Associations</a:t>
            </a:r>
          </a:p>
          <a:p>
            <a:pPr algn="ctr"/>
            <a:endParaRPr lang="en-US" dirty="0"/>
          </a:p>
          <a:p>
            <a:pPr algn="ctr"/>
            <a:r>
              <a:rPr lang="en-US" dirty="0"/>
              <a:t>Natural Distribution of Corpus Terms</a:t>
            </a:r>
          </a:p>
          <a:p>
            <a:pPr algn="ctr"/>
            <a:endParaRPr lang="en-US" dirty="0"/>
          </a:p>
          <a:p>
            <a:pPr algn="ctr"/>
            <a:r>
              <a:rPr lang="en-US" dirty="0"/>
              <a:t>Formal IDF (1972, Jones)</a:t>
            </a:r>
          </a:p>
          <a:p>
            <a:pPr algn="ctr"/>
            <a:endParaRPr lang="en-US" dirty="0"/>
          </a:p>
          <a:p>
            <a:pPr algn="ctr"/>
            <a:r>
              <a:rPr lang="en-US" dirty="0"/>
              <a:t>Term Weighting with TF * IDF</a:t>
            </a:r>
          </a:p>
          <a:p>
            <a:pPr algn="ctr"/>
            <a:endParaRPr lang="en-US" dirty="0"/>
          </a:p>
          <a:p>
            <a:pPr algn="ctr"/>
            <a:r>
              <a:rPr lang="en-US" dirty="0"/>
              <a:t>“Probability Ranking” Hypothesis</a:t>
            </a:r>
          </a:p>
          <a:p>
            <a:pPr algn="ctr"/>
            <a:endParaRPr lang="en-US" dirty="0"/>
          </a:p>
        </p:txBody>
      </p:sp>
      <p:sp>
        <p:nvSpPr>
          <p:cNvPr id="18" name="TextBox 17">
            <a:extLst>
              <a:ext uri="{FF2B5EF4-FFF2-40B4-BE49-F238E27FC236}">
                <a16:creationId xmlns:a16="http://schemas.microsoft.com/office/drawing/2014/main" id="{4AA376A7-0E0A-B74D-BA38-78DFB9E4A625}"/>
              </a:ext>
            </a:extLst>
          </p:cNvPr>
          <p:cNvSpPr txBox="1"/>
          <p:nvPr/>
        </p:nvSpPr>
        <p:spPr>
          <a:xfrm>
            <a:off x="5991275" y="1140046"/>
            <a:ext cx="1881989" cy="4801314"/>
          </a:xfrm>
          <a:prstGeom prst="rect">
            <a:avLst/>
          </a:prstGeom>
          <a:noFill/>
        </p:spPr>
        <p:txBody>
          <a:bodyPr wrap="square" rtlCol="0">
            <a:spAutoFit/>
          </a:bodyPr>
          <a:lstStyle/>
          <a:p>
            <a:pPr algn="ctr"/>
            <a:r>
              <a:rPr lang="en-US" b="1" dirty="0"/>
              <a:t>User Focus</a:t>
            </a:r>
          </a:p>
          <a:p>
            <a:pPr algn="ctr"/>
            <a:endParaRPr lang="en-US" dirty="0"/>
          </a:p>
          <a:p>
            <a:pPr algn="ctr"/>
            <a:r>
              <a:rPr lang="en-US" dirty="0"/>
              <a:t>Text Books (Jones, Salton)</a:t>
            </a:r>
          </a:p>
          <a:p>
            <a:pPr algn="ctr"/>
            <a:endParaRPr lang="en-US" dirty="0"/>
          </a:p>
          <a:p>
            <a:pPr algn="ctr"/>
            <a:r>
              <a:rPr lang="en-US" dirty="0"/>
              <a:t>Probabilistic Models</a:t>
            </a:r>
          </a:p>
          <a:p>
            <a:pPr algn="ctr"/>
            <a:endParaRPr lang="en-US" dirty="0"/>
          </a:p>
          <a:p>
            <a:pPr algn="ctr"/>
            <a:r>
              <a:rPr lang="en-US" dirty="0"/>
              <a:t>Natural Language Queries</a:t>
            </a:r>
          </a:p>
          <a:p>
            <a:pPr algn="ctr"/>
            <a:endParaRPr lang="en-US" dirty="0"/>
          </a:p>
          <a:p>
            <a:pPr algn="ctr"/>
            <a:r>
              <a:rPr lang="en-US" dirty="0"/>
              <a:t>User Studies (</a:t>
            </a:r>
            <a:r>
              <a:rPr lang="en-US" dirty="0" err="1"/>
              <a:t>Saracevic</a:t>
            </a:r>
            <a:r>
              <a:rPr lang="en-US" dirty="0"/>
              <a:t>)</a:t>
            </a:r>
          </a:p>
          <a:p>
            <a:pPr algn="ctr"/>
            <a:endParaRPr lang="en-US" dirty="0"/>
          </a:p>
          <a:p>
            <a:pPr algn="ctr"/>
            <a:r>
              <a:rPr lang="en-US" dirty="0"/>
              <a:t>First Okapi Best Matching (BM) Test</a:t>
            </a:r>
          </a:p>
        </p:txBody>
      </p:sp>
      <p:sp>
        <p:nvSpPr>
          <p:cNvPr id="19" name="TextBox 18">
            <a:extLst>
              <a:ext uri="{FF2B5EF4-FFF2-40B4-BE49-F238E27FC236}">
                <a16:creationId xmlns:a16="http://schemas.microsoft.com/office/drawing/2014/main" id="{2197D72D-F4E0-674B-8070-82F1693A1A2C}"/>
              </a:ext>
            </a:extLst>
          </p:cNvPr>
          <p:cNvSpPr txBox="1"/>
          <p:nvPr/>
        </p:nvSpPr>
        <p:spPr>
          <a:xfrm>
            <a:off x="7956077" y="1140046"/>
            <a:ext cx="1881989" cy="4801314"/>
          </a:xfrm>
          <a:prstGeom prst="rect">
            <a:avLst/>
          </a:prstGeom>
          <a:noFill/>
        </p:spPr>
        <p:txBody>
          <a:bodyPr wrap="square" rtlCol="0">
            <a:spAutoFit/>
          </a:bodyPr>
          <a:lstStyle/>
          <a:p>
            <a:pPr algn="ctr"/>
            <a:r>
              <a:rPr lang="en-US" b="1" dirty="0"/>
              <a:t>IR Triumph</a:t>
            </a:r>
          </a:p>
          <a:p>
            <a:pPr algn="ctr"/>
            <a:endParaRPr lang="en-US" dirty="0"/>
          </a:p>
          <a:p>
            <a:pPr algn="ctr"/>
            <a:r>
              <a:rPr lang="en-US" dirty="0"/>
              <a:t>Internet</a:t>
            </a:r>
          </a:p>
          <a:p>
            <a:pPr algn="ctr"/>
            <a:endParaRPr lang="en-US" dirty="0"/>
          </a:p>
          <a:p>
            <a:pPr algn="ctr"/>
            <a:r>
              <a:rPr lang="en-US" dirty="0"/>
              <a:t>Web Search Engines</a:t>
            </a:r>
          </a:p>
          <a:p>
            <a:pPr algn="ctr"/>
            <a:endParaRPr lang="en-US" dirty="0"/>
          </a:p>
          <a:p>
            <a:pPr algn="ctr"/>
            <a:r>
              <a:rPr lang="en-US" dirty="0"/>
              <a:t>First TREC (Text </a:t>
            </a:r>
            <a:r>
              <a:rPr lang="en-US" dirty="0" err="1"/>
              <a:t>REtrieval</a:t>
            </a:r>
            <a:endParaRPr lang="en-US" dirty="0"/>
          </a:p>
          <a:p>
            <a:pPr algn="ctr"/>
            <a:r>
              <a:rPr lang="en-US" dirty="0"/>
              <a:t>Conference)</a:t>
            </a:r>
          </a:p>
          <a:p>
            <a:pPr algn="ctr"/>
            <a:endParaRPr lang="en-US" dirty="0"/>
          </a:p>
          <a:p>
            <a:pPr algn="ctr"/>
            <a:r>
              <a:rPr lang="en-US" dirty="0"/>
              <a:t>Language Modeling</a:t>
            </a:r>
          </a:p>
          <a:p>
            <a:pPr algn="ctr"/>
            <a:endParaRPr lang="en-US" dirty="0"/>
          </a:p>
          <a:p>
            <a:pPr algn="ctr"/>
            <a:r>
              <a:rPr lang="en-US" dirty="0"/>
              <a:t>BM25</a:t>
            </a:r>
          </a:p>
          <a:p>
            <a:pPr algn="ctr"/>
            <a:endParaRPr lang="en-US" dirty="0"/>
          </a:p>
          <a:p>
            <a:pPr algn="ctr"/>
            <a:r>
              <a:rPr lang="en-US" dirty="0"/>
              <a:t>Lucene (1999)</a:t>
            </a:r>
          </a:p>
        </p:txBody>
      </p:sp>
      <p:sp>
        <p:nvSpPr>
          <p:cNvPr id="20" name="TextBox 19">
            <a:extLst>
              <a:ext uri="{FF2B5EF4-FFF2-40B4-BE49-F238E27FC236}">
                <a16:creationId xmlns:a16="http://schemas.microsoft.com/office/drawing/2014/main" id="{72DC7DD3-065A-CF42-9C6C-B2A2C462C649}"/>
              </a:ext>
            </a:extLst>
          </p:cNvPr>
          <p:cNvSpPr txBox="1"/>
          <p:nvPr/>
        </p:nvSpPr>
        <p:spPr>
          <a:xfrm>
            <a:off x="9917019" y="1140045"/>
            <a:ext cx="2006757" cy="5355312"/>
          </a:xfrm>
          <a:prstGeom prst="rect">
            <a:avLst/>
          </a:prstGeom>
          <a:noFill/>
        </p:spPr>
        <p:txBody>
          <a:bodyPr wrap="square" rtlCol="0">
            <a:spAutoFit/>
          </a:bodyPr>
          <a:lstStyle/>
          <a:p>
            <a:pPr algn="ctr"/>
            <a:r>
              <a:rPr lang="en-US" b="1" dirty="0"/>
              <a:t>Open Source Search Engines Blossom</a:t>
            </a:r>
          </a:p>
          <a:p>
            <a:pPr algn="ctr"/>
            <a:endParaRPr lang="en-US" dirty="0"/>
          </a:p>
          <a:p>
            <a:pPr algn="ctr"/>
            <a:r>
              <a:rPr lang="en-US" dirty="0"/>
              <a:t>Lucene, Solr, ES</a:t>
            </a:r>
          </a:p>
          <a:p>
            <a:pPr algn="ctr"/>
            <a:endParaRPr lang="en-US" dirty="0"/>
          </a:p>
          <a:p>
            <a:pPr algn="ctr"/>
            <a:r>
              <a:rPr lang="en-US" dirty="0"/>
              <a:t>Scaling Up</a:t>
            </a:r>
          </a:p>
          <a:p>
            <a:pPr algn="ctr"/>
            <a:endParaRPr lang="en-US" dirty="0"/>
          </a:p>
          <a:p>
            <a:pPr algn="ctr"/>
            <a:r>
              <a:rPr lang="en-US" dirty="0"/>
              <a:t>Personalization</a:t>
            </a:r>
          </a:p>
          <a:p>
            <a:pPr algn="ctr"/>
            <a:endParaRPr lang="en-US" dirty="0"/>
          </a:p>
          <a:p>
            <a:pPr algn="ctr"/>
            <a:r>
              <a:rPr lang="en-US" dirty="0"/>
              <a:t>Recommendations</a:t>
            </a:r>
          </a:p>
          <a:p>
            <a:pPr algn="ctr"/>
            <a:endParaRPr lang="en-US" dirty="0"/>
          </a:p>
          <a:p>
            <a:pPr algn="ctr"/>
            <a:r>
              <a:rPr lang="en-US" dirty="0"/>
              <a:t>Increasing influence of AI / Machine Learning / Deep Learning</a:t>
            </a:r>
          </a:p>
          <a:p>
            <a:pPr algn="ctr"/>
            <a:endParaRPr lang="en-US" dirty="0"/>
          </a:p>
          <a:p>
            <a:pPr algn="ctr"/>
            <a:r>
              <a:rPr lang="en-US" dirty="0"/>
              <a:t>What are you working on today?</a:t>
            </a:r>
          </a:p>
        </p:txBody>
      </p:sp>
    </p:spTree>
    <p:extLst>
      <p:ext uri="{BB962C8B-B14F-4D97-AF65-F5344CB8AC3E}">
        <p14:creationId xmlns:p14="http://schemas.microsoft.com/office/powerpoint/2010/main" val="30043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8000" b="-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8696-3D55-A64A-BAEB-4741B0054724}"/>
              </a:ext>
            </a:extLst>
          </p:cNvPr>
          <p:cNvSpPr>
            <a:spLocks noGrp="1"/>
          </p:cNvSpPr>
          <p:nvPr>
            <p:ph type="title"/>
          </p:nvPr>
        </p:nvSpPr>
        <p:spPr/>
        <p:txBody>
          <a:bodyPr/>
          <a:lstStyle/>
          <a:p>
            <a:r>
              <a:rPr lang="en-US" dirty="0"/>
              <a:t>A Typical Day as a Search Engineer in 2019</a:t>
            </a:r>
          </a:p>
        </p:txBody>
      </p:sp>
      <p:sp>
        <p:nvSpPr>
          <p:cNvPr id="3" name="Content Placeholder 2">
            <a:extLst>
              <a:ext uri="{FF2B5EF4-FFF2-40B4-BE49-F238E27FC236}">
                <a16:creationId xmlns:a16="http://schemas.microsoft.com/office/drawing/2014/main" id="{209966B7-1ECA-6546-84E5-3C3841EF1658}"/>
              </a:ext>
            </a:extLst>
          </p:cNvPr>
          <p:cNvSpPr>
            <a:spLocks noGrp="1"/>
          </p:cNvSpPr>
          <p:nvPr>
            <p:ph idx="1"/>
          </p:nvPr>
        </p:nvSpPr>
        <p:spPr/>
        <p:txBody>
          <a:bodyPr/>
          <a:lstStyle/>
          <a:p>
            <a:pPr marL="0" indent="0">
              <a:buNone/>
            </a:pPr>
            <a:endParaRPr lang="en-US" dirty="0"/>
          </a:p>
        </p:txBody>
      </p:sp>
      <p:sp>
        <p:nvSpPr>
          <p:cNvPr id="4" name="Date Placeholder 3">
            <a:extLst>
              <a:ext uri="{FF2B5EF4-FFF2-40B4-BE49-F238E27FC236}">
                <a16:creationId xmlns:a16="http://schemas.microsoft.com/office/drawing/2014/main" id="{ED7162E9-98D3-4B4D-8CC1-3AC6BFAE4F26}"/>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C0AC2F41-F6C4-8040-8A5D-6D631CEBEF49}"/>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892B77CE-7A68-0D48-82E5-404F886A963C}"/>
              </a:ext>
            </a:extLst>
          </p:cNvPr>
          <p:cNvSpPr>
            <a:spLocks noGrp="1"/>
          </p:cNvSpPr>
          <p:nvPr>
            <p:ph type="sldNum" sz="quarter" idx="12"/>
          </p:nvPr>
        </p:nvSpPr>
        <p:spPr/>
        <p:txBody>
          <a:bodyPr/>
          <a:lstStyle/>
          <a:p>
            <a:fld id="{E6FED253-7A33-014E-8475-7CB880636088}" type="slidenum">
              <a:rPr lang="en-US" smtClean="0"/>
              <a:t>15</a:t>
            </a:fld>
            <a:endParaRPr lang="en-US"/>
          </a:p>
        </p:txBody>
      </p:sp>
    </p:spTree>
    <p:extLst>
      <p:ext uri="{BB962C8B-B14F-4D97-AF65-F5344CB8AC3E}">
        <p14:creationId xmlns:p14="http://schemas.microsoft.com/office/powerpoint/2010/main" val="1626272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739A-749C-B54F-9C6F-4833B09F8EC5}"/>
              </a:ext>
            </a:extLst>
          </p:cNvPr>
          <p:cNvSpPr>
            <a:spLocks noGrp="1"/>
          </p:cNvSpPr>
          <p:nvPr>
            <p:ph type="title"/>
          </p:nvPr>
        </p:nvSpPr>
        <p:spPr>
          <a:xfrm>
            <a:off x="187037" y="18255"/>
            <a:ext cx="10515600" cy="1325563"/>
          </a:xfrm>
        </p:spPr>
        <p:txBody>
          <a:bodyPr/>
          <a:lstStyle/>
          <a:p>
            <a:r>
              <a:rPr lang="en-US" dirty="0"/>
              <a:t>Recall Devices</a:t>
            </a:r>
          </a:p>
        </p:txBody>
      </p:sp>
      <p:sp>
        <p:nvSpPr>
          <p:cNvPr id="3" name="Content Placeholder 2">
            <a:extLst>
              <a:ext uri="{FF2B5EF4-FFF2-40B4-BE49-F238E27FC236}">
                <a16:creationId xmlns:a16="http://schemas.microsoft.com/office/drawing/2014/main" id="{BA43F7B5-C335-6440-8EAA-AB74D65EE60E}"/>
              </a:ext>
            </a:extLst>
          </p:cNvPr>
          <p:cNvSpPr>
            <a:spLocks noGrp="1"/>
          </p:cNvSpPr>
          <p:nvPr>
            <p:ph idx="1"/>
          </p:nvPr>
        </p:nvSpPr>
        <p:spPr>
          <a:xfrm>
            <a:off x="187037" y="1343818"/>
            <a:ext cx="11817925" cy="4842669"/>
          </a:xfrm>
        </p:spPr>
        <p:txBody>
          <a:bodyPr>
            <a:normAutofit/>
          </a:bodyPr>
          <a:lstStyle/>
          <a:p>
            <a:pPr marL="0" indent="0">
              <a:buNone/>
            </a:pPr>
            <a:r>
              <a:rPr lang="en-US" dirty="0" err="1">
                <a:latin typeface="Courier New" panose="02070309020205020404" pitchFamily="49" charset="0"/>
                <a:cs typeface="Courier New" panose="02070309020205020404" pitchFamily="49" charset="0"/>
              </a:rPr>
              <a:t>Solrconfig.xml</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&lt;str name=“</a:t>
            </a:r>
            <a:r>
              <a:rPr lang="en-US" dirty="0" err="1">
                <a:latin typeface="Courier New" panose="02070309020205020404" pitchFamily="49" charset="0"/>
                <a:cs typeface="Courier New" panose="02070309020205020404" pitchFamily="49" charset="0"/>
              </a:rPr>
              <a:t>defType</a:t>
            </a:r>
            <a:r>
              <a:rPr lang="en-US" dirty="0">
                <a:latin typeface="Courier New" panose="02070309020205020404" pitchFamily="49" charset="0"/>
                <a:cs typeface="Courier New" panose="02070309020205020404" pitchFamily="49" charset="0"/>
              </a:rPr>
              <a:t>”&gt;</a:t>
            </a:r>
            <a:r>
              <a:rPr lang="en-US" b="1" dirty="0" err="1">
                <a:latin typeface="Courier New" panose="02070309020205020404" pitchFamily="49" charset="0"/>
                <a:cs typeface="Courier New" panose="02070309020205020404" pitchFamily="49" charset="0"/>
              </a:rPr>
              <a:t>edismax</a:t>
            </a:r>
            <a:r>
              <a:rPr lang="en-US" dirty="0">
                <a:latin typeface="Courier New" panose="02070309020205020404" pitchFamily="49" charset="0"/>
                <a:cs typeface="Courier New" panose="02070309020205020404" pitchFamily="49" charset="0"/>
              </a:rPr>
              <a:t>&lt;/str&gt;</a:t>
            </a:r>
          </a:p>
          <a:p>
            <a:pPr marL="0" indent="0">
              <a:buNone/>
            </a:pPr>
            <a:r>
              <a:rPr lang="en-US" dirty="0">
                <a:latin typeface="Courier New" panose="02070309020205020404" pitchFamily="49" charset="0"/>
                <a:cs typeface="Courier New" panose="02070309020205020404" pitchFamily="49" charset="0"/>
              </a:rPr>
              <a:t>&lt;str name=“</a:t>
            </a:r>
            <a:r>
              <a:rPr lang="en-US" dirty="0" err="1">
                <a:latin typeface="Courier New" panose="02070309020205020404" pitchFamily="49" charset="0"/>
                <a:cs typeface="Courier New" panose="02070309020205020404" pitchFamily="49" charset="0"/>
              </a:rPr>
              <a:t>qf</a:t>
            </a:r>
            <a:r>
              <a:rPr lang="en-US" dirty="0">
                <a:latin typeface="Courier New" panose="02070309020205020404" pitchFamily="49" charset="0"/>
                <a:cs typeface="Courier New" panose="02070309020205020404" pitchFamily="49" charset="0"/>
              </a:rPr>
              <a:t>”&gt;</a:t>
            </a:r>
            <a:r>
              <a:rPr lang="en-US" b="1" dirty="0">
                <a:latin typeface="Courier New" panose="02070309020205020404" pitchFamily="49" charset="0"/>
                <a:cs typeface="Courier New" panose="02070309020205020404" pitchFamily="49" charset="0"/>
              </a:rPr>
              <a:t>title abstract body</a:t>
            </a:r>
            <a:r>
              <a:rPr lang="en-US" dirty="0">
                <a:latin typeface="Courier New" panose="02070309020205020404" pitchFamily="49" charset="0"/>
                <a:cs typeface="Courier New" panose="02070309020205020404" pitchFamily="49" charset="0"/>
              </a:rPr>
              <a:t>&lt;/str&gt;</a:t>
            </a:r>
          </a:p>
          <a:p>
            <a:pPr marL="0" indent="0">
              <a:buNone/>
            </a:pPr>
            <a:r>
              <a:rPr lang="en-US" dirty="0">
                <a:latin typeface="Courier New" panose="02070309020205020404" pitchFamily="49" charset="0"/>
                <a:cs typeface="Courier New" panose="02070309020205020404" pitchFamily="49" charset="0"/>
              </a:rPr>
              <a:t>&lt;str name=“mm”&gt;</a:t>
            </a:r>
            <a:r>
              <a:rPr lang="en-US" b="1" dirty="0">
                <a:latin typeface="Courier New" panose="02070309020205020404" pitchFamily="49" charset="0"/>
                <a:cs typeface="Courier New" panose="02070309020205020404" pitchFamily="49" charset="0"/>
              </a:rPr>
              <a:t>2&lt;75%</a:t>
            </a:r>
            <a:r>
              <a:rPr lang="en-US" dirty="0">
                <a:latin typeface="Courier New" panose="02070309020205020404" pitchFamily="49" charset="0"/>
                <a:cs typeface="Courier New" panose="02070309020205020404" pitchFamily="49" charset="0"/>
              </a:rPr>
              <a:t>&lt;/str&gt;</a:t>
            </a:r>
            <a:endParaRPr lang="en-US" b="1"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err="1">
                <a:latin typeface="Courier New" panose="02070309020205020404" pitchFamily="49" charset="0"/>
                <a:cs typeface="Courier New" panose="02070309020205020404" pitchFamily="49" charset="0"/>
              </a:rPr>
              <a:t>Schema.xml</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Field types and fields for text normalization</a:t>
            </a:r>
          </a:p>
        </p:txBody>
      </p:sp>
      <p:sp>
        <p:nvSpPr>
          <p:cNvPr id="4" name="Date Placeholder 3">
            <a:extLst>
              <a:ext uri="{FF2B5EF4-FFF2-40B4-BE49-F238E27FC236}">
                <a16:creationId xmlns:a16="http://schemas.microsoft.com/office/drawing/2014/main" id="{098B9C80-6141-EA42-B643-5257448030BE}"/>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B5ACC2F2-A7FC-DE40-8DB3-799B82E9E90C}"/>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8EF47EFF-6EE6-4F48-BDCA-4A2AE70992FD}"/>
              </a:ext>
            </a:extLst>
          </p:cNvPr>
          <p:cNvSpPr>
            <a:spLocks noGrp="1"/>
          </p:cNvSpPr>
          <p:nvPr>
            <p:ph type="sldNum" sz="quarter" idx="12"/>
          </p:nvPr>
        </p:nvSpPr>
        <p:spPr/>
        <p:txBody>
          <a:bodyPr/>
          <a:lstStyle/>
          <a:p>
            <a:fld id="{E6FED253-7A33-014E-8475-7CB880636088}" type="slidenum">
              <a:rPr lang="en-US" smtClean="0"/>
              <a:t>16</a:t>
            </a:fld>
            <a:endParaRPr lang="en-US"/>
          </a:p>
        </p:txBody>
      </p:sp>
    </p:spTree>
    <p:extLst>
      <p:ext uri="{BB962C8B-B14F-4D97-AF65-F5344CB8AC3E}">
        <p14:creationId xmlns:p14="http://schemas.microsoft.com/office/powerpoint/2010/main" val="79415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302AC-FE6E-1542-82BC-E32DE0DAFB5F}"/>
              </a:ext>
            </a:extLst>
          </p:cNvPr>
          <p:cNvSpPr>
            <a:spLocks noGrp="1"/>
          </p:cNvSpPr>
          <p:nvPr>
            <p:ph type="title"/>
          </p:nvPr>
        </p:nvSpPr>
        <p:spPr>
          <a:xfrm>
            <a:off x="187037" y="0"/>
            <a:ext cx="10515600" cy="1325563"/>
          </a:xfrm>
        </p:spPr>
        <p:txBody>
          <a:bodyPr/>
          <a:lstStyle/>
          <a:p>
            <a:r>
              <a:rPr lang="en-US" dirty="0"/>
              <a:t>Precision Devices</a:t>
            </a:r>
          </a:p>
        </p:txBody>
      </p:sp>
      <p:sp>
        <p:nvSpPr>
          <p:cNvPr id="4" name="Date Placeholder 3">
            <a:extLst>
              <a:ext uri="{FF2B5EF4-FFF2-40B4-BE49-F238E27FC236}">
                <a16:creationId xmlns:a16="http://schemas.microsoft.com/office/drawing/2014/main" id="{DA441949-E650-3247-A67D-9E2FF0256E32}"/>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62C8AFD6-C462-6E49-9660-83579DF6A163}"/>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E09280AD-72B6-D04E-9444-52398465BF4F}"/>
              </a:ext>
            </a:extLst>
          </p:cNvPr>
          <p:cNvSpPr>
            <a:spLocks noGrp="1"/>
          </p:cNvSpPr>
          <p:nvPr>
            <p:ph type="sldNum" sz="quarter" idx="12"/>
          </p:nvPr>
        </p:nvSpPr>
        <p:spPr/>
        <p:txBody>
          <a:bodyPr/>
          <a:lstStyle/>
          <a:p>
            <a:fld id="{E6FED253-7A33-014E-8475-7CB880636088}" type="slidenum">
              <a:rPr lang="en-US" smtClean="0"/>
              <a:t>17</a:t>
            </a:fld>
            <a:endParaRPr lang="en-US"/>
          </a:p>
        </p:txBody>
      </p:sp>
      <p:sp>
        <p:nvSpPr>
          <p:cNvPr id="7" name="Content Placeholder 2">
            <a:extLst>
              <a:ext uri="{FF2B5EF4-FFF2-40B4-BE49-F238E27FC236}">
                <a16:creationId xmlns:a16="http://schemas.microsoft.com/office/drawing/2014/main" id="{993304DD-9F85-0648-93D3-B360CC556225}"/>
              </a:ext>
            </a:extLst>
          </p:cNvPr>
          <p:cNvSpPr>
            <a:spLocks noGrp="1"/>
          </p:cNvSpPr>
          <p:nvPr>
            <p:ph idx="1"/>
          </p:nvPr>
        </p:nvSpPr>
        <p:spPr>
          <a:xfrm>
            <a:off x="498763" y="1526380"/>
            <a:ext cx="11194473" cy="5012532"/>
          </a:xfrm>
          <a: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normAutofit/>
          </a:bodyPr>
          <a:lstStyle/>
          <a:p>
            <a:pPr marL="0" indent="0">
              <a:buNone/>
            </a:pPr>
            <a:r>
              <a:rPr lang="en-US" dirty="0" err="1">
                <a:latin typeface="Courier New" panose="02070309020205020404" pitchFamily="49" charset="0"/>
                <a:cs typeface="Courier New" panose="02070309020205020404" pitchFamily="49" charset="0"/>
              </a:rPr>
              <a:t>qf</a:t>
            </a:r>
            <a:r>
              <a:rPr lang="en-US"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title^5 abstract^2 body</a:t>
            </a:r>
          </a:p>
          <a:p>
            <a:pPr marL="0" indent="0">
              <a:buNone/>
            </a:pPr>
            <a:r>
              <a:rPr lang="en-US" dirty="0">
                <a:latin typeface="Courier New" panose="02070309020205020404" pitchFamily="49" charset="0"/>
                <a:cs typeface="Courier New" panose="02070309020205020404" pitchFamily="49" charset="0"/>
              </a:rPr>
              <a:t>tie=</a:t>
            </a:r>
            <a:r>
              <a:rPr lang="en-US" b="1" dirty="0">
                <a:latin typeface="Courier New" panose="02070309020205020404" pitchFamily="49" charset="0"/>
                <a:cs typeface="Courier New" panose="02070309020205020404" pitchFamily="49" charset="0"/>
              </a:rPr>
              <a:t>0.5</a:t>
            </a:r>
          </a:p>
          <a:p>
            <a:pPr marL="0" indent="0">
              <a:buNone/>
            </a:pPr>
            <a:r>
              <a:rPr lang="en-US" dirty="0">
                <a:latin typeface="Courier New" panose="02070309020205020404" pitchFamily="49" charset="0"/>
                <a:cs typeface="Courier New" panose="02070309020205020404" pitchFamily="49" charset="0"/>
              </a:rPr>
              <a:t>pf2=</a:t>
            </a:r>
            <a:r>
              <a:rPr lang="en-US" b="1" dirty="0">
                <a:latin typeface="Courier New" panose="02070309020205020404" pitchFamily="49" charset="0"/>
                <a:cs typeface="Courier New" panose="02070309020205020404" pitchFamily="49" charset="0"/>
              </a:rPr>
              <a:t>title^2 abstract^1.5 body^0.8</a:t>
            </a:r>
          </a:p>
          <a:p>
            <a:pPr marL="0" indent="0">
              <a:buNone/>
            </a:pPr>
            <a:r>
              <a:rPr lang="en-US" dirty="0">
                <a:latin typeface="Courier New" panose="02070309020205020404" pitchFamily="49" charset="0"/>
                <a:cs typeface="Courier New" panose="02070309020205020404" pitchFamily="49" charset="0"/>
              </a:rPr>
              <a:t>ps2=</a:t>
            </a:r>
            <a:r>
              <a:rPr lang="en-US" b="1" dirty="0">
                <a:latin typeface="Courier New" panose="02070309020205020404" pitchFamily="49" charset="0"/>
                <a:cs typeface="Courier New" panose="02070309020205020404" pitchFamily="49" charset="0"/>
              </a:rPr>
              <a:t>2</a:t>
            </a:r>
          </a:p>
          <a:p>
            <a:pPr marL="0" indent="0">
              <a:buNone/>
            </a:pPr>
            <a:r>
              <a:rPr lang="en-US" dirty="0" err="1">
                <a:latin typeface="Courier New" panose="02070309020205020404" pitchFamily="49" charset="0"/>
                <a:cs typeface="Courier New" panose="02070309020205020404" pitchFamily="49" charset="0"/>
              </a:rPr>
              <a:t>bq</a:t>
            </a:r>
            <a:r>
              <a:rPr lang="en-US"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{!field f=title v=$q}</a:t>
            </a:r>
          </a:p>
          <a:p>
            <a:pPr marL="0" indent="0">
              <a:buNone/>
            </a:pPr>
            <a:r>
              <a:rPr lang="en-US" dirty="0">
                <a:latin typeface="Courier New" panose="02070309020205020404" pitchFamily="49" charset="0"/>
                <a:cs typeface="Courier New" panose="02070309020205020404" pitchFamily="49" charset="0"/>
              </a:rPr>
              <a:t>boost=</a:t>
            </a:r>
            <a:r>
              <a:rPr lang="en-US" b="1" dirty="0">
                <a:latin typeface="Courier New" panose="02070309020205020404" pitchFamily="49" charset="0"/>
                <a:cs typeface="Courier New" panose="02070309020205020404" pitchFamily="49" charset="0"/>
              </a:rPr>
              <a:t>add(1, </a:t>
            </a:r>
            <a:r>
              <a:rPr lang="en-US" b="1" dirty="0" err="1">
                <a:latin typeface="Courier New" panose="02070309020205020404" pitchFamily="49" charset="0"/>
                <a:cs typeface="Courier New" panose="02070309020205020404" pitchFamily="49" charset="0"/>
              </a:rPr>
              <a:t>recip</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ms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NOW,date</a:t>
            </a:r>
            <a:r>
              <a:rPr lang="en-US" b="1" dirty="0">
                <a:latin typeface="Courier New" panose="02070309020205020404" pitchFamily="49" charset="0"/>
                <a:cs typeface="Courier New" panose="02070309020205020404" pitchFamily="49" charset="0"/>
              </a:rPr>
              <a:t>), $m1, $a1, $b1))</a:t>
            </a:r>
          </a:p>
          <a:p>
            <a:pPr marL="0" indent="0">
              <a:buNone/>
            </a:pPr>
            <a:r>
              <a:rPr lang="en-US" dirty="0">
                <a:latin typeface="Courier New" panose="02070309020205020404" pitchFamily="49" charset="0"/>
                <a:cs typeface="Courier New" panose="02070309020205020404" pitchFamily="49" charset="0"/>
              </a:rPr>
              <a:t>boost=</a:t>
            </a:r>
            <a:r>
              <a:rPr lang="en-US" b="1" dirty="0">
                <a:latin typeface="Courier New" panose="02070309020205020404" pitchFamily="49" charset="0"/>
                <a:cs typeface="Courier New" panose="02070309020205020404" pitchFamily="49" charset="0"/>
              </a:rPr>
              <a:t>add(1, </a:t>
            </a:r>
            <a:r>
              <a:rPr lang="en-US" b="1" dirty="0" err="1">
                <a:latin typeface="Courier New" panose="02070309020205020404" pitchFamily="49" charset="0"/>
                <a:cs typeface="Courier New" panose="02070309020205020404" pitchFamily="49" charset="0"/>
              </a:rPr>
              <a:t>recip</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geodist</a:t>
            </a:r>
            <a:r>
              <a:rPr lang="en-US" b="1" dirty="0">
                <a:latin typeface="Courier New" panose="02070309020205020404" pitchFamily="49" charset="0"/>
                <a:cs typeface="Courier New" panose="02070309020205020404" pitchFamily="49" charset="0"/>
              </a:rPr>
              <a:t>(), $m2, $a2, $b2))</a:t>
            </a:r>
          </a:p>
        </p:txBody>
      </p:sp>
    </p:spTree>
    <p:extLst>
      <p:ext uri="{BB962C8B-B14F-4D97-AF65-F5344CB8AC3E}">
        <p14:creationId xmlns:p14="http://schemas.microsoft.com/office/powerpoint/2010/main" val="217440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additive="base">
                                        <p:cTn id="4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additive="base">
                                        <p:cTn id="4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t="-10000" b="-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5DE4-51AB-0848-9718-ED79DC397015}"/>
              </a:ext>
            </a:extLst>
          </p:cNvPr>
          <p:cNvSpPr>
            <a:spLocks noGrp="1"/>
          </p:cNvSpPr>
          <p:nvPr>
            <p:ph type="title"/>
          </p:nvPr>
        </p:nvSpPr>
        <p:spPr/>
        <p:txBody>
          <a:bodyPr/>
          <a:lstStyle/>
          <a:p>
            <a:r>
              <a:rPr lang="en-US" dirty="0"/>
              <a:t>”Whack-a-mole!”</a:t>
            </a:r>
          </a:p>
        </p:txBody>
      </p:sp>
      <p:sp>
        <p:nvSpPr>
          <p:cNvPr id="3" name="Content Placeholder 2">
            <a:extLst>
              <a:ext uri="{FF2B5EF4-FFF2-40B4-BE49-F238E27FC236}">
                <a16:creationId xmlns:a16="http://schemas.microsoft.com/office/drawing/2014/main" id="{75FC1F35-681B-4D49-88E9-AF70E6AC0C4E}"/>
              </a:ext>
            </a:extLst>
          </p:cNvPr>
          <p:cNvSpPr>
            <a:spLocks noGrp="1"/>
          </p:cNvSpPr>
          <p:nvPr>
            <p:ph idx="1"/>
          </p:nvPr>
        </p:nvSpPr>
        <p:spPr/>
        <p:txBody>
          <a:bodyPr/>
          <a:lstStyle/>
          <a:p>
            <a:r>
              <a:rPr lang="en-US" dirty="0"/>
              <a:t>Fix something here</a:t>
            </a:r>
          </a:p>
          <a:p>
            <a:r>
              <a:rPr lang="en-US" dirty="0"/>
              <a:t>Break something there</a:t>
            </a:r>
          </a:p>
          <a:p>
            <a:r>
              <a:rPr lang="en-US" dirty="0"/>
              <a:t>Repeat</a:t>
            </a:r>
          </a:p>
        </p:txBody>
      </p:sp>
      <p:sp>
        <p:nvSpPr>
          <p:cNvPr id="4" name="Date Placeholder 3">
            <a:extLst>
              <a:ext uri="{FF2B5EF4-FFF2-40B4-BE49-F238E27FC236}">
                <a16:creationId xmlns:a16="http://schemas.microsoft.com/office/drawing/2014/main" id="{083C9FB1-E9BD-CE4C-AA72-EF7241EA8F06}"/>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198F3FC3-CF13-8745-B21F-30E057E18A1E}"/>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913404C9-149E-8749-9367-4BC93B8D1D94}"/>
              </a:ext>
            </a:extLst>
          </p:cNvPr>
          <p:cNvSpPr>
            <a:spLocks noGrp="1"/>
          </p:cNvSpPr>
          <p:nvPr>
            <p:ph type="sldNum" sz="quarter" idx="12"/>
          </p:nvPr>
        </p:nvSpPr>
        <p:spPr/>
        <p:txBody>
          <a:bodyPr/>
          <a:lstStyle/>
          <a:p>
            <a:fld id="{E6FED253-7A33-014E-8475-7CB880636088}" type="slidenum">
              <a:rPr lang="en-US" smtClean="0"/>
              <a:t>18</a:t>
            </a:fld>
            <a:endParaRPr lang="en-US"/>
          </a:p>
        </p:txBody>
      </p:sp>
    </p:spTree>
    <p:extLst>
      <p:ext uri="{BB962C8B-B14F-4D97-AF65-F5344CB8AC3E}">
        <p14:creationId xmlns:p14="http://schemas.microsoft.com/office/powerpoint/2010/main" val="1981998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EA7860-F672-614F-AA94-9F158766C31D}"/>
              </a:ext>
            </a:extLst>
          </p:cNvPr>
          <p:cNvSpPr>
            <a:spLocks noGrp="1"/>
          </p:cNvSpPr>
          <p:nvPr>
            <p:ph type="title"/>
          </p:nvPr>
        </p:nvSpPr>
        <p:spPr>
          <a:xfrm>
            <a:off x="463296" y="2053641"/>
            <a:ext cx="3962399" cy="2760098"/>
          </a:xfrm>
        </p:spPr>
        <p:txBody>
          <a:bodyPr>
            <a:normAutofit/>
          </a:bodyPr>
          <a:lstStyle/>
          <a:p>
            <a:r>
              <a:rPr lang="en-US" dirty="0">
                <a:solidFill>
                  <a:srgbClr val="FFFFFF"/>
                </a:solidFill>
              </a:rPr>
              <a:t>Hypothesis-Driven Experimentation</a:t>
            </a:r>
          </a:p>
        </p:txBody>
      </p:sp>
      <p:sp>
        <p:nvSpPr>
          <p:cNvPr id="4" name="Date Placeholder 3">
            <a:extLst>
              <a:ext uri="{FF2B5EF4-FFF2-40B4-BE49-F238E27FC236}">
                <a16:creationId xmlns:a16="http://schemas.microsoft.com/office/drawing/2014/main" id="{0F8A3A1D-4E9A-D84C-9786-40E77D1C4BDE}"/>
              </a:ext>
            </a:extLst>
          </p:cNvPr>
          <p:cNvSpPr>
            <a:spLocks noGrp="1"/>
          </p:cNvSpPr>
          <p:nvPr>
            <p:ph type="dt" sz="half" idx="10"/>
          </p:nvPr>
        </p:nvSpPr>
        <p:spPr>
          <a:xfrm>
            <a:off x="7717864" y="341916"/>
            <a:ext cx="3108065" cy="314067"/>
          </a:xfrm>
        </p:spPr>
        <p:txBody>
          <a:bodyPr>
            <a:normAutofit/>
          </a:bodyPr>
          <a:lstStyle/>
          <a:p>
            <a:pPr algn="r">
              <a:spcAft>
                <a:spcPts val="600"/>
              </a:spcAft>
            </a:pPr>
            <a:r>
              <a:rPr lang="en-US" sz="1000">
                <a:solidFill>
                  <a:srgbClr val="898989"/>
                </a:solidFill>
              </a:rPr>
              <a:t>October 28th, 2019</a:t>
            </a:r>
          </a:p>
        </p:txBody>
      </p:sp>
      <p:sp>
        <p:nvSpPr>
          <p:cNvPr id="18" name="Content Placeholder 2">
            <a:extLst>
              <a:ext uri="{FF2B5EF4-FFF2-40B4-BE49-F238E27FC236}">
                <a16:creationId xmlns:a16="http://schemas.microsoft.com/office/drawing/2014/main" id="{078B3641-D56B-C84D-9FB4-34B2428D0496}"/>
              </a:ext>
            </a:extLst>
          </p:cNvPr>
          <p:cNvSpPr>
            <a:spLocks noGrp="1"/>
          </p:cNvSpPr>
          <p:nvPr>
            <p:ph idx="1"/>
          </p:nvPr>
        </p:nvSpPr>
        <p:spPr>
          <a:xfrm>
            <a:off x="6354999" y="785564"/>
            <a:ext cx="5041659" cy="5230634"/>
          </a:xfrm>
        </p:spPr>
        <p:txBody>
          <a:bodyPr anchor="ctr">
            <a:normAutofit lnSpcReduction="10000"/>
          </a:bodyPr>
          <a:lstStyle/>
          <a:p>
            <a:pPr marL="0" indent="0">
              <a:buNone/>
            </a:pPr>
            <a:r>
              <a:rPr lang="en-US" sz="2400" dirty="0">
                <a:solidFill>
                  <a:srgbClr val="000000"/>
                </a:solidFill>
              </a:rPr>
              <a:t>Run an </a:t>
            </a:r>
            <a:r>
              <a:rPr lang="en-US" sz="2400" u="sng" dirty="0">
                <a:solidFill>
                  <a:srgbClr val="000000"/>
                </a:solidFill>
              </a:rPr>
              <a:t>Experiment</a:t>
            </a:r>
            <a:r>
              <a:rPr lang="en-US" sz="2400" dirty="0">
                <a:solidFill>
                  <a:srgbClr val="000000"/>
                </a:solidFill>
              </a:rPr>
              <a:t>:</a:t>
            </a:r>
          </a:p>
          <a:p>
            <a:r>
              <a:rPr lang="en-US" sz="2400" dirty="0">
                <a:solidFill>
                  <a:srgbClr val="000000"/>
                </a:solidFill>
              </a:rPr>
              <a:t>State a Hypothesis</a:t>
            </a:r>
          </a:p>
          <a:p>
            <a:r>
              <a:rPr lang="en-US" sz="2400" dirty="0">
                <a:solidFill>
                  <a:srgbClr val="000000"/>
                </a:solidFill>
              </a:rPr>
              <a:t>Implement Changes</a:t>
            </a:r>
          </a:p>
          <a:p>
            <a:r>
              <a:rPr lang="en-US" sz="2400" dirty="0">
                <a:solidFill>
                  <a:srgbClr val="000000"/>
                </a:solidFill>
              </a:rPr>
              <a:t>Deploy Changes</a:t>
            </a:r>
          </a:p>
          <a:p>
            <a:r>
              <a:rPr lang="en-US" sz="2400" dirty="0">
                <a:solidFill>
                  <a:srgbClr val="000000"/>
                </a:solidFill>
              </a:rPr>
              <a:t>Run Test Queries</a:t>
            </a:r>
          </a:p>
          <a:p>
            <a:r>
              <a:rPr lang="en-US" sz="2400" dirty="0">
                <a:solidFill>
                  <a:srgbClr val="000000"/>
                </a:solidFill>
              </a:rPr>
              <a:t>Evaluate the Changes</a:t>
            </a:r>
          </a:p>
          <a:p>
            <a:r>
              <a:rPr lang="en-US" sz="2400" dirty="0">
                <a:solidFill>
                  <a:srgbClr val="000000"/>
                </a:solidFill>
              </a:rPr>
              <a:t>Repeat!</a:t>
            </a:r>
          </a:p>
          <a:p>
            <a:endParaRPr lang="en-US" sz="2400" dirty="0">
              <a:solidFill>
                <a:srgbClr val="000000"/>
              </a:solidFill>
            </a:endParaRPr>
          </a:p>
          <a:p>
            <a:pPr>
              <a:buFont typeface="Wingdings" pitchFamily="2" charset="2"/>
              <a:buChar char="à"/>
            </a:pPr>
            <a:r>
              <a:rPr lang="en-US" sz="2400" dirty="0">
                <a:solidFill>
                  <a:srgbClr val="000000"/>
                </a:solidFill>
                <a:sym typeface="Wingdings" pitchFamily="2" charset="2"/>
              </a:rPr>
              <a:t>“</a:t>
            </a:r>
            <a:r>
              <a:rPr lang="en-US" sz="2400" dirty="0">
                <a:solidFill>
                  <a:srgbClr val="000000"/>
                </a:solidFill>
              </a:rPr>
              <a:t>Virtuous Cycle”</a:t>
            </a:r>
          </a:p>
          <a:p>
            <a:r>
              <a:rPr lang="en-US" sz="2400" dirty="0">
                <a:solidFill>
                  <a:srgbClr val="000000"/>
                </a:solidFill>
              </a:rPr>
              <a:t>Many small time-boxed experiments</a:t>
            </a:r>
          </a:p>
          <a:p>
            <a:r>
              <a:rPr lang="en-US" sz="2400" dirty="0">
                <a:solidFill>
                  <a:srgbClr val="000000"/>
                </a:solidFill>
              </a:rPr>
              <a:t>Accountable to Management</a:t>
            </a:r>
          </a:p>
          <a:p>
            <a:r>
              <a:rPr lang="en-US" sz="2400" dirty="0">
                <a:solidFill>
                  <a:srgbClr val="000000"/>
                </a:solidFill>
              </a:rPr>
              <a:t>Fail fast!</a:t>
            </a:r>
          </a:p>
        </p:txBody>
      </p:sp>
      <p:sp>
        <p:nvSpPr>
          <p:cNvPr id="5" name="Footer Placeholder 4">
            <a:extLst>
              <a:ext uri="{FF2B5EF4-FFF2-40B4-BE49-F238E27FC236}">
                <a16:creationId xmlns:a16="http://schemas.microsoft.com/office/drawing/2014/main" id="{711608EF-9DE3-E74B-A2C8-2E31ABE40964}"/>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000">
                <a:solidFill>
                  <a:srgbClr val="898989"/>
                </a:solidFill>
              </a:rPr>
              <a:t>Haystack EU 2019, Berlin, Germany</a:t>
            </a:r>
          </a:p>
        </p:txBody>
      </p:sp>
      <p:sp>
        <p:nvSpPr>
          <p:cNvPr id="6" name="Slide Number Placeholder 5">
            <a:extLst>
              <a:ext uri="{FF2B5EF4-FFF2-40B4-BE49-F238E27FC236}">
                <a16:creationId xmlns:a16="http://schemas.microsoft.com/office/drawing/2014/main" id="{2DB82202-9BEA-BC4F-8097-936247747B7C}"/>
              </a:ext>
            </a:extLst>
          </p:cNvPr>
          <p:cNvSpPr>
            <a:spLocks noGrp="1"/>
          </p:cNvSpPr>
          <p:nvPr>
            <p:ph type="sldNum" sz="quarter" idx="12"/>
          </p:nvPr>
        </p:nvSpPr>
        <p:spPr>
          <a:xfrm>
            <a:off x="10825930" y="6223702"/>
            <a:ext cx="570728" cy="314067"/>
          </a:xfrm>
        </p:spPr>
        <p:txBody>
          <a:bodyPr>
            <a:normAutofit/>
          </a:bodyPr>
          <a:lstStyle/>
          <a:p>
            <a:pPr>
              <a:spcAft>
                <a:spcPts val="600"/>
              </a:spcAft>
            </a:pPr>
            <a:fld id="{E6FED253-7A33-014E-8475-7CB880636088}" type="slidenum">
              <a:rPr lang="en-US" sz="1000">
                <a:solidFill>
                  <a:srgbClr val="898989"/>
                </a:solidFill>
              </a:rPr>
              <a:pPr>
                <a:spcAft>
                  <a:spcPts val="600"/>
                </a:spcAft>
              </a:pPr>
              <a:t>19</a:t>
            </a:fld>
            <a:endParaRPr lang="en-US" sz="1000">
              <a:solidFill>
                <a:srgbClr val="898989"/>
              </a:solidFill>
            </a:endParaRPr>
          </a:p>
        </p:txBody>
      </p:sp>
    </p:spTree>
    <p:extLst>
      <p:ext uri="{BB962C8B-B14F-4D97-AF65-F5344CB8AC3E}">
        <p14:creationId xmlns:p14="http://schemas.microsoft.com/office/powerpoint/2010/main" val="146561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additive="base">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additive="base">
                                        <p:cTn id="19"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 calcmode="lin" valueType="num">
                                      <p:cBhvr additive="base">
                                        <p:cTn id="25"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anim calcmode="lin" valueType="num">
                                      <p:cBhvr additive="base">
                                        <p:cTn id="3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 calcmode="lin" valueType="num">
                                      <p:cBhvr additive="base">
                                        <p:cTn id="37"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xEl>
                                              <p:pRg st="6" end="6"/>
                                            </p:txEl>
                                          </p:spTgt>
                                        </p:tgtEl>
                                        <p:attrNameLst>
                                          <p:attrName>style.visibility</p:attrName>
                                        </p:attrNameLst>
                                      </p:cBhvr>
                                      <p:to>
                                        <p:strVal val="visible"/>
                                      </p:to>
                                    </p:set>
                                    <p:anim calcmode="lin" valueType="num">
                                      <p:cBhvr additive="base">
                                        <p:cTn id="43"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xEl>
                                              <p:pRg st="8" end="8"/>
                                            </p:txEl>
                                          </p:spTgt>
                                        </p:tgtEl>
                                        <p:attrNameLst>
                                          <p:attrName>style.visibility</p:attrName>
                                        </p:attrNameLst>
                                      </p:cBhvr>
                                      <p:to>
                                        <p:strVal val="visible"/>
                                      </p:to>
                                    </p:set>
                                    <p:anim calcmode="lin" valueType="num">
                                      <p:cBhvr additive="base">
                                        <p:cTn id="49" dur="500" fill="hold"/>
                                        <p:tgtEl>
                                          <p:spTgt spid="1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xEl>
                                              <p:pRg st="9" end="9"/>
                                            </p:txEl>
                                          </p:spTgt>
                                        </p:tgtEl>
                                        <p:attrNameLst>
                                          <p:attrName>style.visibility</p:attrName>
                                        </p:attrNameLst>
                                      </p:cBhvr>
                                      <p:to>
                                        <p:strVal val="visible"/>
                                      </p:to>
                                    </p:set>
                                    <p:anim calcmode="lin" valueType="num">
                                      <p:cBhvr additive="base">
                                        <p:cTn id="55" dur="500" fill="hold"/>
                                        <p:tgtEl>
                                          <p:spTgt spid="18">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xEl>
                                              <p:pRg st="10" end="10"/>
                                            </p:txEl>
                                          </p:spTgt>
                                        </p:tgtEl>
                                        <p:attrNameLst>
                                          <p:attrName>style.visibility</p:attrName>
                                        </p:attrNameLst>
                                      </p:cBhvr>
                                      <p:to>
                                        <p:strVal val="visible"/>
                                      </p:to>
                                    </p:set>
                                    <p:anim calcmode="lin" valueType="num">
                                      <p:cBhvr additive="base">
                                        <p:cTn id="61" dur="500" fill="hold"/>
                                        <p:tgtEl>
                                          <p:spTgt spid="18">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xEl>
                                              <p:pRg st="11" end="11"/>
                                            </p:txEl>
                                          </p:spTgt>
                                        </p:tgtEl>
                                        <p:attrNameLst>
                                          <p:attrName>style.visibility</p:attrName>
                                        </p:attrNameLst>
                                      </p:cBhvr>
                                      <p:to>
                                        <p:strVal val="visible"/>
                                      </p:to>
                                    </p:set>
                                    <p:anim calcmode="lin" valueType="num">
                                      <p:cBhvr additive="base">
                                        <p:cTn id="67" dur="500" fill="hold"/>
                                        <p:tgtEl>
                                          <p:spTgt spid="18">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A2A0-A0A8-164C-887C-4B652F217359}"/>
              </a:ext>
            </a:extLst>
          </p:cNvPr>
          <p:cNvSpPr>
            <a:spLocks noGrp="1"/>
          </p:cNvSpPr>
          <p:nvPr>
            <p:ph type="title"/>
          </p:nvPr>
        </p:nvSpPr>
        <p:spPr>
          <a:xfrm>
            <a:off x="253584" y="136525"/>
            <a:ext cx="10515600" cy="1325563"/>
          </a:xfrm>
        </p:spPr>
        <p:txBody>
          <a:bodyPr/>
          <a:lstStyle/>
          <a:p>
            <a:r>
              <a:rPr lang="en-US" dirty="0"/>
              <a:t>Quick Bio</a:t>
            </a:r>
          </a:p>
        </p:txBody>
      </p:sp>
      <p:sp>
        <p:nvSpPr>
          <p:cNvPr id="4" name="Date Placeholder 3">
            <a:extLst>
              <a:ext uri="{FF2B5EF4-FFF2-40B4-BE49-F238E27FC236}">
                <a16:creationId xmlns:a16="http://schemas.microsoft.com/office/drawing/2014/main" id="{9D7A3BF8-9869-C342-9F11-FB536E46CDEB}"/>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B85BAB63-113C-0E4F-B36A-E7BC1389F50C}"/>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BAE9DC69-AC8F-B146-B78D-74CB56C6EA5F}"/>
              </a:ext>
            </a:extLst>
          </p:cNvPr>
          <p:cNvSpPr>
            <a:spLocks noGrp="1"/>
          </p:cNvSpPr>
          <p:nvPr>
            <p:ph type="sldNum" sz="quarter" idx="12"/>
          </p:nvPr>
        </p:nvSpPr>
        <p:spPr/>
        <p:txBody>
          <a:bodyPr/>
          <a:lstStyle/>
          <a:p>
            <a:fld id="{E6FED253-7A33-014E-8475-7CB880636088}" type="slidenum">
              <a:rPr lang="en-US" smtClean="0"/>
              <a:t>2</a:t>
            </a:fld>
            <a:endParaRPr lang="en-US"/>
          </a:p>
        </p:txBody>
      </p:sp>
      <p:sp>
        <p:nvSpPr>
          <p:cNvPr id="7" name="TextBox 6">
            <a:extLst>
              <a:ext uri="{FF2B5EF4-FFF2-40B4-BE49-F238E27FC236}">
                <a16:creationId xmlns:a16="http://schemas.microsoft.com/office/drawing/2014/main" id="{BA34D981-DB3C-E642-BB55-E470A3AE83B3}"/>
              </a:ext>
            </a:extLst>
          </p:cNvPr>
          <p:cNvSpPr txBox="1"/>
          <p:nvPr/>
        </p:nvSpPr>
        <p:spPr>
          <a:xfrm>
            <a:off x="226102" y="5710019"/>
            <a:ext cx="5216577" cy="646331"/>
          </a:xfrm>
          <a:prstGeom prst="rect">
            <a:avLst/>
          </a:prstGeom>
          <a:noFill/>
        </p:spPr>
        <p:txBody>
          <a:bodyPr wrap="square" rtlCol="0">
            <a:spAutoFit/>
          </a:bodyPr>
          <a:lstStyle/>
          <a:p>
            <a:r>
              <a:rPr lang="en-US" dirty="0"/>
              <a:t>Location: </a:t>
            </a:r>
            <a:r>
              <a:rPr lang="en-US" dirty="0">
                <a:hlinkClick r:id="rId4"/>
              </a:rPr>
              <a:t>Île de Ré, France </a:t>
            </a:r>
            <a:br>
              <a:rPr lang="en-US" dirty="0"/>
            </a:br>
            <a:r>
              <a:rPr lang="en-US" dirty="0"/>
              <a:t>Circa: 80s</a:t>
            </a:r>
          </a:p>
        </p:txBody>
      </p:sp>
      <p:sp>
        <p:nvSpPr>
          <p:cNvPr id="8" name="Rectangle 7">
            <a:extLst>
              <a:ext uri="{FF2B5EF4-FFF2-40B4-BE49-F238E27FC236}">
                <a16:creationId xmlns:a16="http://schemas.microsoft.com/office/drawing/2014/main" id="{C6668BDA-395F-6844-8AED-F9C2E0C45D08}"/>
              </a:ext>
            </a:extLst>
          </p:cNvPr>
          <p:cNvSpPr/>
          <p:nvPr/>
        </p:nvSpPr>
        <p:spPr>
          <a:xfrm>
            <a:off x="5856157" y="254755"/>
            <a:ext cx="6096000" cy="2308324"/>
          </a:xfrm>
          <a:prstGeom prst="rect">
            <a:avLst/>
          </a:prstGeom>
        </p:spPr>
        <p:txBody>
          <a:bodyPr>
            <a:spAutoFit/>
          </a:bodyPr>
          <a:lstStyle/>
          <a:p>
            <a:pPr algn="r"/>
            <a:r>
              <a:rPr lang="en-US" dirty="0">
                <a:solidFill>
                  <a:srgbClr val="FFFFFF"/>
                </a:solidFill>
                <a:latin typeface="Arial" panose="020B0604020202020204" pitchFamily="34" charset="0"/>
              </a:rPr>
              <a:t>Bertrand Rigaldies</a:t>
            </a:r>
            <a:endParaRPr lang="en-US" dirty="0"/>
          </a:p>
          <a:p>
            <a:pPr algn="r"/>
            <a:r>
              <a:rPr lang="en-US" i="1" dirty="0">
                <a:solidFill>
                  <a:srgbClr val="FFFFFF"/>
                </a:solidFill>
                <a:latin typeface="Arial" panose="020B0604020202020204" pitchFamily="34" charset="0"/>
              </a:rPr>
              <a:t>Search Consultant</a:t>
            </a:r>
            <a:endParaRPr lang="en-US" dirty="0"/>
          </a:p>
          <a:p>
            <a:pPr algn="r"/>
            <a:r>
              <a:rPr lang="en-US" dirty="0">
                <a:solidFill>
                  <a:srgbClr val="FFFFFF"/>
                </a:solidFill>
                <a:latin typeface="Arial" panose="020B0604020202020204" pitchFamily="34" charset="0"/>
              </a:rPr>
              <a:t>        OpenSource Connections</a:t>
            </a:r>
            <a:endParaRPr lang="en-US" dirty="0"/>
          </a:p>
          <a:p>
            <a:pPr algn="r"/>
            <a:r>
              <a:rPr lang="en-US" u="sng" dirty="0">
                <a:solidFill>
                  <a:schemeClr val="bg1"/>
                </a:solidFill>
                <a:latin typeface="Arial" panose="020B0604020202020204" pitchFamily="34" charset="0"/>
                <a:hlinkClick r:id="rId5">
                  <a:extLst>
                    <a:ext uri="{A12FA001-AC4F-418D-AE19-62706E023703}">
                      <ahyp:hlinkClr xmlns:ahyp="http://schemas.microsoft.com/office/drawing/2018/hyperlinkcolor" val="tx"/>
                    </a:ext>
                  </a:extLst>
                </a:hlinkClick>
              </a:rPr>
              <a:t>Email: brigaldies@o19s.com</a:t>
            </a:r>
            <a:endParaRPr lang="en-US" dirty="0">
              <a:solidFill>
                <a:schemeClr val="bg1"/>
              </a:solidFill>
            </a:endParaRPr>
          </a:p>
          <a:p>
            <a:pPr algn="r"/>
            <a:r>
              <a:rPr lang="en-US" u="sng" dirty="0">
                <a:solidFill>
                  <a:schemeClr val="bg1"/>
                </a:solidFill>
                <a:latin typeface="Arial" panose="020B0604020202020204" pitchFamily="34" charset="0"/>
                <a:hlinkClick r:id="rId6">
                  <a:extLst>
                    <a:ext uri="{A12FA001-AC4F-418D-AE19-62706E023703}">
                      <ahyp:hlinkClr xmlns:ahyp="http://schemas.microsoft.com/office/drawing/2018/hyperlinkcolor" val="tx"/>
                    </a:ext>
                  </a:extLst>
                </a:hlinkClick>
              </a:rPr>
              <a:t>Linkedin: bertrandrigaldies</a:t>
            </a:r>
            <a:endParaRPr lang="en-US" u="sng" dirty="0">
              <a:solidFill>
                <a:schemeClr val="bg1"/>
              </a:solidFill>
              <a:latin typeface="Arial" panose="020B0604020202020204" pitchFamily="34" charset="0"/>
            </a:endParaRPr>
          </a:p>
          <a:p>
            <a:pPr algn="r"/>
            <a:r>
              <a:rPr lang="en-US" u="sng" dirty="0">
                <a:solidFill>
                  <a:schemeClr val="bg1"/>
                </a:solidFill>
                <a:latin typeface="Arial" panose="020B0604020202020204" pitchFamily="34" charset="0"/>
              </a:rPr>
              <a:t>Tweeter: @</a:t>
            </a:r>
            <a:r>
              <a:rPr lang="en-US" u="sng" dirty="0" err="1">
                <a:solidFill>
                  <a:schemeClr val="bg1"/>
                </a:solidFill>
                <a:latin typeface="Arial" panose="020B0604020202020204" pitchFamily="34" charset="0"/>
              </a:rPr>
              <a:t>brigaldies</a:t>
            </a:r>
            <a:endParaRPr lang="en-US" dirty="0">
              <a:solidFill>
                <a:schemeClr val="bg1"/>
              </a:solidFill>
            </a:endParaRPr>
          </a:p>
          <a:p>
            <a:br>
              <a:rPr lang="en-US" dirty="0"/>
            </a:br>
            <a:endParaRPr lang="en-US" dirty="0"/>
          </a:p>
        </p:txBody>
      </p:sp>
    </p:spTree>
    <p:extLst>
      <p:ext uri="{BB962C8B-B14F-4D97-AF65-F5344CB8AC3E}">
        <p14:creationId xmlns:p14="http://schemas.microsoft.com/office/powerpoint/2010/main" val="1021963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8418-DCD1-9A4C-9B49-8DCC58B53E16}"/>
              </a:ext>
            </a:extLst>
          </p:cNvPr>
          <p:cNvSpPr>
            <a:spLocks noGrp="1"/>
          </p:cNvSpPr>
          <p:nvPr>
            <p:ph type="title"/>
          </p:nvPr>
        </p:nvSpPr>
        <p:spPr>
          <a:xfrm>
            <a:off x="838200" y="365125"/>
            <a:ext cx="10515600" cy="1325563"/>
          </a:xfrm>
        </p:spPr>
        <p:txBody>
          <a:bodyPr/>
          <a:lstStyle/>
          <a:p>
            <a:r>
              <a:rPr lang="en-US" dirty="0"/>
              <a:t>“Evaluate Changes” How?</a:t>
            </a:r>
          </a:p>
        </p:txBody>
      </p:sp>
      <p:sp>
        <p:nvSpPr>
          <p:cNvPr id="3" name="Content Placeholder 2">
            <a:extLst>
              <a:ext uri="{FF2B5EF4-FFF2-40B4-BE49-F238E27FC236}">
                <a16:creationId xmlns:a16="http://schemas.microsoft.com/office/drawing/2014/main" id="{B8010629-BBDF-8442-B163-85E3BB648FD9}"/>
              </a:ext>
            </a:extLst>
          </p:cNvPr>
          <p:cNvSpPr>
            <a:spLocks noGrp="1"/>
          </p:cNvSpPr>
          <p:nvPr>
            <p:ph idx="1"/>
          </p:nvPr>
        </p:nvSpPr>
        <p:spPr>
          <a:xfrm>
            <a:off x="460775" y="2147853"/>
            <a:ext cx="4948399" cy="1633164"/>
          </a:xfrm>
        </p:spPr>
        <p:txBody>
          <a:bodyPr>
            <a:normAutofit/>
          </a:bodyPr>
          <a:lstStyle/>
          <a:p>
            <a:pPr marL="0" indent="0">
              <a:buNone/>
            </a:pPr>
            <a:r>
              <a:rPr lang="en-US" dirty="0"/>
              <a:t>Recall Evaluation</a:t>
            </a:r>
          </a:p>
          <a:p>
            <a:pPr marL="0" indent="0">
              <a:buNone/>
            </a:pPr>
            <a:r>
              <a:rPr lang="en-US" sz="2000" dirty="0">
                <a:sym typeface="Wingdings" pitchFamily="2" charset="2"/>
              </a:rPr>
              <a:t> </a:t>
            </a:r>
            <a:r>
              <a:rPr lang="en-US" sz="2000" dirty="0"/>
              <a:t>Are we matching what we’re supposed to?</a:t>
            </a:r>
          </a:p>
        </p:txBody>
      </p:sp>
      <p:sp>
        <p:nvSpPr>
          <p:cNvPr id="4" name="Footer Placeholder 3">
            <a:extLst>
              <a:ext uri="{FF2B5EF4-FFF2-40B4-BE49-F238E27FC236}">
                <a16:creationId xmlns:a16="http://schemas.microsoft.com/office/drawing/2014/main" id="{A9DF6363-C00F-1E4E-87A7-C81D815DB310}"/>
              </a:ext>
            </a:extLst>
          </p:cNvPr>
          <p:cNvSpPr>
            <a:spLocks noGrp="1"/>
          </p:cNvSpPr>
          <p:nvPr>
            <p:ph type="ftr" sz="quarter" idx="11"/>
          </p:nvPr>
        </p:nvSpPr>
        <p:spPr/>
        <p:txBody>
          <a:bodyPr/>
          <a:lstStyle/>
          <a:p>
            <a:r>
              <a:rPr lang="en-US"/>
              <a:t>Haystack EU 2019, Berlin, Germany</a:t>
            </a:r>
          </a:p>
        </p:txBody>
      </p:sp>
      <p:sp>
        <p:nvSpPr>
          <p:cNvPr id="5" name="Slide Number Placeholder 4">
            <a:extLst>
              <a:ext uri="{FF2B5EF4-FFF2-40B4-BE49-F238E27FC236}">
                <a16:creationId xmlns:a16="http://schemas.microsoft.com/office/drawing/2014/main" id="{D88B0EF8-B143-E04E-BA20-135EBEADFD1C}"/>
              </a:ext>
            </a:extLst>
          </p:cNvPr>
          <p:cNvSpPr>
            <a:spLocks noGrp="1"/>
          </p:cNvSpPr>
          <p:nvPr>
            <p:ph type="sldNum" sz="quarter" idx="12"/>
          </p:nvPr>
        </p:nvSpPr>
        <p:spPr/>
        <p:txBody>
          <a:bodyPr/>
          <a:lstStyle/>
          <a:p>
            <a:fld id="{E6FED253-7A33-014E-8475-7CB880636088}" type="slidenum">
              <a:rPr lang="en-US" smtClean="0"/>
              <a:t>20</a:t>
            </a:fld>
            <a:endParaRPr lang="en-US"/>
          </a:p>
        </p:txBody>
      </p:sp>
      <p:sp>
        <p:nvSpPr>
          <p:cNvPr id="6" name="Date Placeholder 5">
            <a:extLst>
              <a:ext uri="{FF2B5EF4-FFF2-40B4-BE49-F238E27FC236}">
                <a16:creationId xmlns:a16="http://schemas.microsoft.com/office/drawing/2014/main" id="{F6470452-CAA7-A345-A5E4-25448384489C}"/>
              </a:ext>
            </a:extLst>
          </p:cNvPr>
          <p:cNvSpPr>
            <a:spLocks noGrp="1"/>
          </p:cNvSpPr>
          <p:nvPr>
            <p:ph type="dt" sz="half" idx="10"/>
          </p:nvPr>
        </p:nvSpPr>
        <p:spPr/>
        <p:txBody>
          <a:bodyPr/>
          <a:lstStyle/>
          <a:p>
            <a:r>
              <a:rPr lang="en-US"/>
              <a:t>October 28th, 2019</a:t>
            </a:r>
          </a:p>
        </p:txBody>
      </p:sp>
      <p:sp>
        <p:nvSpPr>
          <p:cNvPr id="8" name="Content Placeholder 2">
            <a:extLst>
              <a:ext uri="{FF2B5EF4-FFF2-40B4-BE49-F238E27FC236}">
                <a16:creationId xmlns:a16="http://schemas.microsoft.com/office/drawing/2014/main" id="{0941D430-658B-9344-B4D8-B4A4B2283FDD}"/>
              </a:ext>
            </a:extLst>
          </p:cNvPr>
          <p:cNvSpPr txBox="1">
            <a:spLocks/>
          </p:cNvSpPr>
          <p:nvPr/>
        </p:nvSpPr>
        <p:spPr>
          <a:xfrm>
            <a:off x="460776" y="4351466"/>
            <a:ext cx="4948398" cy="15477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Relevancy Evaluation</a:t>
            </a:r>
          </a:p>
          <a:p>
            <a:pPr marL="0" indent="0">
              <a:buFont typeface="Arial" panose="020B0604020202020204" pitchFamily="34" charset="0"/>
              <a:buNone/>
            </a:pPr>
            <a:r>
              <a:rPr lang="en-US" sz="2000" dirty="0">
                <a:sym typeface="Wingdings" pitchFamily="2" charset="2"/>
              </a:rPr>
              <a:t> Are we ranking properly?</a:t>
            </a:r>
            <a:endParaRPr lang="en-US" sz="2000" dirty="0"/>
          </a:p>
        </p:txBody>
      </p:sp>
      <p:pic>
        <p:nvPicPr>
          <p:cNvPr id="10" name="Picture 9" descr="A close up of a logo&#10;&#10;Description automatically generated">
            <a:extLst>
              <a:ext uri="{FF2B5EF4-FFF2-40B4-BE49-F238E27FC236}">
                <a16:creationId xmlns:a16="http://schemas.microsoft.com/office/drawing/2014/main" id="{D0D642C4-B2D2-7A43-8464-7C8F416FFA5F}"/>
              </a:ext>
            </a:extLst>
          </p:cNvPr>
          <p:cNvPicPr>
            <a:picLocks noChangeAspect="1"/>
          </p:cNvPicPr>
          <p:nvPr/>
        </p:nvPicPr>
        <p:blipFill>
          <a:blip r:embed="rId4"/>
          <a:stretch>
            <a:fillRect/>
          </a:stretch>
        </p:blipFill>
        <p:spPr>
          <a:xfrm>
            <a:off x="5409174" y="1914400"/>
            <a:ext cx="1663700" cy="1219200"/>
          </a:xfrm>
          <a:prstGeom prst="rect">
            <a:avLst/>
          </a:prstGeom>
        </p:spPr>
      </p:pic>
      <p:pic>
        <p:nvPicPr>
          <p:cNvPr id="17" name="Picture 16" descr="A close up of a sign&#10;&#10;Description automatically generated">
            <a:extLst>
              <a:ext uri="{FF2B5EF4-FFF2-40B4-BE49-F238E27FC236}">
                <a16:creationId xmlns:a16="http://schemas.microsoft.com/office/drawing/2014/main" id="{1CEBACB6-9324-6147-9BA2-B25A82844BDA}"/>
              </a:ext>
            </a:extLst>
          </p:cNvPr>
          <p:cNvPicPr>
            <a:picLocks noChangeAspect="1"/>
          </p:cNvPicPr>
          <p:nvPr/>
        </p:nvPicPr>
        <p:blipFill>
          <a:blip r:embed="rId5"/>
          <a:stretch>
            <a:fillRect/>
          </a:stretch>
        </p:blipFill>
        <p:spPr>
          <a:xfrm>
            <a:off x="5332974" y="4168813"/>
            <a:ext cx="1816100" cy="1117600"/>
          </a:xfrm>
          <a:prstGeom prst="rect">
            <a:avLst/>
          </a:prstGeom>
        </p:spPr>
      </p:pic>
      <p:sp>
        <p:nvSpPr>
          <p:cNvPr id="18" name="TextBox 17">
            <a:extLst>
              <a:ext uri="{FF2B5EF4-FFF2-40B4-BE49-F238E27FC236}">
                <a16:creationId xmlns:a16="http://schemas.microsoft.com/office/drawing/2014/main" id="{B93224BD-D10A-F540-ADE9-3321069F17F2}"/>
              </a:ext>
            </a:extLst>
          </p:cNvPr>
          <p:cNvSpPr txBox="1"/>
          <p:nvPr/>
        </p:nvSpPr>
        <p:spPr>
          <a:xfrm>
            <a:off x="8044405" y="2339334"/>
            <a:ext cx="3981691" cy="369332"/>
          </a:xfrm>
          <a:prstGeom prst="rect">
            <a:avLst/>
          </a:prstGeom>
          <a:noFill/>
        </p:spPr>
        <p:txBody>
          <a:bodyPr wrap="square" rtlCol="0">
            <a:spAutoFit/>
          </a:bodyPr>
          <a:lstStyle/>
          <a:p>
            <a:pPr marL="285750" indent="-285750">
              <a:buFont typeface="Arial" panose="020B0604020202020204" pitchFamily="34" charset="0"/>
              <a:buChar char="•"/>
            </a:pPr>
            <a:r>
              <a:rPr lang="en-US" dirty="0"/>
              <a:t>Traditional Functional tests-oriented</a:t>
            </a:r>
          </a:p>
        </p:txBody>
      </p:sp>
      <p:sp>
        <p:nvSpPr>
          <p:cNvPr id="19" name="TextBox 18">
            <a:extLst>
              <a:ext uri="{FF2B5EF4-FFF2-40B4-BE49-F238E27FC236}">
                <a16:creationId xmlns:a16="http://schemas.microsoft.com/office/drawing/2014/main" id="{2296AE83-1B9F-3344-894B-7D23E2581967}"/>
              </a:ext>
            </a:extLst>
          </p:cNvPr>
          <p:cNvSpPr txBox="1"/>
          <p:nvPr/>
        </p:nvSpPr>
        <p:spPr>
          <a:xfrm>
            <a:off x="8044405" y="4127448"/>
            <a:ext cx="398169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Less clear-cut as Recall Tests</a:t>
            </a:r>
          </a:p>
          <a:p>
            <a:pPr marL="285750" indent="-285750">
              <a:buFont typeface="Arial" panose="020B0604020202020204" pitchFamily="34" charset="0"/>
              <a:buChar char="•"/>
            </a:pPr>
            <a:r>
              <a:rPr lang="en-US" dirty="0"/>
              <a:t>“Judgments” (Subjective!)-based</a:t>
            </a:r>
          </a:p>
          <a:p>
            <a:pPr marL="285750" indent="-285750">
              <a:buFont typeface="Arial" panose="020B0604020202020204" pitchFamily="34" charset="0"/>
              <a:buChar char="•"/>
            </a:pPr>
            <a:r>
              <a:rPr lang="en-US" dirty="0"/>
              <a:t>Various (confusing) metrics</a:t>
            </a:r>
          </a:p>
          <a:p>
            <a:pPr marL="285750" indent="-285750">
              <a:buFont typeface="Arial" panose="020B0604020202020204" pitchFamily="34" charset="0"/>
              <a:buChar char="•"/>
            </a:pPr>
            <a:r>
              <a:rPr lang="en-US" dirty="0"/>
              <a:t>Moving sand</a:t>
            </a:r>
          </a:p>
          <a:p>
            <a:pPr marL="285750" indent="-285750">
              <a:buFont typeface="Arial" panose="020B0604020202020204" pitchFamily="34" charset="0"/>
              <a:buChar char="•"/>
            </a:pPr>
            <a:r>
              <a:rPr lang="en-US" dirty="0"/>
              <a:t>At the end, the end-users are the judges!</a:t>
            </a:r>
          </a:p>
        </p:txBody>
      </p:sp>
    </p:spTree>
    <p:extLst>
      <p:ext uri="{BB962C8B-B14F-4D97-AF65-F5344CB8AC3E}">
        <p14:creationId xmlns:p14="http://schemas.microsoft.com/office/powerpoint/2010/main" val="122803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1+#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F33CCF-3F21-8A49-B0F0-D105D9B23EA3}"/>
              </a:ext>
            </a:extLst>
          </p:cNvPr>
          <p:cNvSpPr>
            <a:spLocks noGrp="1"/>
          </p:cNvSpPr>
          <p:nvPr>
            <p:ph type="title"/>
          </p:nvPr>
        </p:nvSpPr>
        <p:spPr>
          <a:xfrm>
            <a:off x="640079" y="4526280"/>
            <a:ext cx="7410681" cy="1737360"/>
          </a:xfrm>
        </p:spPr>
        <p:txBody>
          <a:bodyPr>
            <a:normAutofit/>
          </a:bodyPr>
          <a:lstStyle/>
          <a:p>
            <a:r>
              <a:rPr lang="en-US" sz="4800" dirty="0"/>
              <a:t>Where Do We Go From Here?</a:t>
            </a:r>
          </a:p>
        </p:txBody>
      </p:sp>
      <p:sp>
        <p:nvSpPr>
          <p:cNvPr id="3" name="Content Placeholder 2">
            <a:extLst>
              <a:ext uri="{FF2B5EF4-FFF2-40B4-BE49-F238E27FC236}">
                <a16:creationId xmlns:a16="http://schemas.microsoft.com/office/drawing/2014/main" id="{9FA2F0CC-01B1-F546-B965-CD336BEEE009}"/>
              </a:ext>
            </a:extLst>
          </p:cNvPr>
          <p:cNvSpPr>
            <a:spLocks noGrp="1"/>
          </p:cNvSpPr>
          <p:nvPr>
            <p:ph idx="1"/>
          </p:nvPr>
        </p:nvSpPr>
        <p:spPr>
          <a:xfrm>
            <a:off x="431801" y="142637"/>
            <a:ext cx="6386094" cy="3916607"/>
          </a:xfrm>
        </p:spPr>
        <p:txBody>
          <a:bodyPr anchor="ctr">
            <a:normAutofit/>
          </a:bodyPr>
          <a:lstStyle/>
          <a:p>
            <a:pPr marL="0" indent="0">
              <a:buNone/>
            </a:pPr>
            <a:r>
              <a:rPr lang="en-US" sz="1800" dirty="0"/>
              <a:t>We’re enjoying the fruits of 6 decades of R&amp;D.</a:t>
            </a:r>
          </a:p>
          <a:p>
            <a:pPr marL="0" indent="0">
              <a:buNone/>
            </a:pPr>
            <a:r>
              <a:rPr lang="en-US" sz="1800" dirty="0"/>
              <a:t>And, we’re basically doing term matching with a probabilistic term weight (e.g., BM25).</a:t>
            </a:r>
          </a:p>
          <a:p>
            <a:pPr marL="0" indent="0">
              <a:buNone/>
            </a:pPr>
            <a:r>
              <a:rPr lang="en-US" sz="1800" dirty="0"/>
              <a:t>But, “</a:t>
            </a:r>
            <a:r>
              <a:rPr lang="en-US" sz="1800" i="1" dirty="0"/>
              <a:t>Search is not a solved problem</a:t>
            </a:r>
            <a:r>
              <a:rPr lang="en-US" sz="1800" dirty="0"/>
              <a:t>”</a:t>
            </a:r>
            <a:br>
              <a:rPr lang="en-US" sz="1800" dirty="0"/>
            </a:br>
            <a:r>
              <a:rPr lang="en-US" sz="1800" dirty="0"/>
              <a:t>     - </a:t>
            </a:r>
            <a:r>
              <a:rPr lang="en-US" sz="1800" dirty="0">
                <a:hlinkClick r:id="rId3"/>
              </a:rPr>
              <a:t>Pandu Nayak</a:t>
            </a:r>
            <a:endParaRPr lang="en-US" sz="1800" dirty="0"/>
          </a:p>
          <a:p>
            <a:pPr marL="0" indent="0">
              <a:buNone/>
            </a:pPr>
            <a:r>
              <a:rPr lang="en-US" sz="1800" dirty="0"/>
              <a:t>So, have we reached some kind of plateau of tricks?</a:t>
            </a:r>
          </a:p>
          <a:p>
            <a:pPr marL="0" indent="0">
              <a:buNone/>
            </a:pPr>
            <a:r>
              <a:rPr lang="en-US" sz="1800" dirty="0"/>
              <a:t>What about this “aboutness” that IR researcher Maron talked about in the 60s?</a:t>
            </a:r>
          </a:p>
          <a:p>
            <a:pPr marL="457200" lvl="1" indent="0">
              <a:buNone/>
            </a:pPr>
            <a:r>
              <a:rPr lang="en-US" sz="1400" dirty="0"/>
              <a:t>“there should be degrees of aboutness”</a:t>
            </a:r>
          </a:p>
          <a:p>
            <a:pPr marL="0" indent="0">
              <a:buNone/>
            </a:pPr>
            <a:r>
              <a:rPr lang="en-US" sz="1800" dirty="0"/>
              <a:t>Are we matching </a:t>
            </a:r>
            <a:r>
              <a:rPr lang="en-US" sz="1800" u="sng" dirty="0"/>
              <a:t>more on meaning</a:t>
            </a:r>
            <a:r>
              <a:rPr lang="en-US" sz="1800" dirty="0"/>
              <a:t>, and </a:t>
            </a:r>
            <a:r>
              <a:rPr lang="en-US" sz="1800" u="sng" dirty="0"/>
              <a:t>less on character sequences</a:t>
            </a:r>
            <a:r>
              <a:rPr lang="en-US" sz="1800" dirty="0"/>
              <a:t>!</a:t>
            </a:r>
          </a:p>
          <a:p>
            <a:pPr marL="0" indent="0">
              <a:buNone/>
            </a:pPr>
            <a:r>
              <a:rPr lang="en-US" sz="1800" dirty="0"/>
              <a:t>So, let’s go back to the Space Vector Model…</a:t>
            </a:r>
          </a:p>
        </p:txBody>
      </p:sp>
      <p:pic>
        <p:nvPicPr>
          <p:cNvPr id="8" name="Picture 7" descr="A picture containing man, young, standing, train&#10;&#10;Description automatically generated">
            <a:extLst>
              <a:ext uri="{FF2B5EF4-FFF2-40B4-BE49-F238E27FC236}">
                <a16:creationId xmlns:a16="http://schemas.microsoft.com/office/drawing/2014/main" id="{200B0EB5-CBB4-7841-8740-6D09229B418A}"/>
              </a:ext>
            </a:extLst>
          </p:cNvPr>
          <p:cNvPicPr>
            <a:picLocks noChangeAspect="1"/>
          </p:cNvPicPr>
          <p:nvPr/>
        </p:nvPicPr>
        <p:blipFill rotWithShape="1">
          <a:blip r:embed="rId4"/>
          <a:srcRect l="6616" r="6179" b="2"/>
          <a:stretch/>
        </p:blipFill>
        <p:spPr>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33" name="Straight Connector 3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2E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F0B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59090482-C84E-EC49-8A97-4793B6C83B9C}"/>
              </a:ext>
            </a:extLst>
          </p:cNvPr>
          <p:cNvSpPr>
            <a:spLocks noGrp="1"/>
          </p:cNvSpPr>
          <p:nvPr>
            <p:ph type="ftr" sz="quarter" idx="11"/>
          </p:nvPr>
        </p:nvSpPr>
        <p:spPr>
          <a:xfrm>
            <a:off x="640079" y="6350238"/>
            <a:ext cx="6758941" cy="365125"/>
          </a:xfrm>
        </p:spPr>
        <p:txBody>
          <a:bodyPr>
            <a:normAutofit/>
          </a:bodyPr>
          <a:lstStyle/>
          <a:p>
            <a:pPr algn="l">
              <a:spcAft>
                <a:spcPts val="600"/>
              </a:spcAft>
            </a:pPr>
            <a:r>
              <a:rPr lang="en-US" sz="1200"/>
              <a:t>Haystack EU 2019, Berlin, Germany</a:t>
            </a:r>
          </a:p>
        </p:txBody>
      </p:sp>
      <p:sp>
        <p:nvSpPr>
          <p:cNvPr id="4" name="Date Placeholder 3">
            <a:extLst>
              <a:ext uri="{FF2B5EF4-FFF2-40B4-BE49-F238E27FC236}">
                <a16:creationId xmlns:a16="http://schemas.microsoft.com/office/drawing/2014/main" id="{EA3D6221-30F4-E043-B5B2-3ADB31DA243C}"/>
              </a:ext>
            </a:extLst>
          </p:cNvPr>
          <p:cNvSpPr>
            <a:spLocks noGrp="1"/>
          </p:cNvSpPr>
          <p:nvPr>
            <p:ph type="dt" sz="half" idx="10"/>
          </p:nvPr>
        </p:nvSpPr>
        <p:spPr>
          <a:xfrm>
            <a:off x="8050761" y="6350238"/>
            <a:ext cx="2685819" cy="365125"/>
          </a:xfrm>
        </p:spPr>
        <p:txBody>
          <a:bodyPr>
            <a:normAutofit/>
          </a:bodyPr>
          <a:lstStyle/>
          <a:p>
            <a:pPr algn="r">
              <a:spcAft>
                <a:spcPts val="600"/>
              </a:spcAft>
            </a:pPr>
            <a:r>
              <a:rPr lang="en-US" sz="1200"/>
              <a:t>October 28th, 2019</a:t>
            </a:r>
          </a:p>
        </p:txBody>
      </p:sp>
      <p:sp>
        <p:nvSpPr>
          <p:cNvPr id="6" name="Slide Number Placeholder 5">
            <a:extLst>
              <a:ext uri="{FF2B5EF4-FFF2-40B4-BE49-F238E27FC236}">
                <a16:creationId xmlns:a16="http://schemas.microsoft.com/office/drawing/2014/main" id="{6379C508-ED0C-0747-8AC1-3514E206E602}"/>
              </a:ext>
            </a:extLst>
          </p:cNvPr>
          <p:cNvSpPr>
            <a:spLocks noGrp="1"/>
          </p:cNvSpPr>
          <p:nvPr>
            <p:ph type="sldNum" sz="quarter" idx="12"/>
          </p:nvPr>
        </p:nvSpPr>
        <p:spPr>
          <a:xfrm>
            <a:off x="11084767" y="6350238"/>
            <a:ext cx="365760" cy="365125"/>
          </a:xfrm>
          <a:prstGeom prst="ellipse">
            <a:avLst/>
          </a:prstGeom>
          <a:solidFill>
            <a:srgbClr val="4C4C4C"/>
          </a:solidFill>
        </p:spPr>
        <p:txBody>
          <a:bodyPr>
            <a:normAutofit fontScale="55000" lnSpcReduction="20000"/>
          </a:bodyPr>
          <a:lstStyle/>
          <a:p>
            <a:pPr algn="ctr">
              <a:spcAft>
                <a:spcPts val="600"/>
              </a:spcAft>
            </a:pPr>
            <a:fld id="{E6FED253-7A33-014E-8475-7CB880636088}" type="slidenum">
              <a:rPr lang="en-US" sz="1050">
                <a:solidFill>
                  <a:srgbClr val="FFFFFF"/>
                </a:solidFill>
              </a:rPr>
              <a:pPr algn="ctr">
                <a:spcAft>
                  <a:spcPts val="600"/>
                </a:spcAft>
              </a:pPr>
              <a:t>21</a:t>
            </a:fld>
            <a:endParaRPr lang="en-US" sz="1050">
              <a:solidFill>
                <a:srgbClr val="FFFFFF"/>
              </a:solidFill>
            </a:endParaRPr>
          </a:p>
        </p:txBody>
      </p:sp>
    </p:spTree>
    <p:extLst>
      <p:ext uri="{BB962C8B-B14F-4D97-AF65-F5344CB8AC3E}">
        <p14:creationId xmlns:p14="http://schemas.microsoft.com/office/powerpoint/2010/main" val="399120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50A5-7C9A-7C4B-BDDE-C00AB8F8D1B6}"/>
              </a:ext>
            </a:extLst>
          </p:cNvPr>
          <p:cNvSpPr>
            <a:spLocks noGrp="1"/>
          </p:cNvSpPr>
          <p:nvPr>
            <p:ph type="title"/>
          </p:nvPr>
        </p:nvSpPr>
        <p:spPr>
          <a:xfrm>
            <a:off x="92600" y="18256"/>
            <a:ext cx="10515600" cy="803548"/>
          </a:xfrm>
        </p:spPr>
        <p:txBody>
          <a:bodyPr/>
          <a:lstStyle/>
          <a:p>
            <a:r>
              <a:rPr lang="en-US" dirty="0"/>
              <a:t>Vector/</a:t>
            </a:r>
            <a:r>
              <a:rPr lang="en-US" u="sng" dirty="0"/>
              <a:t>Term</a:t>
            </a:r>
            <a:r>
              <a:rPr lang="en-US" dirty="0"/>
              <a:t> Space Model</a:t>
            </a:r>
          </a:p>
        </p:txBody>
      </p:sp>
      <p:sp>
        <p:nvSpPr>
          <p:cNvPr id="3" name="Content Placeholder 2">
            <a:extLst>
              <a:ext uri="{FF2B5EF4-FFF2-40B4-BE49-F238E27FC236}">
                <a16:creationId xmlns:a16="http://schemas.microsoft.com/office/drawing/2014/main" id="{F72869AC-CBDE-7F4A-B224-F94D6BBEE3AA}"/>
              </a:ext>
            </a:extLst>
          </p:cNvPr>
          <p:cNvSpPr>
            <a:spLocks noGrp="1"/>
          </p:cNvSpPr>
          <p:nvPr>
            <p:ph idx="1"/>
          </p:nvPr>
        </p:nvSpPr>
        <p:spPr>
          <a:xfrm>
            <a:off x="6964857" y="3305598"/>
            <a:ext cx="5149770" cy="2749332"/>
          </a:xfrm>
        </p:spPr>
        <p:txBody>
          <a:bodyPr>
            <a:normAutofit fontScale="92500"/>
          </a:bodyPr>
          <a:lstStyle/>
          <a:p>
            <a:pPr marL="0" indent="0">
              <a:buNone/>
            </a:pPr>
            <a:r>
              <a:rPr lang="en-US" u="sng" dirty="0"/>
              <a:t>Issues with the Term Space Model</a:t>
            </a:r>
            <a:r>
              <a:rPr lang="en-US" dirty="0"/>
              <a:t>:</a:t>
            </a:r>
          </a:p>
          <a:p>
            <a:pPr>
              <a:buFontTx/>
              <a:buChar char="-"/>
            </a:pPr>
            <a:r>
              <a:rPr lang="en-US" dirty="0"/>
              <a:t>High-Dimensionality curse ~ O(n</a:t>
            </a:r>
            <a:r>
              <a:rPr lang="en-US" baseline="30000" dirty="0"/>
              <a:t>2</a:t>
            </a:r>
            <a:r>
              <a:rPr lang="en-US" dirty="0"/>
              <a:t>);</a:t>
            </a:r>
          </a:p>
          <a:p>
            <a:pPr>
              <a:buFontTx/>
              <a:buChar char="-"/>
            </a:pPr>
            <a:r>
              <a:rPr lang="en-US" dirty="0"/>
              <a:t>Sparse (Low density);</a:t>
            </a:r>
          </a:p>
          <a:p>
            <a:pPr>
              <a:buFontTx/>
              <a:buChar char="-"/>
            </a:pPr>
            <a:r>
              <a:rPr lang="en-US" dirty="0"/>
              <a:t>No sense of terms ordering</a:t>
            </a:r>
          </a:p>
          <a:p>
            <a:pPr>
              <a:buFontTx/>
              <a:buChar char="-"/>
            </a:pPr>
            <a:r>
              <a:rPr lang="en-US" dirty="0"/>
              <a:t>No sense of CONTEXT!</a:t>
            </a:r>
          </a:p>
          <a:p>
            <a:pPr>
              <a:buFontTx/>
              <a:buChar char="-"/>
            </a:pPr>
            <a:endParaRPr lang="en-US" dirty="0"/>
          </a:p>
        </p:txBody>
      </p:sp>
      <p:sp>
        <p:nvSpPr>
          <p:cNvPr id="4" name="Date Placeholder 3">
            <a:extLst>
              <a:ext uri="{FF2B5EF4-FFF2-40B4-BE49-F238E27FC236}">
                <a16:creationId xmlns:a16="http://schemas.microsoft.com/office/drawing/2014/main" id="{08EADEE3-AA70-6F4D-BA37-D78FF525451A}"/>
              </a:ext>
            </a:extLst>
          </p:cNvPr>
          <p:cNvSpPr>
            <a:spLocks noGrp="1"/>
          </p:cNvSpPr>
          <p:nvPr>
            <p:ph type="dt" sz="half" idx="10"/>
          </p:nvPr>
        </p:nvSpPr>
        <p:spPr/>
        <p:txBody>
          <a:bodyPr/>
          <a:lstStyle/>
          <a:p>
            <a:r>
              <a:rPr lang="en-US" dirty="0"/>
              <a:t>October 28th, 2019</a:t>
            </a:r>
          </a:p>
        </p:txBody>
      </p:sp>
      <p:sp>
        <p:nvSpPr>
          <p:cNvPr id="5" name="Footer Placeholder 4">
            <a:extLst>
              <a:ext uri="{FF2B5EF4-FFF2-40B4-BE49-F238E27FC236}">
                <a16:creationId xmlns:a16="http://schemas.microsoft.com/office/drawing/2014/main" id="{FC4D6D5A-E05E-8E40-8D6D-34DD8E587E2C}"/>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393D39BC-E216-DB4D-9C5C-E2A9FAF98B08}"/>
              </a:ext>
            </a:extLst>
          </p:cNvPr>
          <p:cNvSpPr>
            <a:spLocks noGrp="1"/>
          </p:cNvSpPr>
          <p:nvPr>
            <p:ph type="sldNum" sz="quarter" idx="12"/>
          </p:nvPr>
        </p:nvSpPr>
        <p:spPr/>
        <p:txBody>
          <a:bodyPr/>
          <a:lstStyle/>
          <a:p>
            <a:fld id="{E6FED253-7A33-014E-8475-7CB880636088}" type="slidenum">
              <a:rPr lang="en-US" smtClean="0"/>
              <a:t>22</a:t>
            </a:fld>
            <a:endParaRPr lang="en-US" dirty="0"/>
          </a:p>
        </p:txBody>
      </p:sp>
      <p:cxnSp>
        <p:nvCxnSpPr>
          <p:cNvPr id="8" name="Straight Arrow Connector 7">
            <a:extLst>
              <a:ext uri="{FF2B5EF4-FFF2-40B4-BE49-F238E27FC236}">
                <a16:creationId xmlns:a16="http://schemas.microsoft.com/office/drawing/2014/main" id="{EB368D33-EC5A-FE42-8A1F-E8C9C2375D1E}"/>
              </a:ext>
            </a:extLst>
          </p:cNvPr>
          <p:cNvCxnSpPr>
            <a:cxnSpLocks/>
          </p:cNvCxnSpPr>
          <p:nvPr/>
        </p:nvCxnSpPr>
        <p:spPr>
          <a:xfrm>
            <a:off x="838200" y="5081287"/>
            <a:ext cx="4419600"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A0562A3-5544-BA49-BC37-2FDC01E1DBF4}"/>
              </a:ext>
            </a:extLst>
          </p:cNvPr>
          <p:cNvCxnSpPr>
            <a:cxnSpLocks/>
          </p:cNvCxnSpPr>
          <p:nvPr/>
        </p:nvCxnSpPr>
        <p:spPr>
          <a:xfrm flipV="1">
            <a:off x="838200" y="2898772"/>
            <a:ext cx="3451386" cy="2182515"/>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CB5BA28-1559-4A40-B4D2-EB2BDFFC0A04}"/>
              </a:ext>
            </a:extLst>
          </p:cNvPr>
          <p:cNvCxnSpPr>
            <a:cxnSpLocks/>
          </p:cNvCxnSpPr>
          <p:nvPr/>
        </p:nvCxnSpPr>
        <p:spPr>
          <a:xfrm flipV="1">
            <a:off x="838200" y="1271286"/>
            <a:ext cx="0" cy="38100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E109C4-080C-EF45-8E05-66BDFE9782E1}"/>
              </a:ext>
            </a:extLst>
          </p:cNvPr>
          <p:cNvSpPr txBox="1"/>
          <p:nvPr/>
        </p:nvSpPr>
        <p:spPr>
          <a:xfrm>
            <a:off x="5177744" y="4896620"/>
            <a:ext cx="810227" cy="369332"/>
          </a:xfrm>
          <a:prstGeom prst="rect">
            <a:avLst/>
          </a:prstGeom>
          <a:noFill/>
        </p:spPr>
        <p:txBody>
          <a:bodyPr wrap="square" rtlCol="0">
            <a:spAutoFit/>
          </a:bodyPr>
          <a:lstStyle/>
          <a:p>
            <a:r>
              <a:rPr lang="en-US" dirty="0">
                <a:solidFill>
                  <a:srgbClr val="00B0F0"/>
                </a:solidFill>
              </a:rPr>
              <a:t>Term </a:t>
            </a:r>
            <a:r>
              <a:rPr lang="en-US" dirty="0" err="1">
                <a:solidFill>
                  <a:srgbClr val="00B0F0"/>
                </a:solidFill>
              </a:rPr>
              <a:t>i</a:t>
            </a:r>
            <a:endParaRPr lang="en-US" dirty="0">
              <a:solidFill>
                <a:srgbClr val="00B0F0"/>
              </a:solidFill>
            </a:endParaRPr>
          </a:p>
        </p:txBody>
      </p:sp>
      <p:sp>
        <p:nvSpPr>
          <p:cNvPr id="20" name="TextBox 19">
            <a:extLst>
              <a:ext uri="{FF2B5EF4-FFF2-40B4-BE49-F238E27FC236}">
                <a16:creationId xmlns:a16="http://schemas.microsoft.com/office/drawing/2014/main" id="{E22D1154-AF37-9F4A-955A-1A2753159C09}"/>
              </a:ext>
            </a:extLst>
          </p:cNvPr>
          <p:cNvSpPr txBox="1"/>
          <p:nvPr/>
        </p:nvSpPr>
        <p:spPr>
          <a:xfrm>
            <a:off x="4203619" y="2656751"/>
            <a:ext cx="810227" cy="369332"/>
          </a:xfrm>
          <a:prstGeom prst="rect">
            <a:avLst/>
          </a:prstGeom>
          <a:noFill/>
        </p:spPr>
        <p:txBody>
          <a:bodyPr wrap="square" rtlCol="0">
            <a:spAutoFit/>
          </a:bodyPr>
          <a:lstStyle/>
          <a:p>
            <a:pPr algn="ctr"/>
            <a:r>
              <a:rPr lang="en-US" dirty="0">
                <a:solidFill>
                  <a:srgbClr val="00B0F0"/>
                </a:solidFill>
              </a:rPr>
              <a:t>Term j</a:t>
            </a:r>
          </a:p>
        </p:txBody>
      </p:sp>
      <p:sp>
        <p:nvSpPr>
          <p:cNvPr id="21" name="TextBox 20">
            <a:extLst>
              <a:ext uri="{FF2B5EF4-FFF2-40B4-BE49-F238E27FC236}">
                <a16:creationId xmlns:a16="http://schemas.microsoft.com/office/drawing/2014/main" id="{221DF37C-2C11-A147-B895-523C6F66CE41}"/>
              </a:ext>
            </a:extLst>
          </p:cNvPr>
          <p:cNvSpPr txBox="1"/>
          <p:nvPr/>
        </p:nvSpPr>
        <p:spPr>
          <a:xfrm>
            <a:off x="432605" y="963596"/>
            <a:ext cx="810227" cy="369332"/>
          </a:xfrm>
          <a:prstGeom prst="rect">
            <a:avLst/>
          </a:prstGeom>
          <a:noFill/>
        </p:spPr>
        <p:txBody>
          <a:bodyPr wrap="square" rtlCol="0">
            <a:spAutoFit/>
          </a:bodyPr>
          <a:lstStyle/>
          <a:p>
            <a:pPr algn="ctr"/>
            <a:r>
              <a:rPr lang="en-US" dirty="0">
                <a:solidFill>
                  <a:srgbClr val="00B0F0"/>
                </a:solidFill>
              </a:rPr>
              <a:t>Term k</a:t>
            </a:r>
          </a:p>
        </p:txBody>
      </p:sp>
      <p:cxnSp>
        <p:nvCxnSpPr>
          <p:cNvPr id="22" name="Straight Arrow Connector 21">
            <a:extLst>
              <a:ext uri="{FF2B5EF4-FFF2-40B4-BE49-F238E27FC236}">
                <a16:creationId xmlns:a16="http://schemas.microsoft.com/office/drawing/2014/main" id="{1E6F9814-47B0-EE4B-8D19-09C32B166CC8}"/>
              </a:ext>
            </a:extLst>
          </p:cNvPr>
          <p:cNvCxnSpPr>
            <a:cxnSpLocks/>
          </p:cNvCxnSpPr>
          <p:nvPr/>
        </p:nvCxnSpPr>
        <p:spPr>
          <a:xfrm flipV="1">
            <a:off x="838199" y="1844189"/>
            <a:ext cx="2356654" cy="32370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3DEA5685-1F85-C543-B671-87662A15D734}"/>
              </a:ext>
            </a:extLst>
          </p:cNvPr>
          <p:cNvSpPr txBox="1"/>
          <p:nvPr/>
        </p:nvSpPr>
        <p:spPr>
          <a:xfrm>
            <a:off x="3195093" y="1655227"/>
            <a:ext cx="945988" cy="369332"/>
          </a:xfrm>
          <a:prstGeom prst="rect">
            <a:avLst/>
          </a:prstGeom>
          <a:noFill/>
        </p:spPr>
        <p:txBody>
          <a:bodyPr wrap="square" rtlCol="0">
            <a:spAutoFit/>
          </a:bodyPr>
          <a:lstStyle/>
          <a:p>
            <a:pPr algn="ctr"/>
            <a:r>
              <a:rPr lang="en-US" dirty="0"/>
              <a:t>Doc  d</a:t>
            </a:r>
          </a:p>
        </p:txBody>
      </p:sp>
      <p:cxnSp>
        <p:nvCxnSpPr>
          <p:cNvPr id="27" name="Straight Connector 26">
            <a:extLst>
              <a:ext uri="{FF2B5EF4-FFF2-40B4-BE49-F238E27FC236}">
                <a16:creationId xmlns:a16="http://schemas.microsoft.com/office/drawing/2014/main" id="{882081CC-C563-1F4B-B142-75BBC52254E3}"/>
              </a:ext>
            </a:extLst>
          </p:cNvPr>
          <p:cNvCxnSpPr>
            <a:stCxn id="25" idx="1"/>
          </p:cNvCxnSpPr>
          <p:nvPr/>
        </p:nvCxnSpPr>
        <p:spPr>
          <a:xfrm flipH="1">
            <a:off x="838199" y="1839893"/>
            <a:ext cx="2356894" cy="42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7D75875-9CE6-AE42-B829-0AFBDCD3E921}"/>
              </a:ext>
            </a:extLst>
          </p:cNvPr>
          <p:cNvSpPr txBox="1"/>
          <p:nvPr/>
        </p:nvSpPr>
        <p:spPr>
          <a:xfrm>
            <a:off x="27852" y="1650070"/>
            <a:ext cx="810227" cy="369332"/>
          </a:xfrm>
          <a:prstGeom prst="rect">
            <a:avLst/>
          </a:prstGeom>
          <a:noFill/>
        </p:spPr>
        <p:txBody>
          <a:bodyPr wrap="square" rtlCol="0">
            <a:spAutoFit/>
          </a:bodyPr>
          <a:lstStyle/>
          <a:p>
            <a:pPr algn="ctr"/>
            <a:r>
              <a:rPr lang="en-US" dirty="0" err="1"/>
              <a:t>W</a:t>
            </a:r>
            <a:r>
              <a:rPr lang="en-US" baseline="-25000" dirty="0" err="1"/>
              <a:t>k,d</a:t>
            </a:r>
            <a:endParaRPr lang="en-US" baseline="-25000" dirty="0"/>
          </a:p>
        </p:txBody>
      </p:sp>
      <p:cxnSp>
        <p:nvCxnSpPr>
          <p:cNvPr id="29" name="Straight Connector 28">
            <a:extLst>
              <a:ext uri="{FF2B5EF4-FFF2-40B4-BE49-F238E27FC236}">
                <a16:creationId xmlns:a16="http://schemas.microsoft.com/office/drawing/2014/main" id="{20CBD312-34B9-F444-9504-DBA09FDD7D90}"/>
              </a:ext>
            </a:extLst>
          </p:cNvPr>
          <p:cNvCxnSpPr>
            <a:cxnSpLocks/>
            <a:endCxn id="25" idx="1"/>
          </p:cNvCxnSpPr>
          <p:nvPr/>
        </p:nvCxnSpPr>
        <p:spPr>
          <a:xfrm flipV="1">
            <a:off x="3194734" y="1839893"/>
            <a:ext cx="359" cy="25932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163AC46-66CB-8247-B99D-71249C566F4C}"/>
              </a:ext>
            </a:extLst>
          </p:cNvPr>
          <p:cNvSpPr txBox="1"/>
          <p:nvPr/>
        </p:nvSpPr>
        <p:spPr>
          <a:xfrm>
            <a:off x="1664460" y="5112204"/>
            <a:ext cx="810227" cy="369332"/>
          </a:xfrm>
          <a:prstGeom prst="rect">
            <a:avLst/>
          </a:prstGeom>
          <a:noFill/>
        </p:spPr>
        <p:txBody>
          <a:bodyPr wrap="square" rtlCol="0">
            <a:spAutoFit/>
          </a:bodyPr>
          <a:lstStyle/>
          <a:p>
            <a:pPr algn="ctr"/>
            <a:r>
              <a:rPr lang="en-US" dirty="0" err="1"/>
              <a:t>W</a:t>
            </a:r>
            <a:r>
              <a:rPr lang="en-US" baseline="-25000" dirty="0" err="1"/>
              <a:t>i,d</a:t>
            </a:r>
            <a:endParaRPr lang="en-US" baseline="-25000" dirty="0"/>
          </a:p>
        </p:txBody>
      </p:sp>
      <p:cxnSp>
        <p:nvCxnSpPr>
          <p:cNvPr id="35" name="Straight Connector 34">
            <a:extLst>
              <a:ext uri="{FF2B5EF4-FFF2-40B4-BE49-F238E27FC236}">
                <a16:creationId xmlns:a16="http://schemas.microsoft.com/office/drawing/2014/main" id="{0E7E35D1-8E95-7048-90C3-194F637D8413}"/>
              </a:ext>
            </a:extLst>
          </p:cNvPr>
          <p:cNvCxnSpPr>
            <a:cxnSpLocks/>
          </p:cNvCxnSpPr>
          <p:nvPr/>
        </p:nvCxnSpPr>
        <p:spPr>
          <a:xfrm>
            <a:off x="1940088" y="4433104"/>
            <a:ext cx="1254288"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7F0640C-4A81-AC40-BDBB-27EB7732D280}"/>
              </a:ext>
            </a:extLst>
          </p:cNvPr>
          <p:cNvCxnSpPr>
            <a:cxnSpLocks/>
          </p:cNvCxnSpPr>
          <p:nvPr/>
        </p:nvCxnSpPr>
        <p:spPr>
          <a:xfrm flipV="1">
            <a:off x="2016526" y="4433104"/>
            <a:ext cx="1185116" cy="6481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D0B3388-D30D-E340-AB70-8B9F28EE3971}"/>
              </a:ext>
            </a:extLst>
          </p:cNvPr>
          <p:cNvSpPr txBox="1"/>
          <p:nvPr/>
        </p:nvSpPr>
        <p:spPr>
          <a:xfrm>
            <a:off x="1476493" y="3992302"/>
            <a:ext cx="810227" cy="369332"/>
          </a:xfrm>
          <a:prstGeom prst="rect">
            <a:avLst/>
          </a:prstGeom>
          <a:noFill/>
        </p:spPr>
        <p:txBody>
          <a:bodyPr wrap="square" rtlCol="0">
            <a:spAutoFit/>
          </a:bodyPr>
          <a:lstStyle/>
          <a:p>
            <a:pPr algn="ctr"/>
            <a:r>
              <a:rPr lang="en-US" dirty="0" err="1"/>
              <a:t>W</a:t>
            </a:r>
            <a:r>
              <a:rPr lang="en-US" baseline="-25000" dirty="0" err="1"/>
              <a:t>j,d</a:t>
            </a:r>
            <a:endParaRPr lang="en-US" baseline="-25000" dirty="0"/>
          </a:p>
        </p:txBody>
      </p:sp>
      <p:cxnSp>
        <p:nvCxnSpPr>
          <p:cNvPr id="43" name="Straight Arrow Connector 42">
            <a:extLst>
              <a:ext uri="{FF2B5EF4-FFF2-40B4-BE49-F238E27FC236}">
                <a16:creationId xmlns:a16="http://schemas.microsoft.com/office/drawing/2014/main" id="{E90430DE-9C07-CA47-8B74-85F91B7B13D8}"/>
              </a:ext>
            </a:extLst>
          </p:cNvPr>
          <p:cNvCxnSpPr>
            <a:cxnSpLocks/>
          </p:cNvCxnSpPr>
          <p:nvPr/>
        </p:nvCxnSpPr>
        <p:spPr>
          <a:xfrm flipV="1">
            <a:off x="837959" y="3669408"/>
            <a:ext cx="3423841" cy="141188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7" name="TextBox 46">
            <a:extLst>
              <a:ext uri="{FF2B5EF4-FFF2-40B4-BE49-F238E27FC236}">
                <a16:creationId xmlns:a16="http://schemas.microsoft.com/office/drawing/2014/main" id="{F8428489-54EC-5046-ABF5-68677AB94D5D}"/>
              </a:ext>
            </a:extLst>
          </p:cNvPr>
          <p:cNvSpPr txBox="1"/>
          <p:nvPr/>
        </p:nvSpPr>
        <p:spPr>
          <a:xfrm>
            <a:off x="4163911" y="3430976"/>
            <a:ext cx="1062540" cy="369332"/>
          </a:xfrm>
          <a:prstGeom prst="rect">
            <a:avLst/>
          </a:prstGeom>
          <a:noFill/>
        </p:spPr>
        <p:txBody>
          <a:bodyPr wrap="square" rtlCol="0">
            <a:spAutoFit/>
          </a:bodyPr>
          <a:lstStyle/>
          <a:p>
            <a:pPr algn="ctr"/>
            <a:r>
              <a:rPr lang="en-US" dirty="0">
                <a:solidFill>
                  <a:srgbClr val="FF0000"/>
                </a:solidFill>
              </a:rPr>
              <a:t>Query  q</a:t>
            </a:r>
          </a:p>
        </p:txBody>
      </p:sp>
      <p:cxnSp>
        <p:nvCxnSpPr>
          <p:cNvPr id="48" name="Straight Connector 47">
            <a:extLst>
              <a:ext uri="{FF2B5EF4-FFF2-40B4-BE49-F238E27FC236}">
                <a16:creationId xmlns:a16="http://schemas.microsoft.com/office/drawing/2014/main" id="{BA347BA5-4B47-0F45-B056-E0039BCAD370}"/>
              </a:ext>
            </a:extLst>
          </p:cNvPr>
          <p:cNvCxnSpPr>
            <a:cxnSpLocks/>
          </p:cNvCxnSpPr>
          <p:nvPr/>
        </p:nvCxnSpPr>
        <p:spPr>
          <a:xfrm>
            <a:off x="1702895" y="3125169"/>
            <a:ext cx="2551639" cy="103496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50926AF-54D6-1B41-9857-A917983997B6}"/>
              </a:ext>
            </a:extLst>
          </p:cNvPr>
          <p:cNvCxnSpPr>
            <a:cxnSpLocks/>
          </p:cNvCxnSpPr>
          <p:nvPr/>
        </p:nvCxnSpPr>
        <p:spPr>
          <a:xfrm flipH="1" flipV="1">
            <a:off x="4261800" y="4160134"/>
            <a:ext cx="102025" cy="48125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98B7CE8-0907-F54B-BBEB-4FA8701848BF}"/>
              </a:ext>
            </a:extLst>
          </p:cNvPr>
          <p:cNvCxnSpPr>
            <a:cxnSpLocks/>
          </p:cNvCxnSpPr>
          <p:nvPr/>
        </p:nvCxnSpPr>
        <p:spPr>
          <a:xfrm flipV="1">
            <a:off x="4254534" y="3669408"/>
            <a:ext cx="0" cy="46248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a:extLst>
              <a:ext uri="{FF2B5EF4-FFF2-40B4-BE49-F238E27FC236}">
                <a16:creationId xmlns:a16="http://schemas.microsoft.com/office/drawing/2014/main" id="{DF24DE9E-B1C2-FE47-BB27-8EDCD13490A4}"/>
              </a:ext>
            </a:extLst>
          </p:cNvPr>
          <p:cNvSpPr/>
          <p:nvPr/>
        </p:nvSpPr>
        <p:spPr>
          <a:xfrm>
            <a:off x="2824223" y="2326511"/>
            <a:ext cx="1001858" cy="1539433"/>
          </a:xfrm>
          <a:custGeom>
            <a:avLst/>
            <a:gdLst>
              <a:gd name="connsiteX0" fmla="*/ 0 w 1001858"/>
              <a:gd name="connsiteY0" fmla="*/ 0 h 1539433"/>
              <a:gd name="connsiteX1" fmla="*/ 902825 w 1001858"/>
              <a:gd name="connsiteY1" fmla="*/ 578735 h 1539433"/>
              <a:gd name="connsiteX2" fmla="*/ 937549 w 1001858"/>
              <a:gd name="connsiteY2" fmla="*/ 1539433 h 1539433"/>
            </a:gdLst>
            <a:ahLst/>
            <a:cxnLst>
              <a:cxn ang="0">
                <a:pos x="connsiteX0" y="connsiteY0"/>
              </a:cxn>
              <a:cxn ang="0">
                <a:pos x="connsiteX1" y="connsiteY1"/>
              </a:cxn>
              <a:cxn ang="0">
                <a:pos x="connsiteX2" y="connsiteY2"/>
              </a:cxn>
            </a:cxnLst>
            <a:rect l="l" t="t" r="r" b="b"/>
            <a:pathLst>
              <a:path w="1001858" h="1539433">
                <a:moveTo>
                  <a:pt x="0" y="0"/>
                </a:moveTo>
                <a:cubicBezTo>
                  <a:pt x="373283" y="161081"/>
                  <a:pt x="746567" y="322163"/>
                  <a:pt x="902825" y="578735"/>
                </a:cubicBezTo>
                <a:cubicBezTo>
                  <a:pt x="1059083" y="835307"/>
                  <a:pt x="998316" y="1187370"/>
                  <a:pt x="937549" y="1539433"/>
                </a:cubicBez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468E0F93-0D2D-3548-A798-93C98CD1739F}"/>
                  </a:ext>
                </a:extLst>
              </p:cNvPr>
              <p:cNvSpPr txBox="1"/>
              <p:nvPr/>
            </p:nvSpPr>
            <p:spPr>
              <a:xfrm>
                <a:off x="3524434" y="2437107"/>
                <a:ext cx="5334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67" name="TextBox 66">
                <a:extLst>
                  <a:ext uri="{FF2B5EF4-FFF2-40B4-BE49-F238E27FC236}">
                    <a16:creationId xmlns:a16="http://schemas.microsoft.com/office/drawing/2014/main" id="{468E0F93-0D2D-3548-A798-93C98CD1739F}"/>
                  </a:ext>
                </a:extLst>
              </p:cNvPr>
              <p:cNvSpPr txBox="1">
                <a:spLocks noRot="1" noChangeAspect="1" noMove="1" noResize="1" noEditPoints="1" noAdjustHandles="1" noChangeArrowheads="1" noChangeShapeType="1" noTextEdit="1"/>
              </p:cNvSpPr>
              <p:nvPr/>
            </p:nvSpPr>
            <p:spPr>
              <a:xfrm>
                <a:off x="3524434" y="2437107"/>
                <a:ext cx="533400" cy="369332"/>
              </a:xfrm>
              <a:prstGeom prst="rect">
                <a:avLst/>
              </a:prstGeom>
              <a:blipFill>
                <a:blip r:embed="rId3"/>
                <a:stretch>
                  <a:fillRect/>
                </a:stretch>
              </a:blipFill>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4038E8C8-8EE8-5641-923F-F832EDBA2CE2}"/>
              </a:ext>
            </a:extLst>
          </p:cNvPr>
          <p:cNvCxnSpPr>
            <a:cxnSpLocks/>
          </p:cNvCxnSpPr>
          <p:nvPr/>
        </p:nvCxnSpPr>
        <p:spPr>
          <a:xfrm>
            <a:off x="4929568" y="3479135"/>
            <a:ext cx="24817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250D6C9-C618-B14E-9528-C1E2AA91C259}"/>
              </a:ext>
            </a:extLst>
          </p:cNvPr>
          <p:cNvCxnSpPr>
            <a:cxnSpLocks/>
          </p:cNvCxnSpPr>
          <p:nvPr/>
        </p:nvCxnSpPr>
        <p:spPr>
          <a:xfrm>
            <a:off x="3798083" y="1670305"/>
            <a:ext cx="2481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7963B873-D344-724E-85B5-BE989541C201}"/>
                  </a:ext>
                </a:extLst>
              </p:cNvPr>
              <p:cNvSpPr txBox="1"/>
              <p:nvPr/>
            </p:nvSpPr>
            <p:spPr>
              <a:xfrm>
                <a:off x="682906" y="5511255"/>
                <a:ext cx="4246662" cy="543675"/>
              </a:xfrm>
              <a:prstGeom prst="rect">
                <a:avLst/>
              </a:prstGeom>
              <a:noFill/>
            </p:spPr>
            <p:txBody>
              <a:bodyPr wrap="square" rtlCol="0">
                <a:spAutoFit/>
              </a:bodyPr>
              <a:lstStyle/>
              <a:p>
                <a:r>
                  <a:rPr lang="en-US" dirty="0"/>
                  <a:t>Similarity(q, d) ~ Angle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 cos(</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rPr>
                          <m:t> .  </m:t>
                        </m:r>
                        <m:r>
                          <a:rPr lang="en-US" b="0" i="1" smtClean="0">
                            <a:latin typeface="Cambria Math" panose="02040503050406030204" pitchFamily="18" charset="0"/>
                          </a:rPr>
                          <m:t>𝑞</m:t>
                        </m:r>
                      </m:num>
                      <m:den>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𝑑</m:t>
                                </m:r>
                              </m:e>
                            </m:d>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𝑞</m:t>
                            </m:r>
                          </m:e>
                        </m:d>
                        <m:r>
                          <a:rPr lang="en-US" b="0" i="1" smtClean="0">
                            <a:latin typeface="Cambria Math" panose="02040503050406030204" pitchFamily="18" charset="0"/>
                          </a:rPr>
                          <m:t>|</m:t>
                        </m:r>
                      </m:den>
                    </m:f>
                  </m:oMath>
                </a14:m>
                <a:r>
                  <a:rPr lang="en-US" dirty="0"/>
                  <a:t> </a:t>
                </a:r>
              </a:p>
            </p:txBody>
          </p:sp>
        </mc:Choice>
        <mc:Fallback xmlns="">
          <p:sp>
            <p:nvSpPr>
              <p:cNvPr id="72" name="TextBox 71">
                <a:extLst>
                  <a:ext uri="{FF2B5EF4-FFF2-40B4-BE49-F238E27FC236}">
                    <a16:creationId xmlns:a16="http://schemas.microsoft.com/office/drawing/2014/main" id="{7963B873-D344-724E-85B5-BE989541C201}"/>
                  </a:ext>
                </a:extLst>
              </p:cNvPr>
              <p:cNvSpPr txBox="1">
                <a:spLocks noRot="1" noChangeAspect="1" noMove="1" noResize="1" noEditPoints="1" noAdjustHandles="1" noChangeArrowheads="1" noChangeShapeType="1" noTextEdit="1"/>
              </p:cNvSpPr>
              <p:nvPr/>
            </p:nvSpPr>
            <p:spPr>
              <a:xfrm>
                <a:off x="682906" y="5511255"/>
                <a:ext cx="4246662" cy="543675"/>
              </a:xfrm>
              <a:prstGeom prst="rect">
                <a:avLst/>
              </a:prstGeom>
              <a:blipFill>
                <a:blip r:embed="rId4"/>
                <a:stretch>
                  <a:fillRect l="-1194" b="-2273"/>
                </a:stretch>
              </a:blipFill>
            </p:spPr>
            <p:txBody>
              <a:bodyPr/>
              <a:lstStyle/>
              <a:p>
                <a:r>
                  <a:rPr lang="en-US">
                    <a:noFill/>
                  </a:rPr>
                  <a:t> </a:t>
                </a:r>
              </a:p>
            </p:txBody>
          </p:sp>
        </mc:Fallback>
      </mc:AlternateContent>
      <p:sp>
        <p:nvSpPr>
          <p:cNvPr id="73" name="Content Placeholder 2">
            <a:extLst>
              <a:ext uri="{FF2B5EF4-FFF2-40B4-BE49-F238E27FC236}">
                <a16:creationId xmlns:a16="http://schemas.microsoft.com/office/drawing/2014/main" id="{C5A8BF6A-BE1C-BB4B-AF0F-0F9309AC2856}"/>
              </a:ext>
            </a:extLst>
          </p:cNvPr>
          <p:cNvSpPr txBox="1">
            <a:spLocks/>
          </p:cNvSpPr>
          <p:nvPr/>
        </p:nvSpPr>
        <p:spPr>
          <a:xfrm>
            <a:off x="6964857" y="662152"/>
            <a:ext cx="5149770" cy="23420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Advantages over the Boolean Model</a:t>
            </a:r>
            <a:r>
              <a:rPr lang="en-US" dirty="0"/>
              <a:t>:</a:t>
            </a:r>
          </a:p>
          <a:p>
            <a:pPr>
              <a:buFontTx/>
              <a:buChar char="-"/>
            </a:pPr>
            <a:r>
              <a:rPr lang="en-US" dirty="0"/>
              <a:t>Geometric Angle-based Relevance</a:t>
            </a:r>
          </a:p>
          <a:p>
            <a:pPr lvl="1">
              <a:buFontTx/>
              <a:buChar char="-"/>
            </a:pPr>
            <a:r>
              <a:rPr lang="en-US" dirty="0"/>
              <a:t>Visually Intuitive;</a:t>
            </a:r>
          </a:p>
          <a:p>
            <a:pPr lvl="1">
              <a:buFontTx/>
              <a:buChar char="-"/>
            </a:pPr>
            <a:r>
              <a:rPr lang="en-US" dirty="0"/>
              <a:t>Continuous value of similarity</a:t>
            </a:r>
          </a:p>
          <a:p>
            <a:pPr>
              <a:buFontTx/>
              <a:buChar char="-"/>
            </a:pPr>
            <a:r>
              <a:rPr lang="en-US" dirty="0"/>
              <a:t>Better “aboutness” than probabilistic term weights?</a:t>
            </a:r>
          </a:p>
        </p:txBody>
      </p:sp>
      <p:cxnSp>
        <p:nvCxnSpPr>
          <p:cNvPr id="36" name="Straight Arrow Connector 35">
            <a:extLst>
              <a:ext uri="{FF2B5EF4-FFF2-40B4-BE49-F238E27FC236}">
                <a16:creationId xmlns:a16="http://schemas.microsoft.com/office/drawing/2014/main" id="{EFE109F9-95C0-7A41-81D9-B44C7685CAA5}"/>
              </a:ext>
            </a:extLst>
          </p:cNvPr>
          <p:cNvCxnSpPr>
            <a:cxnSpLocks/>
          </p:cNvCxnSpPr>
          <p:nvPr/>
        </p:nvCxnSpPr>
        <p:spPr>
          <a:xfrm flipV="1">
            <a:off x="880652" y="4585597"/>
            <a:ext cx="4021130" cy="4878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71DEC5A-12CF-6744-89D4-BB3096E7F955}"/>
              </a:ext>
            </a:extLst>
          </p:cNvPr>
          <p:cNvCxnSpPr>
            <a:cxnSpLocks/>
          </p:cNvCxnSpPr>
          <p:nvPr/>
        </p:nvCxnSpPr>
        <p:spPr>
          <a:xfrm flipV="1">
            <a:off x="865351" y="2595135"/>
            <a:ext cx="1074737" cy="24599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ADBC1AA-9C93-8C42-B131-63D2340ADF2D}"/>
              </a:ext>
            </a:extLst>
          </p:cNvPr>
          <p:cNvSpPr txBox="1"/>
          <p:nvPr/>
        </p:nvSpPr>
        <p:spPr>
          <a:xfrm>
            <a:off x="4916844" y="4376579"/>
            <a:ext cx="1484696" cy="369332"/>
          </a:xfrm>
          <a:prstGeom prst="rect">
            <a:avLst/>
          </a:prstGeom>
          <a:noFill/>
        </p:spPr>
        <p:txBody>
          <a:bodyPr wrap="square" rtlCol="0">
            <a:spAutoFit/>
          </a:bodyPr>
          <a:lstStyle/>
          <a:p>
            <a:pPr algn="ctr"/>
            <a:r>
              <a:rPr lang="en-US" dirty="0">
                <a:solidFill>
                  <a:srgbClr val="FF0000"/>
                </a:solidFill>
              </a:rPr>
              <a:t>Query Term 1</a:t>
            </a:r>
          </a:p>
        </p:txBody>
      </p:sp>
      <p:sp>
        <p:nvSpPr>
          <p:cNvPr id="45" name="TextBox 44">
            <a:extLst>
              <a:ext uri="{FF2B5EF4-FFF2-40B4-BE49-F238E27FC236}">
                <a16:creationId xmlns:a16="http://schemas.microsoft.com/office/drawing/2014/main" id="{E3FAB219-1A2C-F541-B1A9-28BBF3070DD8}"/>
              </a:ext>
            </a:extLst>
          </p:cNvPr>
          <p:cNvSpPr txBox="1"/>
          <p:nvPr/>
        </p:nvSpPr>
        <p:spPr>
          <a:xfrm>
            <a:off x="952048" y="2260147"/>
            <a:ext cx="1546912" cy="369332"/>
          </a:xfrm>
          <a:prstGeom prst="rect">
            <a:avLst/>
          </a:prstGeom>
          <a:noFill/>
        </p:spPr>
        <p:txBody>
          <a:bodyPr wrap="square" rtlCol="0">
            <a:spAutoFit/>
          </a:bodyPr>
          <a:lstStyle/>
          <a:p>
            <a:pPr algn="ctr"/>
            <a:r>
              <a:rPr lang="en-US" dirty="0">
                <a:solidFill>
                  <a:srgbClr val="FF0000"/>
                </a:solidFill>
              </a:rPr>
              <a:t>Query Term n</a:t>
            </a:r>
          </a:p>
        </p:txBody>
      </p:sp>
    </p:spTree>
    <p:extLst>
      <p:ext uri="{BB962C8B-B14F-4D97-AF65-F5344CB8AC3E}">
        <p14:creationId xmlns:p14="http://schemas.microsoft.com/office/powerpoint/2010/main" val="231973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additive="base">
                                        <p:cTn id="77" dur="500" fill="hold"/>
                                        <p:tgtEl>
                                          <p:spTgt spid="73"/>
                                        </p:tgtEl>
                                        <p:attrNameLst>
                                          <p:attrName>ppt_x</p:attrName>
                                        </p:attrNameLst>
                                      </p:cBhvr>
                                      <p:tavLst>
                                        <p:tav tm="0">
                                          <p:val>
                                            <p:strVal val="1+#ppt_w/2"/>
                                          </p:val>
                                        </p:tav>
                                        <p:tav tm="100000">
                                          <p:val>
                                            <p:strVal val="#ppt_x"/>
                                          </p:val>
                                        </p:tav>
                                      </p:tavLst>
                                    </p:anim>
                                    <p:anim calcmode="lin" valueType="num">
                                      <p:cBhvr additive="base">
                                        <p:cTn id="78"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500" fill="hold"/>
                                        <p:tgtEl>
                                          <p:spTgt spid="3"/>
                                        </p:tgtEl>
                                        <p:attrNameLst>
                                          <p:attrName>ppt_x</p:attrName>
                                        </p:attrNameLst>
                                      </p:cBhvr>
                                      <p:tavLst>
                                        <p:tav tm="0">
                                          <p:val>
                                            <p:strVal val="1+#ppt_w/2"/>
                                          </p:val>
                                        </p:tav>
                                        <p:tav tm="100000">
                                          <p:val>
                                            <p:strVal val="#ppt_x"/>
                                          </p:val>
                                        </p:tav>
                                      </p:tavLst>
                                    </p:anim>
                                    <p:anim calcmode="lin" valueType="num">
                                      <p:cBhvr additive="base">
                                        <p:cTn id="8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p:bldP spid="19" grpId="0"/>
      <p:bldP spid="20" grpId="0"/>
      <p:bldP spid="21" grpId="0"/>
      <p:bldP spid="25" grpId="0"/>
      <p:bldP spid="28" grpId="0"/>
      <p:bldP spid="33" grpId="0"/>
      <p:bldP spid="42" grpId="0"/>
      <p:bldP spid="47" grpId="0"/>
      <p:bldP spid="65" grpId="0" animBg="1"/>
      <p:bldP spid="67" grpId="0"/>
      <p:bldP spid="72" grpId="0"/>
      <p:bldP spid="73" grpId="0" bldLvl="2"/>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0">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0" name="Group 12">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6" name="Group 35">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7" name="Rectangle 36">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4B1F395D-BE75-1F45-825A-CDF51E3AC438}"/>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From Terms</a:t>
            </a:r>
            <a:br>
              <a:rPr lang="en-US" sz="4000" dirty="0">
                <a:solidFill>
                  <a:srgbClr val="FFFFFF"/>
                </a:solidFill>
              </a:rPr>
            </a:br>
            <a:r>
              <a:rPr lang="en-US" sz="4000" dirty="0">
                <a:solidFill>
                  <a:srgbClr val="FFFFFF"/>
                </a:solidFill>
              </a:rPr>
              <a:t>to “Context” Vectors</a:t>
            </a:r>
          </a:p>
        </p:txBody>
      </p:sp>
      <p:sp>
        <p:nvSpPr>
          <p:cNvPr id="4" name="Date Placeholder 3">
            <a:extLst>
              <a:ext uri="{FF2B5EF4-FFF2-40B4-BE49-F238E27FC236}">
                <a16:creationId xmlns:a16="http://schemas.microsoft.com/office/drawing/2014/main" id="{B9AFB655-ABD4-3540-9760-91E2A222B4C5}"/>
              </a:ext>
            </a:extLst>
          </p:cNvPr>
          <p:cNvSpPr>
            <a:spLocks noGrp="1"/>
          </p:cNvSpPr>
          <p:nvPr>
            <p:ph type="dt" sz="half" idx="10"/>
          </p:nvPr>
        </p:nvSpPr>
        <p:spPr>
          <a:xfrm>
            <a:off x="886619" y="6215349"/>
            <a:ext cx="3657600" cy="320040"/>
          </a:xfrm>
        </p:spPr>
        <p:txBody>
          <a:bodyPr>
            <a:normAutofit/>
          </a:bodyPr>
          <a:lstStyle/>
          <a:p>
            <a:pPr>
              <a:spcAft>
                <a:spcPts val="600"/>
              </a:spcAft>
            </a:pPr>
            <a:r>
              <a:rPr lang="en-US" sz="1200" dirty="0">
                <a:solidFill>
                  <a:schemeClr val="tx1">
                    <a:lumMod val="50000"/>
                    <a:lumOff val="50000"/>
                  </a:schemeClr>
                </a:solidFill>
              </a:rPr>
              <a:t>October 28th, 2019</a:t>
            </a:r>
          </a:p>
        </p:txBody>
      </p:sp>
      <p:sp>
        <p:nvSpPr>
          <p:cNvPr id="6" name="Slide Number Placeholder 5">
            <a:extLst>
              <a:ext uri="{FF2B5EF4-FFF2-40B4-BE49-F238E27FC236}">
                <a16:creationId xmlns:a16="http://schemas.microsoft.com/office/drawing/2014/main" id="{24806E93-033C-7D4C-AE27-1BA07597E249}"/>
              </a:ext>
            </a:extLst>
          </p:cNvPr>
          <p:cNvSpPr>
            <a:spLocks noGrp="1"/>
          </p:cNvSpPr>
          <p:nvPr>
            <p:ph type="sldNum" sz="quarter" idx="12"/>
          </p:nvPr>
        </p:nvSpPr>
        <p:spPr>
          <a:xfrm>
            <a:off x="10183813" y="6211031"/>
            <a:ext cx="914400" cy="320040"/>
          </a:xfrm>
        </p:spPr>
        <p:txBody>
          <a:bodyPr>
            <a:normAutofit/>
          </a:bodyPr>
          <a:lstStyle/>
          <a:p>
            <a:pPr>
              <a:spcAft>
                <a:spcPts val="600"/>
              </a:spcAft>
            </a:pPr>
            <a:fld id="{E6FED253-7A33-014E-8475-7CB880636088}" type="slidenum">
              <a:rPr lang="en-US" sz="1200">
                <a:solidFill>
                  <a:schemeClr val="tx1">
                    <a:lumMod val="50000"/>
                    <a:lumOff val="50000"/>
                  </a:schemeClr>
                </a:solidFill>
              </a:rPr>
              <a:pPr>
                <a:spcAft>
                  <a:spcPts val="600"/>
                </a:spcAft>
              </a:pPr>
              <a:t>23</a:t>
            </a:fld>
            <a:endParaRPr lang="en-US" sz="1200" dirty="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B671FA6D-1D38-CC41-9038-C1D00BA72F9D}"/>
              </a:ext>
            </a:extLst>
          </p:cNvPr>
          <p:cNvSpPr>
            <a:spLocks noGrp="1"/>
          </p:cNvSpPr>
          <p:nvPr>
            <p:ph idx="1"/>
          </p:nvPr>
        </p:nvSpPr>
        <p:spPr>
          <a:xfrm>
            <a:off x="4782595" y="804672"/>
            <a:ext cx="7193505" cy="5248656"/>
          </a:xfrm>
        </p:spPr>
        <p:txBody>
          <a:bodyPr anchor="ctr">
            <a:normAutofit/>
          </a:bodyPr>
          <a:lstStyle/>
          <a:p>
            <a:r>
              <a:rPr lang="en-US" sz="2000" dirty="0">
                <a:sym typeface="Wingdings" pitchFamily="2" charset="2"/>
              </a:rPr>
              <a:t>CONTEXT in languages is critical</a:t>
            </a:r>
          </a:p>
          <a:p>
            <a:pPr marL="457200" lvl="1" indent="0">
              <a:buNone/>
            </a:pPr>
            <a:r>
              <a:rPr lang="en-US" sz="2000" i="1" dirty="0"/>
              <a:t>"a word is characterized by the company it keeps”</a:t>
            </a:r>
            <a:r>
              <a:rPr lang="en-US" sz="2000" dirty="0"/>
              <a:t>, Firth (1957)</a:t>
            </a:r>
          </a:p>
          <a:p>
            <a:r>
              <a:rPr lang="en-US" sz="2000" dirty="0"/>
              <a:t>Say Hello to ”Embeddings”</a:t>
            </a:r>
          </a:p>
          <a:p>
            <a:r>
              <a:rPr lang="en-US" sz="2000" u="sng" dirty="0"/>
              <a:t>Idea</a:t>
            </a:r>
            <a:r>
              <a:rPr lang="en-US" sz="2000" dirty="0"/>
              <a:t>: (Unsupervised) Train a Neural Network to:</a:t>
            </a:r>
          </a:p>
          <a:p>
            <a:pPr lvl="1"/>
            <a:r>
              <a:rPr lang="en-US" sz="2000" dirty="0"/>
              <a:t>Learn the context-based similarity between words (or paragraphs, docs);</a:t>
            </a:r>
          </a:p>
          <a:p>
            <a:pPr lvl="1"/>
            <a:r>
              <a:rPr lang="en-US" sz="2000" dirty="0"/>
              <a:t>Using the context provided by the </a:t>
            </a:r>
            <a:r>
              <a:rPr lang="en-US" sz="2000" u="sng" dirty="0"/>
              <a:t>corpus as training data</a:t>
            </a:r>
            <a:r>
              <a:rPr lang="en-US" sz="2000" dirty="0"/>
              <a:t>;</a:t>
            </a:r>
          </a:p>
          <a:p>
            <a:pPr lvl="1"/>
            <a:r>
              <a:rPr lang="en-US" sz="2000" dirty="0"/>
              <a:t>Provide a function to associate each term (or paragraph, doc) to a “dense” vector.</a:t>
            </a:r>
          </a:p>
          <a:p>
            <a:pPr lvl="1"/>
            <a:r>
              <a:rPr lang="en-US" sz="2000" dirty="0"/>
              <a:t>Use the vectors to calculate similarities (e.g., cosine, Euclidian) between terms and/or docs for various use cases (query matching, synonyms generation, query suggestion, auto-clustering, classification boost, etc.)</a:t>
            </a:r>
          </a:p>
        </p:txBody>
      </p:sp>
      <p:sp>
        <p:nvSpPr>
          <p:cNvPr id="5" name="Footer Placeholder 4">
            <a:extLst>
              <a:ext uri="{FF2B5EF4-FFF2-40B4-BE49-F238E27FC236}">
                <a16:creationId xmlns:a16="http://schemas.microsoft.com/office/drawing/2014/main" id="{C2D2B2BD-1151-0C4B-9344-E26621970676}"/>
              </a:ext>
            </a:extLst>
          </p:cNvPr>
          <p:cNvSpPr>
            <a:spLocks noGrp="1"/>
          </p:cNvSpPr>
          <p:nvPr>
            <p:ph type="ftr" sz="quarter" idx="11"/>
          </p:nvPr>
        </p:nvSpPr>
        <p:spPr>
          <a:xfrm>
            <a:off x="4819651" y="6215349"/>
            <a:ext cx="2543173" cy="320040"/>
          </a:xfrm>
        </p:spPr>
        <p:txBody>
          <a:bodyPr>
            <a:normAutofit/>
          </a:bodyPr>
          <a:lstStyle/>
          <a:p>
            <a:pPr algn="r">
              <a:spcAft>
                <a:spcPts val="600"/>
              </a:spcAft>
            </a:pPr>
            <a:r>
              <a:rPr lang="en-US" sz="1200" dirty="0">
                <a:solidFill>
                  <a:schemeClr val="tx1">
                    <a:lumMod val="50000"/>
                    <a:lumOff val="50000"/>
                  </a:schemeClr>
                </a:solidFill>
              </a:rPr>
              <a:t>Haystack EU 2019, Berlin, Germany</a:t>
            </a:r>
          </a:p>
        </p:txBody>
      </p:sp>
    </p:spTree>
    <p:extLst>
      <p:ext uri="{BB962C8B-B14F-4D97-AF65-F5344CB8AC3E}">
        <p14:creationId xmlns:p14="http://schemas.microsoft.com/office/powerpoint/2010/main" val="74556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50A5-7C9A-7C4B-BDDE-C00AB8F8D1B6}"/>
              </a:ext>
            </a:extLst>
          </p:cNvPr>
          <p:cNvSpPr>
            <a:spLocks noGrp="1"/>
          </p:cNvSpPr>
          <p:nvPr>
            <p:ph type="title"/>
          </p:nvPr>
        </p:nvSpPr>
        <p:spPr>
          <a:xfrm>
            <a:off x="56968" y="136016"/>
            <a:ext cx="10515600" cy="803548"/>
          </a:xfrm>
        </p:spPr>
        <p:txBody>
          <a:bodyPr/>
          <a:lstStyle/>
          <a:p>
            <a:r>
              <a:rPr lang="en-US" dirty="0"/>
              <a:t>From Term to Embeddings Space Vectors </a:t>
            </a:r>
          </a:p>
        </p:txBody>
      </p:sp>
      <p:sp>
        <p:nvSpPr>
          <p:cNvPr id="4" name="Date Placeholder 3">
            <a:extLst>
              <a:ext uri="{FF2B5EF4-FFF2-40B4-BE49-F238E27FC236}">
                <a16:creationId xmlns:a16="http://schemas.microsoft.com/office/drawing/2014/main" id="{08EADEE3-AA70-6F4D-BA37-D78FF525451A}"/>
              </a:ext>
            </a:extLst>
          </p:cNvPr>
          <p:cNvSpPr>
            <a:spLocks noGrp="1"/>
          </p:cNvSpPr>
          <p:nvPr>
            <p:ph type="dt" sz="half" idx="10"/>
          </p:nvPr>
        </p:nvSpPr>
        <p:spPr/>
        <p:txBody>
          <a:bodyPr/>
          <a:lstStyle/>
          <a:p>
            <a:r>
              <a:rPr lang="en-US" dirty="0"/>
              <a:t>October 28th, 2019</a:t>
            </a:r>
          </a:p>
        </p:txBody>
      </p:sp>
      <p:sp>
        <p:nvSpPr>
          <p:cNvPr id="5" name="Footer Placeholder 4">
            <a:extLst>
              <a:ext uri="{FF2B5EF4-FFF2-40B4-BE49-F238E27FC236}">
                <a16:creationId xmlns:a16="http://schemas.microsoft.com/office/drawing/2014/main" id="{FC4D6D5A-E05E-8E40-8D6D-34DD8E587E2C}"/>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393D39BC-E216-DB4D-9C5C-E2A9FAF98B08}"/>
              </a:ext>
            </a:extLst>
          </p:cNvPr>
          <p:cNvSpPr>
            <a:spLocks noGrp="1"/>
          </p:cNvSpPr>
          <p:nvPr>
            <p:ph type="sldNum" sz="quarter" idx="12"/>
          </p:nvPr>
        </p:nvSpPr>
        <p:spPr/>
        <p:txBody>
          <a:bodyPr/>
          <a:lstStyle/>
          <a:p>
            <a:fld id="{E6FED253-7A33-014E-8475-7CB880636088}" type="slidenum">
              <a:rPr lang="en-US" smtClean="0"/>
              <a:t>24</a:t>
            </a:fld>
            <a:endParaRPr lang="en-US" dirty="0"/>
          </a:p>
        </p:txBody>
      </p:sp>
      <p:cxnSp>
        <p:nvCxnSpPr>
          <p:cNvPr id="8" name="Straight Arrow Connector 7">
            <a:extLst>
              <a:ext uri="{FF2B5EF4-FFF2-40B4-BE49-F238E27FC236}">
                <a16:creationId xmlns:a16="http://schemas.microsoft.com/office/drawing/2014/main" id="{EB368D33-EC5A-FE42-8A1F-E8C9C2375D1E}"/>
              </a:ext>
            </a:extLst>
          </p:cNvPr>
          <p:cNvCxnSpPr>
            <a:cxnSpLocks/>
          </p:cNvCxnSpPr>
          <p:nvPr/>
        </p:nvCxnSpPr>
        <p:spPr>
          <a:xfrm>
            <a:off x="645696" y="5081287"/>
            <a:ext cx="4419600"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A0562A3-5544-BA49-BC37-2FDC01E1DBF4}"/>
              </a:ext>
            </a:extLst>
          </p:cNvPr>
          <p:cNvCxnSpPr>
            <a:cxnSpLocks/>
          </p:cNvCxnSpPr>
          <p:nvPr/>
        </p:nvCxnSpPr>
        <p:spPr>
          <a:xfrm flipV="1">
            <a:off x="645696" y="2898772"/>
            <a:ext cx="3451386" cy="2182515"/>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CB5BA28-1559-4A40-B4D2-EB2BDFFC0A04}"/>
              </a:ext>
            </a:extLst>
          </p:cNvPr>
          <p:cNvCxnSpPr>
            <a:cxnSpLocks/>
          </p:cNvCxnSpPr>
          <p:nvPr/>
        </p:nvCxnSpPr>
        <p:spPr>
          <a:xfrm flipV="1">
            <a:off x="645696" y="1271286"/>
            <a:ext cx="0" cy="38100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E109C4-080C-EF45-8E05-66BDFE9782E1}"/>
              </a:ext>
            </a:extLst>
          </p:cNvPr>
          <p:cNvSpPr txBox="1"/>
          <p:nvPr/>
        </p:nvSpPr>
        <p:spPr>
          <a:xfrm>
            <a:off x="4985240" y="4896620"/>
            <a:ext cx="810227" cy="369332"/>
          </a:xfrm>
          <a:prstGeom prst="rect">
            <a:avLst/>
          </a:prstGeom>
          <a:noFill/>
        </p:spPr>
        <p:txBody>
          <a:bodyPr wrap="square" rtlCol="0">
            <a:spAutoFit/>
          </a:bodyPr>
          <a:lstStyle/>
          <a:p>
            <a:r>
              <a:rPr lang="en-US" dirty="0">
                <a:solidFill>
                  <a:srgbClr val="00B0F0"/>
                </a:solidFill>
              </a:rPr>
              <a:t>Term </a:t>
            </a:r>
            <a:r>
              <a:rPr lang="en-US" dirty="0" err="1">
                <a:solidFill>
                  <a:srgbClr val="00B0F0"/>
                </a:solidFill>
              </a:rPr>
              <a:t>i</a:t>
            </a:r>
            <a:endParaRPr lang="en-US" dirty="0">
              <a:solidFill>
                <a:srgbClr val="00B0F0"/>
              </a:solidFill>
            </a:endParaRPr>
          </a:p>
        </p:txBody>
      </p:sp>
      <p:sp>
        <p:nvSpPr>
          <p:cNvPr id="20" name="TextBox 19">
            <a:extLst>
              <a:ext uri="{FF2B5EF4-FFF2-40B4-BE49-F238E27FC236}">
                <a16:creationId xmlns:a16="http://schemas.microsoft.com/office/drawing/2014/main" id="{E22D1154-AF37-9F4A-955A-1A2753159C09}"/>
              </a:ext>
            </a:extLst>
          </p:cNvPr>
          <p:cNvSpPr txBox="1"/>
          <p:nvPr/>
        </p:nvSpPr>
        <p:spPr>
          <a:xfrm>
            <a:off x="4011115" y="2656751"/>
            <a:ext cx="810227" cy="369332"/>
          </a:xfrm>
          <a:prstGeom prst="rect">
            <a:avLst/>
          </a:prstGeom>
          <a:noFill/>
        </p:spPr>
        <p:txBody>
          <a:bodyPr wrap="square" rtlCol="0">
            <a:spAutoFit/>
          </a:bodyPr>
          <a:lstStyle/>
          <a:p>
            <a:pPr algn="ctr"/>
            <a:r>
              <a:rPr lang="en-US" dirty="0">
                <a:solidFill>
                  <a:srgbClr val="00B0F0"/>
                </a:solidFill>
              </a:rPr>
              <a:t>Term j</a:t>
            </a:r>
          </a:p>
        </p:txBody>
      </p:sp>
      <p:sp>
        <p:nvSpPr>
          <p:cNvPr id="21" name="TextBox 20">
            <a:extLst>
              <a:ext uri="{FF2B5EF4-FFF2-40B4-BE49-F238E27FC236}">
                <a16:creationId xmlns:a16="http://schemas.microsoft.com/office/drawing/2014/main" id="{221DF37C-2C11-A147-B895-523C6F66CE41}"/>
              </a:ext>
            </a:extLst>
          </p:cNvPr>
          <p:cNvSpPr txBox="1"/>
          <p:nvPr/>
        </p:nvSpPr>
        <p:spPr>
          <a:xfrm>
            <a:off x="240101" y="963596"/>
            <a:ext cx="810227" cy="369332"/>
          </a:xfrm>
          <a:prstGeom prst="rect">
            <a:avLst/>
          </a:prstGeom>
          <a:noFill/>
        </p:spPr>
        <p:txBody>
          <a:bodyPr wrap="square" rtlCol="0">
            <a:spAutoFit/>
          </a:bodyPr>
          <a:lstStyle/>
          <a:p>
            <a:pPr algn="ctr"/>
            <a:r>
              <a:rPr lang="en-US" dirty="0">
                <a:solidFill>
                  <a:srgbClr val="00B0F0"/>
                </a:solidFill>
              </a:rPr>
              <a:t>Term k</a:t>
            </a:r>
          </a:p>
        </p:txBody>
      </p:sp>
      <p:cxnSp>
        <p:nvCxnSpPr>
          <p:cNvPr id="22" name="Straight Arrow Connector 21">
            <a:extLst>
              <a:ext uri="{FF2B5EF4-FFF2-40B4-BE49-F238E27FC236}">
                <a16:creationId xmlns:a16="http://schemas.microsoft.com/office/drawing/2014/main" id="{1E6F9814-47B0-EE4B-8D19-09C32B166CC8}"/>
              </a:ext>
            </a:extLst>
          </p:cNvPr>
          <p:cNvCxnSpPr>
            <a:cxnSpLocks/>
          </p:cNvCxnSpPr>
          <p:nvPr/>
        </p:nvCxnSpPr>
        <p:spPr>
          <a:xfrm flipV="1">
            <a:off x="645695" y="1844189"/>
            <a:ext cx="2356654" cy="32370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3DEA5685-1F85-C543-B671-87662A15D734}"/>
              </a:ext>
            </a:extLst>
          </p:cNvPr>
          <p:cNvSpPr txBox="1"/>
          <p:nvPr/>
        </p:nvSpPr>
        <p:spPr>
          <a:xfrm>
            <a:off x="3002589" y="1655227"/>
            <a:ext cx="945988" cy="369332"/>
          </a:xfrm>
          <a:prstGeom prst="rect">
            <a:avLst/>
          </a:prstGeom>
          <a:noFill/>
        </p:spPr>
        <p:txBody>
          <a:bodyPr wrap="square" rtlCol="0">
            <a:spAutoFit/>
          </a:bodyPr>
          <a:lstStyle/>
          <a:p>
            <a:pPr algn="ctr"/>
            <a:r>
              <a:rPr lang="en-US" dirty="0"/>
              <a:t>Doc  d</a:t>
            </a:r>
          </a:p>
        </p:txBody>
      </p:sp>
      <p:cxnSp>
        <p:nvCxnSpPr>
          <p:cNvPr id="27" name="Straight Connector 26">
            <a:extLst>
              <a:ext uri="{FF2B5EF4-FFF2-40B4-BE49-F238E27FC236}">
                <a16:creationId xmlns:a16="http://schemas.microsoft.com/office/drawing/2014/main" id="{882081CC-C563-1F4B-B142-75BBC52254E3}"/>
              </a:ext>
            </a:extLst>
          </p:cNvPr>
          <p:cNvCxnSpPr>
            <a:stCxn id="25" idx="1"/>
          </p:cNvCxnSpPr>
          <p:nvPr/>
        </p:nvCxnSpPr>
        <p:spPr>
          <a:xfrm flipH="1">
            <a:off x="645695" y="1839893"/>
            <a:ext cx="2356894" cy="42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7D75875-9CE6-AE42-B829-0AFBDCD3E921}"/>
              </a:ext>
            </a:extLst>
          </p:cNvPr>
          <p:cNvSpPr txBox="1"/>
          <p:nvPr/>
        </p:nvSpPr>
        <p:spPr>
          <a:xfrm>
            <a:off x="-164652" y="1650070"/>
            <a:ext cx="810227" cy="369332"/>
          </a:xfrm>
          <a:prstGeom prst="rect">
            <a:avLst/>
          </a:prstGeom>
          <a:noFill/>
        </p:spPr>
        <p:txBody>
          <a:bodyPr wrap="square" rtlCol="0">
            <a:spAutoFit/>
          </a:bodyPr>
          <a:lstStyle/>
          <a:p>
            <a:pPr algn="ctr"/>
            <a:r>
              <a:rPr lang="en-US" dirty="0" err="1"/>
              <a:t>W</a:t>
            </a:r>
            <a:r>
              <a:rPr lang="en-US" baseline="-25000" dirty="0" err="1"/>
              <a:t>k,d</a:t>
            </a:r>
            <a:endParaRPr lang="en-US" baseline="-25000" dirty="0"/>
          </a:p>
        </p:txBody>
      </p:sp>
      <p:cxnSp>
        <p:nvCxnSpPr>
          <p:cNvPr id="29" name="Straight Connector 28">
            <a:extLst>
              <a:ext uri="{FF2B5EF4-FFF2-40B4-BE49-F238E27FC236}">
                <a16:creationId xmlns:a16="http://schemas.microsoft.com/office/drawing/2014/main" id="{20CBD312-34B9-F444-9504-DBA09FDD7D90}"/>
              </a:ext>
            </a:extLst>
          </p:cNvPr>
          <p:cNvCxnSpPr>
            <a:cxnSpLocks/>
            <a:endCxn id="25" idx="1"/>
          </p:cNvCxnSpPr>
          <p:nvPr/>
        </p:nvCxnSpPr>
        <p:spPr>
          <a:xfrm flipV="1">
            <a:off x="3002230" y="1839893"/>
            <a:ext cx="359" cy="25932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163AC46-66CB-8247-B99D-71249C566F4C}"/>
              </a:ext>
            </a:extLst>
          </p:cNvPr>
          <p:cNvSpPr txBox="1"/>
          <p:nvPr/>
        </p:nvSpPr>
        <p:spPr>
          <a:xfrm>
            <a:off x="1471956" y="5112204"/>
            <a:ext cx="810227" cy="369332"/>
          </a:xfrm>
          <a:prstGeom prst="rect">
            <a:avLst/>
          </a:prstGeom>
          <a:noFill/>
        </p:spPr>
        <p:txBody>
          <a:bodyPr wrap="square" rtlCol="0">
            <a:spAutoFit/>
          </a:bodyPr>
          <a:lstStyle/>
          <a:p>
            <a:pPr algn="ctr"/>
            <a:r>
              <a:rPr lang="en-US" dirty="0" err="1"/>
              <a:t>W</a:t>
            </a:r>
            <a:r>
              <a:rPr lang="en-US" baseline="-25000" dirty="0" err="1"/>
              <a:t>i,d</a:t>
            </a:r>
            <a:endParaRPr lang="en-US" baseline="-25000" dirty="0"/>
          </a:p>
        </p:txBody>
      </p:sp>
      <p:cxnSp>
        <p:nvCxnSpPr>
          <p:cNvPr id="35" name="Straight Connector 34">
            <a:extLst>
              <a:ext uri="{FF2B5EF4-FFF2-40B4-BE49-F238E27FC236}">
                <a16:creationId xmlns:a16="http://schemas.microsoft.com/office/drawing/2014/main" id="{0E7E35D1-8E95-7048-90C3-194F637D8413}"/>
              </a:ext>
            </a:extLst>
          </p:cNvPr>
          <p:cNvCxnSpPr>
            <a:cxnSpLocks/>
          </p:cNvCxnSpPr>
          <p:nvPr/>
        </p:nvCxnSpPr>
        <p:spPr>
          <a:xfrm>
            <a:off x="1747584" y="4433104"/>
            <a:ext cx="1254288"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7F0640C-4A81-AC40-BDBB-27EB7732D280}"/>
              </a:ext>
            </a:extLst>
          </p:cNvPr>
          <p:cNvCxnSpPr>
            <a:cxnSpLocks/>
          </p:cNvCxnSpPr>
          <p:nvPr/>
        </p:nvCxnSpPr>
        <p:spPr>
          <a:xfrm flipV="1">
            <a:off x="1824022" y="4433104"/>
            <a:ext cx="1185116" cy="6481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D0B3388-D30D-E340-AB70-8B9F28EE3971}"/>
              </a:ext>
            </a:extLst>
          </p:cNvPr>
          <p:cNvSpPr txBox="1"/>
          <p:nvPr/>
        </p:nvSpPr>
        <p:spPr>
          <a:xfrm>
            <a:off x="1283989" y="3992302"/>
            <a:ext cx="810227" cy="369332"/>
          </a:xfrm>
          <a:prstGeom prst="rect">
            <a:avLst/>
          </a:prstGeom>
          <a:noFill/>
        </p:spPr>
        <p:txBody>
          <a:bodyPr wrap="square" rtlCol="0">
            <a:spAutoFit/>
          </a:bodyPr>
          <a:lstStyle/>
          <a:p>
            <a:pPr algn="ctr"/>
            <a:r>
              <a:rPr lang="en-US" dirty="0" err="1"/>
              <a:t>W</a:t>
            </a:r>
            <a:r>
              <a:rPr lang="en-US" baseline="-25000" dirty="0" err="1"/>
              <a:t>j,d</a:t>
            </a:r>
            <a:endParaRPr lang="en-US" baseline="-25000" dirty="0"/>
          </a:p>
        </p:txBody>
      </p:sp>
      <p:cxnSp>
        <p:nvCxnSpPr>
          <p:cNvPr id="43" name="Straight Arrow Connector 42">
            <a:extLst>
              <a:ext uri="{FF2B5EF4-FFF2-40B4-BE49-F238E27FC236}">
                <a16:creationId xmlns:a16="http://schemas.microsoft.com/office/drawing/2014/main" id="{E90430DE-9C07-CA47-8B74-85F91B7B13D8}"/>
              </a:ext>
            </a:extLst>
          </p:cNvPr>
          <p:cNvCxnSpPr>
            <a:cxnSpLocks/>
          </p:cNvCxnSpPr>
          <p:nvPr/>
        </p:nvCxnSpPr>
        <p:spPr>
          <a:xfrm flipV="1">
            <a:off x="645455" y="3669408"/>
            <a:ext cx="3423841" cy="141188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7" name="TextBox 46">
            <a:extLst>
              <a:ext uri="{FF2B5EF4-FFF2-40B4-BE49-F238E27FC236}">
                <a16:creationId xmlns:a16="http://schemas.microsoft.com/office/drawing/2014/main" id="{F8428489-54EC-5046-ABF5-68677AB94D5D}"/>
              </a:ext>
            </a:extLst>
          </p:cNvPr>
          <p:cNvSpPr txBox="1"/>
          <p:nvPr/>
        </p:nvSpPr>
        <p:spPr>
          <a:xfrm>
            <a:off x="3971407" y="3430976"/>
            <a:ext cx="1062540" cy="369332"/>
          </a:xfrm>
          <a:prstGeom prst="rect">
            <a:avLst/>
          </a:prstGeom>
          <a:noFill/>
        </p:spPr>
        <p:txBody>
          <a:bodyPr wrap="square" rtlCol="0">
            <a:spAutoFit/>
          </a:bodyPr>
          <a:lstStyle/>
          <a:p>
            <a:pPr algn="ctr"/>
            <a:r>
              <a:rPr lang="en-US" dirty="0">
                <a:solidFill>
                  <a:srgbClr val="FF0000"/>
                </a:solidFill>
              </a:rPr>
              <a:t>Query  q</a:t>
            </a:r>
          </a:p>
        </p:txBody>
      </p:sp>
      <p:cxnSp>
        <p:nvCxnSpPr>
          <p:cNvPr id="48" name="Straight Connector 47">
            <a:extLst>
              <a:ext uri="{FF2B5EF4-FFF2-40B4-BE49-F238E27FC236}">
                <a16:creationId xmlns:a16="http://schemas.microsoft.com/office/drawing/2014/main" id="{BA347BA5-4B47-0F45-B056-E0039BCAD370}"/>
              </a:ext>
            </a:extLst>
          </p:cNvPr>
          <p:cNvCxnSpPr>
            <a:cxnSpLocks/>
          </p:cNvCxnSpPr>
          <p:nvPr/>
        </p:nvCxnSpPr>
        <p:spPr>
          <a:xfrm>
            <a:off x="1510391" y="3125169"/>
            <a:ext cx="2551639" cy="103496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50926AF-54D6-1B41-9857-A917983997B6}"/>
              </a:ext>
            </a:extLst>
          </p:cNvPr>
          <p:cNvCxnSpPr>
            <a:cxnSpLocks/>
          </p:cNvCxnSpPr>
          <p:nvPr/>
        </p:nvCxnSpPr>
        <p:spPr>
          <a:xfrm flipH="1" flipV="1">
            <a:off x="4069296" y="4160134"/>
            <a:ext cx="102025" cy="48125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98B7CE8-0907-F54B-BBEB-4FA8701848BF}"/>
              </a:ext>
            </a:extLst>
          </p:cNvPr>
          <p:cNvCxnSpPr>
            <a:cxnSpLocks/>
          </p:cNvCxnSpPr>
          <p:nvPr/>
        </p:nvCxnSpPr>
        <p:spPr>
          <a:xfrm flipV="1">
            <a:off x="4062030" y="3669408"/>
            <a:ext cx="0" cy="46248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a:extLst>
              <a:ext uri="{FF2B5EF4-FFF2-40B4-BE49-F238E27FC236}">
                <a16:creationId xmlns:a16="http://schemas.microsoft.com/office/drawing/2014/main" id="{DF24DE9E-B1C2-FE47-BB27-8EDCD13490A4}"/>
              </a:ext>
            </a:extLst>
          </p:cNvPr>
          <p:cNvSpPr/>
          <p:nvPr/>
        </p:nvSpPr>
        <p:spPr>
          <a:xfrm>
            <a:off x="2631719" y="2326511"/>
            <a:ext cx="1001858" cy="1539433"/>
          </a:xfrm>
          <a:custGeom>
            <a:avLst/>
            <a:gdLst>
              <a:gd name="connsiteX0" fmla="*/ 0 w 1001858"/>
              <a:gd name="connsiteY0" fmla="*/ 0 h 1539433"/>
              <a:gd name="connsiteX1" fmla="*/ 902825 w 1001858"/>
              <a:gd name="connsiteY1" fmla="*/ 578735 h 1539433"/>
              <a:gd name="connsiteX2" fmla="*/ 937549 w 1001858"/>
              <a:gd name="connsiteY2" fmla="*/ 1539433 h 1539433"/>
            </a:gdLst>
            <a:ahLst/>
            <a:cxnLst>
              <a:cxn ang="0">
                <a:pos x="connsiteX0" y="connsiteY0"/>
              </a:cxn>
              <a:cxn ang="0">
                <a:pos x="connsiteX1" y="connsiteY1"/>
              </a:cxn>
              <a:cxn ang="0">
                <a:pos x="connsiteX2" y="connsiteY2"/>
              </a:cxn>
            </a:cxnLst>
            <a:rect l="l" t="t" r="r" b="b"/>
            <a:pathLst>
              <a:path w="1001858" h="1539433">
                <a:moveTo>
                  <a:pt x="0" y="0"/>
                </a:moveTo>
                <a:cubicBezTo>
                  <a:pt x="373283" y="161081"/>
                  <a:pt x="746567" y="322163"/>
                  <a:pt x="902825" y="578735"/>
                </a:cubicBezTo>
                <a:cubicBezTo>
                  <a:pt x="1059083" y="835307"/>
                  <a:pt x="998316" y="1187370"/>
                  <a:pt x="937549" y="1539433"/>
                </a:cubicBez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7" name="TextBox 66">
                <a:extLst>
                  <a:ext uri="{FF2B5EF4-FFF2-40B4-BE49-F238E27FC236}">
                    <a16:creationId xmlns:a16="http://schemas.microsoft.com/office/drawing/2014/main" id="{468E0F93-0D2D-3548-A798-93C98CD1739F}"/>
                  </a:ext>
                </a:extLst>
              </p:cNvPr>
              <p:cNvSpPr txBox="1"/>
              <p:nvPr/>
            </p:nvSpPr>
            <p:spPr>
              <a:xfrm>
                <a:off x="3331930" y="2437107"/>
                <a:ext cx="5334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p:sp>
            <p:nvSpPr>
              <p:cNvPr id="67" name="TextBox 66">
                <a:extLst>
                  <a:ext uri="{FF2B5EF4-FFF2-40B4-BE49-F238E27FC236}">
                    <a16:creationId xmlns:a16="http://schemas.microsoft.com/office/drawing/2014/main" id="{468E0F93-0D2D-3548-A798-93C98CD1739F}"/>
                  </a:ext>
                </a:extLst>
              </p:cNvPr>
              <p:cNvSpPr txBox="1">
                <a:spLocks noRot="1" noChangeAspect="1" noMove="1" noResize="1" noEditPoints="1" noAdjustHandles="1" noChangeArrowheads="1" noChangeShapeType="1" noTextEdit="1"/>
              </p:cNvSpPr>
              <p:nvPr/>
            </p:nvSpPr>
            <p:spPr>
              <a:xfrm>
                <a:off x="3331930" y="2437107"/>
                <a:ext cx="533400" cy="369332"/>
              </a:xfrm>
              <a:prstGeom prst="rect">
                <a:avLst/>
              </a:prstGeom>
              <a:blipFill>
                <a:blip r:embed="rId3"/>
                <a:stretch>
                  <a:fillRect/>
                </a:stretch>
              </a:blipFill>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4038E8C8-8EE8-5641-923F-F832EDBA2CE2}"/>
              </a:ext>
            </a:extLst>
          </p:cNvPr>
          <p:cNvCxnSpPr>
            <a:cxnSpLocks/>
          </p:cNvCxnSpPr>
          <p:nvPr/>
        </p:nvCxnSpPr>
        <p:spPr>
          <a:xfrm>
            <a:off x="4737064" y="3479135"/>
            <a:ext cx="24817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250D6C9-C618-B14E-9528-C1E2AA91C259}"/>
              </a:ext>
            </a:extLst>
          </p:cNvPr>
          <p:cNvCxnSpPr>
            <a:cxnSpLocks/>
          </p:cNvCxnSpPr>
          <p:nvPr/>
        </p:nvCxnSpPr>
        <p:spPr>
          <a:xfrm>
            <a:off x="3605579" y="1670305"/>
            <a:ext cx="2481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FE109F9-95C0-7A41-81D9-B44C7685CAA5}"/>
              </a:ext>
            </a:extLst>
          </p:cNvPr>
          <p:cNvCxnSpPr>
            <a:cxnSpLocks/>
          </p:cNvCxnSpPr>
          <p:nvPr/>
        </p:nvCxnSpPr>
        <p:spPr>
          <a:xfrm flipV="1">
            <a:off x="688148" y="4585597"/>
            <a:ext cx="4021130" cy="4878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71DEC5A-12CF-6744-89D4-BB3096E7F955}"/>
              </a:ext>
            </a:extLst>
          </p:cNvPr>
          <p:cNvCxnSpPr>
            <a:cxnSpLocks/>
          </p:cNvCxnSpPr>
          <p:nvPr/>
        </p:nvCxnSpPr>
        <p:spPr>
          <a:xfrm flipV="1">
            <a:off x="672847" y="2595135"/>
            <a:ext cx="1074737" cy="24599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ADBC1AA-9C93-8C42-B131-63D2340ADF2D}"/>
              </a:ext>
            </a:extLst>
          </p:cNvPr>
          <p:cNvSpPr txBox="1"/>
          <p:nvPr/>
        </p:nvSpPr>
        <p:spPr>
          <a:xfrm>
            <a:off x="4724340" y="4376579"/>
            <a:ext cx="1484696" cy="369332"/>
          </a:xfrm>
          <a:prstGeom prst="rect">
            <a:avLst/>
          </a:prstGeom>
          <a:noFill/>
        </p:spPr>
        <p:txBody>
          <a:bodyPr wrap="square" rtlCol="0">
            <a:spAutoFit/>
          </a:bodyPr>
          <a:lstStyle/>
          <a:p>
            <a:pPr algn="ctr"/>
            <a:r>
              <a:rPr lang="en-US" dirty="0">
                <a:solidFill>
                  <a:srgbClr val="FF0000"/>
                </a:solidFill>
              </a:rPr>
              <a:t>Query Term 1</a:t>
            </a:r>
          </a:p>
        </p:txBody>
      </p:sp>
      <p:sp>
        <p:nvSpPr>
          <p:cNvPr id="45" name="TextBox 44">
            <a:extLst>
              <a:ext uri="{FF2B5EF4-FFF2-40B4-BE49-F238E27FC236}">
                <a16:creationId xmlns:a16="http://schemas.microsoft.com/office/drawing/2014/main" id="{E3FAB219-1A2C-F541-B1A9-28BBF3070DD8}"/>
              </a:ext>
            </a:extLst>
          </p:cNvPr>
          <p:cNvSpPr txBox="1"/>
          <p:nvPr/>
        </p:nvSpPr>
        <p:spPr>
          <a:xfrm>
            <a:off x="759544" y="2260147"/>
            <a:ext cx="1546912" cy="369332"/>
          </a:xfrm>
          <a:prstGeom prst="rect">
            <a:avLst/>
          </a:prstGeom>
          <a:noFill/>
        </p:spPr>
        <p:txBody>
          <a:bodyPr wrap="square" rtlCol="0">
            <a:spAutoFit/>
          </a:bodyPr>
          <a:lstStyle/>
          <a:p>
            <a:pPr algn="ctr"/>
            <a:r>
              <a:rPr lang="en-US" dirty="0">
                <a:solidFill>
                  <a:srgbClr val="FF0000"/>
                </a:solidFill>
              </a:rPr>
              <a:t>Query Term n</a:t>
            </a:r>
          </a:p>
        </p:txBody>
      </p:sp>
      <p:cxnSp>
        <p:nvCxnSpPr>
          <p:cNvPr id="41" name="Straight Arrow Connector 40">
            <a:extLst>
              <a:ext uri="{FF2B5EF4-FFF2-40B4-BE49-F238E27FC236}">
                <a16:creationId xmlns:a16="http://schemas.microsoft.com/office/drawing/2014/main" id="{6F9D0BA5-3A3A-1842-BA10-16198F66F409}"/>
              </a:ext>
            </a:extLst>
          </p:cNvPr>
          <p:cNvCxnSpPr>
            <a:cxnSpLocks/>
          </p:cNvCxnSpPr>
          <p:nvPr/>
        </p:nvCxnSpPr>
        <p:spPr>
          <a:xfrm>
            <a:off x="7097195" y="5079138"/>
            <a:ext cx="4419600"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DF86962-C449-734B-AC3F-0BD12ECD5517}"/>
              </a:ext>
            </a:extLst>
          </p:cNvPr>
          <p:cNvCxnSpPr>
            <a:cxnSpLocks/>
          </p:cNvCxnSpPr>
          <p:nvPr/>
        </p:nvCxnSpPr>
        <p:spPr>
          <a:xfrm flipV="1">
            <a:off x="7097195" y="2896623"/>
            <a:ext cx="3451386" cy="2182515"/>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91CAD1B-621E-D44D-9B4B-AE5070385057}"/>
              </a:ext>
            </a:extLst>
          </p:cNvPr>
          <p:cNvCxnSpPr>
            <a:cxnSpLocks/>
          </p:cNvCxnSpPr>
          <p:nvPr/>
        </p:nvCxnSpPr>
        <p:spPr>
          <a:xfrm flipV="1">
            <a:off x="7097195" y="1269137"/>
            <a:ext cx="0" cy="38100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E79AC9E-BA21-1540-8F63-0994405F4580}"/>
              </a:ext>
            </a:extLst>
          </p:cNvPr>
          <p:cNvSpPr txBox="1"/>
          <p:nvPr/>
        </p:nvSpPr>
        <p:spPr>
          <a:xfrm>
            <a:off x="10835941" y="5073239"/>
            <a:ext cx="1482709" cy="369332"/>
          </a:xfrm>
          <a:prstGeom prst="rect">
            <a:avLst/>
          </a:prstGeom>
          <a:noFill/>
        </p:spPr>
        <p:txBody>
          <a:bodyPr wrap="square" rtlCol="0">
            <a:spAutoFit/>
          </a:bodyPr>
          <a:lstStyle/>
          <a:p>
            <a:r>
              <a:rPr lang="en-US" dirty="0">
                <a:solidFill>
                  <a:srgbClr val="00B0F0"/>
                </a:solidFill>
              </a:rPr>
              <a:t>Embedding </a:t>
            </a:r>
            <a:r>
              <a:rPr lang="en-US" dirty="0" err="1">
                <a:solidFill>
                  <a:srgbClr val="00B0F0"/>
                </a:solidFill>
              </a:rPr>
              <a:t>i</a:t>
            </a:r>
            <a:endParaRPr lang="en-US" dirty="0">
              <a:solidFill>
                <a:srgbClr val="00B0F0"/>
              </a:solidFill>
            </a:endParaRPr>
          </a:p>
        </p:txBody>
      </p:sp>
      <p:sp>
        <p:nvSpPr>
          <p:cNvPr id="54" name="TextBox 53">
            <a:extLst>
              <a:ext uri="{FF2B5EF4-FFF2-40B4-BE49-F238E27FC236}">
                <a16:creationId xmlns:a16="http://schemas.microsoft.com/office/drawing/2014/main" id="{6B4B7298-934A-E844-8642-E880830A7330}"/>
              </a:ext>
            </a:extLst>
          </p:cNvPr>
          <p:cNvSpPr txBox="1"/>
          <p:nvPr/>
        </p:nvSpPr>
        <p:spPr>
          <a:xfrm>
            <a:off x="10462614" y="2654602"/>
            <a:ext cx="1542754" cy="369332"/>
          </a:xfrm>
          <a:prstGeom prst="rect">
            <a:avLst/>
          </a:prstGeom>
          <a:noFill/>
        </p:spPr>
        <p:txBody>
          <a:bodyPr wrap="square" rtlCol="0">
            <a:spAutoFit/>
          </a:bodyPr>
          <a:lstStyle/>
          <a:p>
            <a:pPr algn="ctr"/>
            <a:r>
              <a:rPr lang="en-US" dirty="0">
                <a:solidFill>
                  <a:srgbClr val="00B0F0"/>
                </a:solidFill>
              </a:rPr>
              <a:t>Embedding  j</a:t>
            </a:r>
          </a:p>
        </p:txBody>
      </p:sp>
      <p:sp>
        <p:nvSpPr>
          <p:cNvPr id="55" name="TextBox 54">
            <a:extLst>
              <a:ext uri="{FF2B5EF4-FFF2-40B4-BE49-F238E27FC236}">
                <a16:creationId xmlns:a16="http://schemas.microsoft.com/office/drawing/2014/main" id="{F06E0A4F-FF28-3842-9F05-6B09D6E6B661}"/>
              </a:ext>
            </a:extLst>
          </p:cNvPr>
          <p:cNvSpPr txBox="1"/>
          <p:nvPr/>
        </p:nvSpPr>
        <p:spPr>
          <a:xfrm>
            <a:off x="6420357" y="974296"/>
            <a:ext cx="1407978" cy="369332"/>
          </a:xfrm>
          <a:prstGeom prst="rect">
            <a:avLst/>
          </a:prstGeom>
          <a:noFill/>
        </p:spPr>
        <p:txBody>
          <a:bodyPr wrap="square" rtlCol="0">
            <a:spAutoFit/>
          </a:bodyPr>
          <a:lstStyle/>
          <a:p>
            <a:pPr algn="ctr"/>
            <a:r>
              <a:rPr lang="en-US" dirty="0">
                <a:solidFill>
                  <a:srgbClr val="00B0F0"/>
                </a:solidFill>
              </a:rPr>
              <a:t>Embedding k</a:t>
            </a:r>
          </a:p>
        </p:txBody>
      </p:sp>
      <p:cxnSp>
        <p:nvCxnSpPr>
          <p:cNvPr id="56" name="Straight Arrow Connector 55">
            <a:extLst>
              <a:ext uri="{FF2B5EF4-FFF2-40B4-BE49-F238E27FC236}">
                <a16:creationId xmlns:a16="http://schemas.microsoft.com/office/drawing/2014/main" id="{4BF360CD-7DD6-2641-B4D2-4D3E5BDEA47C}"/>
              </a:ext>
            </a:extLst>
          </p:cNvPr>
          <p:cNvCxnSpPr>
            <a:cxnSpLocks/>
          </p:cNvCxnSpPr>
          <p:nvPr/>
        </p:nvCxnSpPr>
        <p:spPr>
          <a:xfrm flipV="1">
            <a:off x="7097194" y="1842040"/>
            <a:ext cx="2356654" cy="32370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7" name="TextBox 56">
            <a:extLst>
              <a:ext uri="{FF2B5EF4-FFF2-40B4-BE49-F238E27FC236}">
                <a16:creationId xmlns:a16="http://schemas.microsoft.com/office/drawing/2014/main" id="{9205FA51-C0E9-8847-844B-4EA5761490D3}"/>
              </a:ext>
            </a:extLst>
          </p:cNvPr>
          <p:cNvSpPr txBox="1"/>
          <p:nvPr/>
        </p:nvSpPr>
        <p:spPr>
          <a:xfrm>
            <a:off x="9454088" y="1653078"/>
            <a:ext cx="945988" cy="369332"/>
          </a:xfrm>
          <a:prstGeom prst="rect">
            <a:avLst/>
          </a:prstGeom>
          <a:noFill/>
        </p:spPr>
        <p:txBody>
          <a:bodyPr wrap="square" rtlCol="0">
            <a:spAutoFit/>
          </a:bodyPr>
          <a:lstStyle/>
          <a:p>
            <a:pPr algn="ctr"/>
            <a:r>
              <a:rPr lang="en-US" dirty="0"/>
              <a:t>Doc  d</a:t>
            </a:r>
          </a:p>
        </p:txBody>
      </p:sp>
      <p:cxnSp>
        <p:nvCxnSpPr>
          <p:cNvPr id="58" name="Straight Connector 57">
            <a:extLst>
              <a:ext uri="{FF2B5EF4-FFF2-40B4-BE49-F238E27FC236}">
                <a16:creationId xmlns:a16="http://schemas.microsoft.com/office/drawing/2014/main" id="{433D8C03-7391-F54A-9BCE-66886EBEB47C}"/>
              </a:ext>
            </a:extLst>
          </p:cNvPr>
          <p:cNvCxnSpPr>
            <a:stCxn id="57" idx="1"/>
          </p:cNvCxnSpPr>
          <p:nvPr/>
        </p:nvCxnSpPr>
        <p:spPr>
          <a:xfrm flipH="1">
            <a:off x="7097194" y="1837744"/>
            <a:ext cx="2356894" cy="42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BD1494-7853-784D-9E71-5CE6050922F5}"/>
              </a:ext>
            </a:extLst>
          </p:cNvPr>
          <p:cNvCxnSpPr>
            <a:cxnSpLocks/>
            <a:endCxn id="57" idx="1"/>
          </p:cNvCxnSpPr>
          <p:nvPr/>
        </p:nvCxnSpPr>
        <p:spPr>
          <a:xfrm flipV="1">
            <a:off x="9453729" y="1837744"/>
            <a:ext cx="359" cy="25932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AD0408B-D4E7-E843-8EF5-53F53E14CE84}"/>
              </a:ext>
            </a:extLst>
          </p:cNvPr>
          <p:cNvSpPr txBox="1"/>
          <p:nvPr/>
        </p:nvSpPr>
        <p:spPr>
          <a:xfrm>
            <a:off x="7151372" y="5124082"/>
            <a:ext cx="2382840" cy="369332"/>
          </a:xfrm>
          <a:prstGeom prst="rect">
            <a:avLst/>
          </a:prstGeom>
          <a:noFill/>
        </p:spPr>
        <p:txBody>
          <a:bodyPr wrap="square" rtlCol="0">
            <a:spAutoFit/>
          </a:bodyPr>
          <a:lstStyle/>
          <a:p>
            <a:pPr algn="ctr"/>
            <a:r>
              <a:rPr lang="en-US" dirty="0"/>
              <a:t>W2v-Learned Weights</a:t>
            </a:r>
            <a:endParaRPr lang="en-US" baseline="-25000" dirty="0"/>
          </a:p>
        </p:txBody>
      </p:sp>
      <p:cxnSp>
        <p:nvCxnSpPr>
          <p:cNvPr id="62" name="Straight Connector 61">
            <a:extLst>
              <a:ext uri="{FF2B5EF4-FFF2-40B4-BE49-F238E27FC236}">
                <a16:creationId xmlns:a16="http://schemas.microsoft.com/office/drawing/2014/main" id="{ABDD5BC6-E716-C843-A717-B12F5B5E3871}"/>
              </a:ext>
            </a:extLst>
          </p:cNvPr>
          <p:cNvCxnSpPr>
            <a:cxnSpLocks/>
          </p:cNvCxnSpPr>
          <p:nvPr/>
        </p:nvCxnSpPr>
        <p:spPr>
          <a:xfrm>
            <a:off x="8199083" y="4430955"/>
            <a:ext cx="1254288"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F2B7E40-834B-6641-97CB-D26ABE654FD3}"/>
              </a:ext>
            </a:extLst>
          </p:cNvPr>
          <p:cNvCxnSpPr>
            <a:cxnSpLocks/>
          </p:cNvCxnSpPr>
          <p:nvPr/>
        </p:nvCxnSpPr>
        <p:spPr>
          <a:xfrm flipV="1">
            <a:off x="8275521" y="4430955"/>
            <a:ext cx="1185116" cy="6481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7789B26-7D57-CA43-A05D-05CAB8A5D7D1}"/>
              </a:ext>
            </a:extLst>
          </p:cNvPr>
          <p:cNvCxnSpPr>
            <a:cxnSpLocks/>
          </p:cNvCxnSpPr>
          <p:nvPr/>
        </p:nvCxnSpPr>
        <p:spPr>
          <a:xfrm flipV="1">
            <a:off x="7096954" y="3667259"/>
            <a:ext cx="3423841" cy="141188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68" name="TextBox 67">
            <a:extLst>
              <a:ext uri="{FF2B5EF4-FFF2-40B4-BE49-F238E27FC236}">
                <a16:creationId xmlns:a16="http://schemas.microsoft.com/office/drawing/2014/main" id="{6285C6C7-8096-724A-B0FC-1059FB047A04}"/>
              </a:ext>
            </a:extLst>
          </p:cNvPr>
          <p:cNvSpPr txBox="1"/>
          <p:nvPr/>
        </p:nvSpPr>
        <p:spPr>
          <a:xfrm>
            <a:off x="10422906" y="3428827"/>
            <a:ext cx="1062540" cy="369332"/>
          </a:xfrm>
          <a:prstGeom prst="rect">
            <a:avLst/>
          </a:prstGeom>
          <a:noFill/>
        </p:spPr>
        <p:txBody>
          <a:bodyPr wrap="square" rtlCol="0">
            <a:spAutoFit/>
          </a:bodyPr>
          <a:lstStyle/>
          <a:p>
            <a:pPr algn="ctr"/>
            <a:r>
              <a:rPr lang="en-US" dirty="0">
                <a:solidFill>
                  <a:srgbClr val="FF0000"/>
                </a:solidFill>
              </a:rPr>
              <a:t>Query  q</a:t>
            </a:r>
          </a:p>
        </p:txBody>
      </p:sp>
      <p:cxnSp>
        <p:nvCxnSpPr>
          <p:cNvPr id="70" name="Straight Connector 69">
            <a:extLst>
              <a:ext uri="{FF2B5EF4-FFF2-40B4-BE49-F238E27FC236}">
                <a16:creationId xmlns:a16="http://schemas.microsoft.com/office/drawing/2014/main" id="{401D4D0E-77CC-E348-968D-497050EE8C13}"/>
              </a:ext>
            </a:extLst>
          </p:cNvPr>
          <p:cNvCxnSpPr>
            <a:cxnSpLocks/>
          </p:cNvCxnSpPr>
          <p:nvPr/>
        </p:nvCxnSpPr>
        <p:spPr>
          <a:xfrm>
            <a:off x="7086932" y="3647239"/>
            <a:ext cx="3423841" cy="2824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67CCA11-B507-3D4F-902A-6CB833244BA8}"/>
              </a:ext>
            </a:extLst>
          </p:cNvPr>
          <p:cNvCxnSpPr>
            <a:cxnSpLocks/>
          </p:cNvCxnSpPr>
          <p:nvPr/>
        </p:nvCxnSpPr>
        <p:spPr>
          <a:xfrm flipV="1">
            <a:off x="8974183" y="4157985"/>
            <a:ext cx="1546613" cy="91525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610EA61-804F-E44B-ADF0-AFFB390859A1}"/>
              </a:ext>
            </a:extLst>
          </p:cNvPr>
          <p:cNvCxnSpPr>
            <a:cxnSpLocks/>
          </p:cNvCxnSpPr>
          <p:nvPr/>
        </p:nvCxnSpPr>
        <p:spPr>
          <a:xfrm flipV="1">
            <a:off x="10513529" y="3667259"/>
            <a:ext cx="0" cy="46248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6" name="Freeform 75">
            <a:extLst>
              <a:ext uri="{FF2B5EF4-FFF2-40B4-BE49-F238E27FC236}">
                <a16:creationId xmlns:a16="http://schemas.microsoft.com/office/drawing/2014/main" id="{95AB418B-68F0-284E-9880-AEEB2CCE0C60}"/>
              </a:ext>
            </a:extLst>
          </p:cNvPr>
          <p:cNvSpPr/>
          <p:nvPr/>
        </p:nvSpPr>
        <p:spPr>
          <a:xfrm>
            <a:off x="9083218" y="2324362"/>
            <a:ext cx="1001858" cy="1539433"/>
          </a:xfrm>
          <a:custGeom>
            <a:avLst/>
            <a:gdLst>
              <a:gd name="connsiteX0" fmla="*/ 0 w 1001858"/>
              <a:gd name="connsiteY0" fmla="*/ 0 h 1539433"/>
              <a:gd name="connsiteX1" fmla="*/ 902825 w 1001858"/>
              <a:gd name="connsiteY1" fmla="*/ 578735 h 1539433"/>
              <a:gd name="connsiteX2" fmla="*/ 937549 w 1001858"/>
              <a:gd name="connsiteY2" fmla="*/ 1539433 h 1539433"/>
            </a:gdLst>
            <a:ahLst/>
            <a:cxnLst>
              <a:cxn ang="0">
                <a:pos x="connsiteX0" y="connsiteY0"/>
              </a:cxn>
              <a:cxn ang="0">
                <a:pos x="connsiteX1" y="connsiteY1"/>
              </a:cxn>
              <a:cxn ang="0">
                <a:pos x="connsiteX2" y="connsiteY2"/>
              </a:cxn>
            </a:cxnLst>
            <a:rect l="l" t="t" r="r" b="b"/>
            <a:pathLst>
              <a:path w="1001858" h="1539433">
                <a:moveTo>
                  <a:pt x="0" y="0"/>
                </a:moveTo>
                <a:cubicBezTo>
                  <a:pt x="373283" y="161081"/>
                  <a:pt x="746567" y="322163"/>
                  <a:pt x="902825" y="578735"/>
                </a:cubicBezTo>
                <a:cubicBezTo>
                  <a:pt x="1059083" y="835307"/>
                  <a:pt x="998316" y="1187370"/>
                  <a:pt x="937549" y="1539433"/>
                </a:cubicBez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7" name="TextBox 76">
                <a:extLst>
                  <a:ext uri="{FF2B5EF4-FFF2-40B4-BE49-F238E27FC236}">
                    <a16:creationId xmlns:a16="http://schemas.microsoft.com/office/drawing/2014/main" id="{EDE5AC49-9BDD-2443-863D-A6DB32F5CD1E}"/>
                  </a:ext>
                </a:extLst>
              </p:cNvPr>
              <p:cNvSpPr txBox="1"/>
              <p:nvPr/>
            </p:nvSpPr>
            <p:spPr>
              <a:xfrm>
                <a:off x="9783429" y="2434958"/>
                <a:ext cx="5334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p:sp>
            <p:nvSpPr>
              <p:cNvPr id="77" name="TextBox 76">
                <a:extLst>
                  <a:ext uri="{FF2B5EF4-FFF2-40B4-BE49-F238E27FC236}">
                    <a16:creationId xmlns:a16="http://schemas.microsoft.com/office/drawing/2014/main" id="{EDE5AC49-9BDD-2443-863D-A6DB32F5CD1E}"/>
                  </a:ext>
                </a:extLst>
              </p:cNvPr>
              <p:cNvSpPr txBox="1">
                <a:spLocks noRot="1" noChangeAspect="1" noMove="1" noResize="1" noEditPoints="1" noAdjustHandles="1" noChangeArrowheads="1" noChangeShapeType="1" noTextEdit="1"/>
              </p:cNvSpPr>
              <p:nvPr/>
            </p:nvSpPr>
            <p:spPr>
              <a:xfrm>
                <a:off x="9783429" y="2434958"/>
                <a:ext cx="533400" cy="369332"/>
              </a:xfrm>
              <a:prstGeom prst="rect">
                <a:avLst/>
              </a:prstGeom>
              <a:blipFill>
                <a:blip r:embed="rId4"/>
                <a:stretch>
                  <a:fillRect/>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EDB4A028-B85A-D549-9654-B6E8E71D971B}"/>
              </a:ext>
            </a:extLst>
          </p:cNvPr>
          <p:cNvCxnSpPr>
            <a:cxnSpLocks/>
          </p:cNvCxnSpPr>
          <p:nvPr/>
        </p:nvCxnSpPr>
        <p:spPr>
          <a:xfrm>
            <a:off x="11188563" y="3476986"/>
            <a:ext cx="24817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73637E8-165E-A141-981B-F18DEB4AEC4D}"/>
              </a:ext>
            </a:extLst>
          </p:cNvPr>
          <p:cNvCxnSpPr>
            <a:cxnSpLocks/>
          </p:cNvCxnSpPr>
          <p:nvPr/>
        </p:nvCxnSpPr>
        <p:spPr>
          <a:xfrm>
            <a:off x="10057078" y="1668156"/>
            <a:ext cx="2481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8623F36B-AB76-5449-AAF4-CDD0D746ED7C}"/>
              </a:ext>
            </a:extLst>
          </p:cNvPr>
          <p:cNvSpPr txBox="1"/>
          <p:nvPr/>
        </p:nvSpPr>
        <p:spPr>
          <a:xfrm>
            <a:off x="1210215" y="5683933"/>
            <a:ext cx="3936408" cy="369332"/>
          </a:xfrm>
          <a:prstGeom prst="rect">
            <a:avLst/>
          </a:prstGeom>
          <a:noFill/>
        </p:spPr>
        <p:txBody>
          <a:bodyPr wrap="square" rtlCol="0">
            <a:spAutoFit/>
          </a:bodyPr>
          <a:lstStyle/>
          <a:p>
            <a:pPr algn="ctr"/>
            <a:r>
              <a:rPr lang="en-US" dirty="0"/>
              <a:t>Sparse 100,000 dimensions</a:t>
            </a:r>
            <a:endParaRPr lang="en-US" baseline="-25000" dirty="0"/>
          </a:p>
        </p:txBody>
      </p:sp>
      <p:sp>
        <p:nvSpPr>
          <p:cNvPr id="85" name="TextBox 84">
            <a:extLst>
              <a:ext uri="{FF2B5EF4-FFF2-40B4-BE49-F238E27FC236}">
                <a16:creationId xmlns:a16="http://schemas.microsoft.com/office/drawing/2014/main" id="{BC413CA8-9AF9-E24E-BDE8-91C96B49FEC2}"/>
              </a:ext>
            </a:extLst>
          </p:cNvPr>
          <p:cNvSpPr txBox="1"/>
          <p:nvPr/>
        </p:nvSpPr>
        <p:spPr>
          <a:xfrm>
            <a:off x="7776513" y="5659951"/>
            <a:ext cx="3936408" cy="369332"/>
          </a:xfrm>
          <a:prstGeom prst="rect">
            <a:avLst/>
          </a:prstGeom>
          <a:noFill/>
        </p:spPr>
        <p:txBody>
          <a:bodyPr wrap="square" rtlCol="0">
            <a:spAutoFit/>
          </a:bodyPr>
          <a:lstStyle/>
          <a:p>
            <a:pPr algn="ctr"/>
            <a:r>
              <a:rPr lang="en-US" dirty="0"/>
              <a:t>Dense 100 dimensions</a:t>
            </a:r>
            <a:endParaRPr lang="en-US" baseline="-25000" dirty="0"/>
          </a:p>
        </p:txBody>
      </p:sp>
      <p:sp>
        <p:nvSpPr>
          <p:cNvPr id="10" name="Right Arrow 9">
            <a:extLst>
              <a:ext uri="{FF2B5EF4-FFF2-40B4-BE49-F238E27FC236}">
                <a16:creationId xmlns:a16="http://schemas.microsoft.com/office/drawing/2014/main" id="{B68EA531-D5DA-1D48-AF71-4C5870190EFE}"/>
              </a:ext>
            </a:extLst>
          </p:cNvPr>
          <p:cNvSpPr/>
          <p:nvPr/>
        </p:nvSpPr>
        <p:spPr>
          <a:xfrm>
            <a:off x="5625222" y="3107651"/>
            <a:ext cx="705647" cy="427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736FF6CB-6A43-6645-AD49-D23BB0D2D61D}"/>
              </a:ext>
            </a:extLst>
          </p:cNvPr>
          <p:cNvSpPr txBox="1"/>
          <p:nvPr/>
        </p:nvSpPr>
        <p:spPr>
          <a:xfrm>
            <a:off x="5625222" y="1671285"/>
            <a:ext cx="1578960" cy="646331"/>
          </a:xfrm>
          <a:prstGeom prst="rect">
            <a:avLst/>
          </a:prstGeom>
          <a:noFill/>
        </p:spPr>
        <p:txBody>
          <a:bodyPr wrap="square" rtlCol="0">
            <a:spAutoFit/>
          </a:bodyPr>
          <a:lstStyle/>
          <a:p>
            <a:pPr algn="ctr"/>
            <a:r>
              <a:rPr lang="en-US" dirty="0"/>
              <a:t>W2v-Learned</a:t>
            </a:r>
          </a:p>
          <a:p>
            <a:pPr algn="ctr"/>
            <a:r>
              <a:rPr lang="en-US" dirty="0"/>
              <a:t>Weights</a:t>
            </a:r>
            <a:endParaRPr lang="en-US" baseline="-25000" dirty="0"/>
          </a:p>
        </p:txBody>
      </p:sp>
      <p:cxnSp>
        <p:nvCxnSpPr>
          <p:cNvPr id="87" name="Straight Connector 86">
            <a:extLst>
              <a:ext uri="{FF2B5EF4-FFF2-40B4-BE49-F238E27FC236}">
                <a16:creationId xmlns:a16="http://schemas.microsoft.com/office/drawing/2014/main" id="{DE54CCE0-0A9A-274D-8D2D-6E408246BCF6}"/>
              </a:ext>
            </a:extLst>
          </p:cNvPr>
          <p:cNvCxnSpPr>
            <a:cxnSpLocks/>
          </p:cNvCxnSpPr>
          <p:nvPr/>
        </p:nvCxnSpPr>
        <p:spPr>
          <a:xfrm>
            <a:off x="8569169" y="4143864"/>
            <a:ext cx="1941431" cy="822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415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FAFAB-99DE-2D48-814B-9411944EA3C7}"/>
              </a:ext>
            </a:extLst>
          </p:cNvPr>
          <p:cNvSpPr>
            <a:spLocks noGrp="1"/>
          </p:cNvSpPr>
          <p:nvPr>
            <p:ph type="title"/>
          </p:nvPr>
        </p:nvSpPr>
        <p:spPr>
          <a:xfrm>
            <a:off x="73140" y="58690"/>
            <a:ext cx="10515600" cy="771590"/>
          </a:xfrm>
        </p:spPr>
        <p:txBody>
          <a:bodyPr>
            <a:normAutofit fontScale="90000"/>
          </a:bodyPr>
          <a:lstStyle/>
          <a:p>
            <a:r>
              <a:rPr lang="en-US" dirty="0"/>
              <a:t>Embeddings Classification Example – Index Time</a:t>
            </a:r>
          </a:p>
        </p:txBody>
      </p:sp>
      <p:sp>
        <p:nvSpPr>
          <p:cNvPr id="4" name="Date Placeholder 3">
            <a:extLst>
              <a:ext uri="{FF2B5EF4-FFF2-40B4-BE49-F238E27FC236}">
                <a16:creationId xmlns:a16="http://schemas.microsoft.com/office/drawing/2014/main" id="{0AE64657-E67B-684D-AF2B-8D92D0A3EFA3}"/>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5FD09932-8984-8546-AFF2-542EE6F2336A}"/>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3B71B54E-F023-F84B-B2FD-1DBC707E0C04}"/>
              </a:ext>
            </a:extLst>
          </p:cNvPr>
          <p:cNvSpPr>
            <a:spLocks noGrp="1"/>
          </p:cNvSpPr>
          <p:nvPr>
            <p:ph type="sldNum" sz="quarter" idx="12"/>
          </p:nvPr>
        </p:nvSpPr>
        <p:spPr/>
        <p:txBody>
          <a:bodyPr/>
          <a:lstStyle/>
          <a:p>
            <a:fld id="{E6FED253-7A33-014E-8475-7CB880636088}" type="slidenum">
              <a:rPr lang="en-US" smtClean="0"/>
              <a:t>25</a:t>
            </a:fld>
            <a:endParaRPr lang="en-US"/>
          </a:p>
        </p:txBody>
      </p:sp>
      <p:sp>
        <p:nvSpPr>
          <p:cNvPr id="16" name="Folded Corner 15">
            <a:extLst>
              <a:ext uri="{FF2B5EF4-FFF2-40B4-BE49-F238E27FC236}">
                <a16:creationId xmlns:a16="http://schemas.microsoft.com/office/drawing/2014/main" id="{28E2CC1F-8B0C-6E4C-BE68-3B06D5BE9EEB}"/>
              </a:ext>
            </a:extLst>
          </p:cNvPr>
          <p:cNvSpPr/>
          <p:nvPr/>
        </p:nvSpPr>
        <p:spPr>
          <a:xfrm>
            <a:off x="681023" y="1250779"/>
            <a:ext cx="874853" cy="121468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Folded Corner 14">
            <a:extLst>
              <a:ext uri="{FF2B5EF4-FFF2-40B4-BE49-F238E27FC236}">
                <a16:creationId xmlns:a16="http://schemas.microsoft.com/office/drawing/2014/main" id="{4FF29A31-0551-8E45-8946-78A75C1B0F8C}"/>
              </a:ext>
            </a:extLst>
          </p:cNvPr>
          <p:cNvSpPr/>
          <p:nvPr/>
        </p:nvSpPr>
        <p:spPr>
          <a:xfrm>
            <a:off x="574921" y="1098379"/>
            <a:ext cx="874853" cy="121468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a:t>
            </a:r>
          </a:p>
        </p:txBody>
      </p:sp>
      <p:sp>
        <p:nvSpPr>
          <p:cNvPr id="14" name="Folded Corner 13">
            <a:extLst>
              <a:ext uri="{FF2B5EF4-FFF2-40B4-BE49-F238E27FC236}">
                <a16:creationId xmlns:a16="http://schemas.microsoft.com/office/drawing/2014/main" id="{322B1665-D0BB-5644-854E-1CF622EBA8A0}"/>
              </a:ext>
            </a:extLst>
          </p:cNvPr>
          <p:cNvSpPr/>
          <p:nvPr/>
        </p:nvSpPr>
        <p:spPr>
          <a:xfrm>
            <a:off x="416963" y="945979"/>
            <a:ext cx="926710" cy="121468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Domain Items</a:t>
            </a:r>
          </a:p>
        </p:txBody>
      </p:sp>
      <p:sp>
        <p:nvSpPr>
          <p:cNvPr id="17" name="Right Arrow 16">
            <a:extLst>
              <a:ext uri="{FF2B5EF4-FFF2-40B4-BE49-F238E27FC236}">
                <a16:creationId xmlns:a16="http://schemas.microsoft.com/office/drawing/2014/main" id="{174346F9-D681-3A4B-B9FC-F3AC26C4AE9F}"/>
              </a:ext>
            </a:extLst>
          </p:cNvPr>
          <p:cNvSpPr/>
          <p:nvPr/>
        </p:nvSpPr>
        <p:spPr>
          <a:xfrm>
            <a:off x="1649431" y="1548868"/>
            <a:ext cx="370390" cy="243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CF62A79-7848-0243-A916-D19A6E89638C}"/>
              </a:ext>
            </a:extLst>
          </p:cNvPr>
          <p:cNvSpPr txBox="1"/>
          <p:nvPr/>
        </p:nvSpPr>
        <p:spPr>
          <a:xfrm>
            <a:off x="4496719" y="1524395"/>
            <a:ext cx="806392" cy="338554"/>
          </a:xfrm>
          <a:prstGeom prst="rect">
            <a:avLst/>
          </a:prstGeom>
          <a:solidFill>
            <a:schemeClr val="bg2">
              <a:lumMod val="90000"/>
            </a:schemeClr>
          </a:solidFill>
        </p:spPr>
        <p:txBody>
          <a:bodyPr wrap="square" rtlCol="0">
            <a:spAutoFit/>
          </a:bodyPr>
          <a:lstStyle/>
          <a:p>
            <a:r>
              <a:rPr lang="en-US" sz="1600" dirty="0"/>
              <a:t>climate</a:t>
            </a:r>
          </a:p>
        </p:txBody>
      </p:sp>
      <p:sp>
        <p:nvSpPr>
          <p:cNvPr id="21" name="TextBox 20">
            <a:extLst>
              <a:ext uri="{FF2B5EF4-FFF2-40B4-BE49-F238E27FC236}">
                <a16:creationId xmlns:a16="http://schemas.microsoft.com/office/drawing/2014/main" id="{7E9C4B28-7C54-B44E-9D43-AE7487731ABD}"/>
              </a:ext>
            </a:extLst>
          </p:cNvPr>
          <p:cNvSpPr txBox="1"/>
          <p:nvPr/>
        </p:nvSpPr>
        <p:spPr>
          <a:xfrm>
            <a:off x="5336305" y="1535780"/>
            <a:ext cx="348642" cy="338554"/>
          </a:xfrm>
          <a:prstGeom prst="rect">
            <a:avLst/>
          </a:prstGeom>
          <a:solidFill>
            <a:schemeClr val="bg2">
              <a:lumMod val="90000"/>
            </a:schemeClr>
          </a:solidFill>
        </p:spPr>
        <p:txBody>
          <a:bodyPr wrap="square" rtlCol="0">
            <a:spAutoFit/>
          </a:bodyPr>
          <a:lstStyle/>
          <a:p>
            <a:r>
              <a:rPr lang="en-US" sz="1600" dirty="0"/>
              <a:t>…</a:t>
            </a:r>
          </a:p>
        </p:txBody>
      </p:sp>
      <p:pic>
        <p:nvPicPr>
          <p:cNvPr id="23" name="Picture 22" descr="A close up of a logo&#10;&#10;Description automatically generated">
            <a:extLst>
              <a:ext uri="{FF2B5EF4-FFF2-40B4-BE49-F238E27FC236}">
                <a16:creationId xmlns:a16="http://schemas.microsoft.com/office/drawing/2014/main" id="{9A848A4E-D2D6-A543-A2A0-BC4ABC719CE8}"/>
              </a:ext>
            </a:extLst>
          </p:cNvPr>
          <p:cNvPicPr>
            <a:picLocks noChangeAspect="1"/>
          </p:cNvPicPr>
          <p:nvPr/>
        </p:nvPicPr>
        <p:blipFill>
          <a:blip r:embed="rId3"/>
          <a:stretch>
            <a:fillRect/>
          </a:stretch>
        </p:blipFill>
        <p:spPr>
          <a:xfrm>
            <a:off x="2120618" y="959158"/>
            <a:ext cx="1422400" cy="1422400"/>
          </a:xfrm>
          <a:prstGeom prst="rect">
            <a:avLst/>
          </a:prstGeom>
        </p:spPr>
      </p:pic>
      <p:sp>
        <p:nvSpPr>
          <p:cNvPr id="24" name="TextBox 23">
            <a:extLst>
              <a:ext uri="{FF2B5EF4-FFF2-40B4-BE49-F238E27FC236}">
                <a16:creationId xmlns:a16="http://schemas.microsoft.com/office/drawing/2014/main" id="{0AB08FF0-D4CB-D547-9E4B-46C35554A0DA}"/>
              </a:ext>
            </a:extLst>
          </p:cNvPr>
          <p:cNvSpPr txBox="1"/>
          <p:nvPr/>
        </p:nvSpPr>
        <p:spPr>
          <a:xfrm>
            <a:off x="2334107" y="1232424"/>
            <a:ext cx="995422" cy="923330"/>
          </a:xfrm>
          <a:prstGeom prst="rect">
            <a:avLst/>
          </a:prstGeom>
          <a:noFill/>
        </p:spPr>
        <p:txBody>
          <a:bodyPr wrap="square" rtlCol="0">
            <a:spAutoFit/>
          </a:bodyPr>
          <a:lstStyle/>
          <a:p>
            <a:pPr algn="ctr"/>
            <a:r>
              <a:rPr lang="en-US" dirty="0"/>
              <a:t>(Classic) Text Analysis</a:t>
            </a:r>
          </a:p>
        </p:txBody>
      </p:sp>
      <p:sp>
        <p:nvSpPr>
          <p:cNvPr id="25" name="Right Arrow 24">
            <a:extLst>
              <a:ext uri="{FF2B5EF4-FFF2-40B4-BE49-F238E27FC236}">
                <a16:creationId xmlns:a16="http://schemas.microsoft.com/office/drawing/2014/main" id="{EBA26EBC-9E57-9C4F-89BF-9C44FF7E2BD9}"/>
              </a:ext>
            </a:extLst>
          </p:cNvPr>
          <p:cNvSpPr/>
          <p:nvPr/>
        </p:nvSpPr>
        <p:spPr>
          <a:xfrm>
            <a:off x="3673234" y="1547875"/>
            <a:ext cx="370390" cy="243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C31B215-2CA2-EA4F-BD50-347D61917AB6}"/>
              </a:ext>
            </a:extLst>
          </p:cNvPr>
          <p:cNvSpPr txBox="1"/>
          <p:nvPr/>
        </p:nvSpPr>
        <p:spPr>
          <a:xfrm>
            <a:off x="5718141" y="1535780"/>
            <a:ext cx="784246" cy="338554"/>
          </a:xfrm>
          <a:prstGeom prst="rect">
            <a:avLst/>
          </a:prstGeom>
          <a:solidFill>
            <a:schemeClr val="bg2">
              <a:lumMod val="90000"/>
            </a:schemeClr>
          </a:solidFill>
        </p:spPr>
        <p:txBody>
          <a:bodyPr wrap="square" rtlCol="0">
            <a:spAutoFit/>
          </a:bodyPr>
          <a:lstStyle/>
          <a:p>
            <a:r>
              <a:rPr lang="en-US" sz="1600" dirty="0"/>
              <a:t>change</a:t>
            </a:r>
          </a:p>
        </p:txBody>
      </p:sp>
      <p:sp>
        <p:nvSpPr>
          <p:cNvPr id="27" name="TextBox 26">
            <a:extLst>
              <a:ext uri="{FF2B5EF4-FFF2-40B4-BE49-F238E27FC236}">
                <a16:creationId xmlns:a16="http://schemas.microsoft.com/office/drawing/2014/main" id="{FC596861-DCCA-C04D-839F-0880F9E9E352}"/>
              </a:ext>
            </a:extLst>
          </p:cNvPr>
          <p:cNvSpPr txBox="1"/>
          <p:nvPr/>
        </p:nvSpPr>
        <p:spPr>
          <a:xfrm>
            <a:off x="6535580" y="1535780"/>
            <a:ext cx="348642" cy="338554"/>
          </a:xfrm>
          <a:prstGeom prst="rect">
            <a:avLst/>
          </a:prstGeom>
          <a:solidFill>
            <a:schemeClr val="bg2">
              <a:lumMod val="90000"/>
            </a:schemeClr>
          </a:solidFill>
        </p:spPr>
        <p:txBody>
          <a:bodyPr wrap="square" rtlCol="0">
            <a:spAutoFit/>
          </a:bodyPr>
          <a:lstStyle/>
          <a:p>
            <a:r>
              <a:rPr lang="en-US" sz="1600" dirty="0"/>
              <a:t>…</a:t>
            </a:r>
          </a:p>
        </p:txBody>
      </p:sp>
      <p:sp>
        <p:nvSpPr>
          <p:cNvPr id="28" name="TextBox 27">
            <a:extLst>
              <a:ext uri="{FF2B5EF4-FFF2-40B4-BE49-F238E27FC236}">
                <a16:creationId xmlns:a16="http://schemas.microsoft.com/office/drawing/2014/main" id="{219C692A-6AB3-614B-AD63-900D606E03F3}"/>
              </a:ext>
            </a:extLst>
          </p:cNvPr>
          <p:cNvSpPr txBox="1"/>
          <p:nvPr/>
        </p:nvSpPr>
        <p:spPr>
          <a:xfrm>
            <a:off x="4114883" y="1535780"/>
            <a:ext cx="348642" cy="338554"/>
          </a:xfrm>
          <a:prstGeom prst="rect">
            <a:avLst/>
          </a:prstGeom>
          <a:solidFill>
            <a:schemeClr val="bg2">
              <a:lumMod val="90000"/>
            </a:schemeClr>
          </a:solidFill>
        </p:spPr>
        <p:txBody>
          <a:bodyPr wrap="square" rtlCol="0">
            <a:spAutoFit/>
          </a:bodyPr>
          <a:lstStyle/>
          <a:p>
            <a:r>
              <a:rPr lang="en-US" sz="1600" dirty="0"/>
              <a:t>…</a:t>
            </a:r>
          </a:p>
        </p:txBody>
      </p:sp>
      <p:sp>
        <p:nvSpPr>
          <p:cNvPr id="29" name="Left Brace 28">
            <a:extLst>
              <a:ext uri="{FF2B5EF4-FFF2-40B4-BE49-F238E27FC236}">
                <a16:creationId xmlns:a16="http://schemas.microsoft.com/office/drawing/2014/main" id="{E9323EE5-03B9-404A-B6BE-62962B14BD2C}"/>
              </a:ext>
            </a:extLst>
          </p:cNvPr>
          <p:cNvSpPr/>
          <p:nvPr/>
        </p:nvSpPr>
        <p:spPr>
          <a:xfrm rot="16200000">
            <a:off x="5386815" y="663251"/>
            <a:ext cx="256267" cy="27385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32BD2BDC-46AA-B545-A702-36EFECE5A994}"/>
              </a:ext>
            </a:extLst>
          </p:cNvPr>
          <p:cNvSpPr txBox="1"/>
          <p:nvPr/>
        </p:nvSpPr>
        <p:spPr>
          <a:xfrm>
            <a:off x="4733175" y="2213938"/>
            <a:ext cx="1563546" cy="370128"/>
          </a:xfrm>
          <a:prstGeom prst="rect">
            <a:avLst/>
          </a:prstGeom>
          <a:noFill/>
        </p:spPr>
        <p:txBody>
          <a:bodyPr wrap="square" rtlCol="0">
            <a:spAutoFit/>
          </a:bodyPr>
          <a:lstStyle/>
          <a:p>
            <a:r>
              <a:rPr lang="en-US" dirty="0"/>
              <a:t>Tokens Stream</a:t>
            </a:r>
          </a:p>
        </p:txBody>
      </p:sp>
      <p:pic>
        <p:nvPicPr>
          <p:cNvPr id="31" name="Picture 30" descr="A close up of a logo&#10;&#10;Description automatically generated">
            <a:extLst>
              <a:ext uri="{FF2B5EF4-FFF2-40B4-BE49-F238E27FC236}">
                <a16:creationId xmlns:a16="http://schemas.microsoft.com/office/drawing/2014/main" id="{69F9651D-CA25-4448-894A-20F11DFC078F}"/>
              </a:ext>
            </a:extLst>
          </p:cNvPr>
          <p:cNvPicPr>
            <a:picLocks noChangeAspect="1"/>
          </p:cNvPicPr>
          <p:nvPr/>
        </p:nvPicPr>
        <p:blipFill>
          <a:blip r:embed="rId3"/>
          <a:stretch>
            <a:fillRect/>
          </a:stretch>
        </p:blipFill>
        <p:spPr>
          <a:xfrm>
            <a:off x="7442200" y="959158"/>
            <a:ext cx="1422400" cy="1422400"/>
          </a:xfrm>
          <a:prstGeom prst="rect">
            <a:avLst/>
          </a:prstGeom>
        </p:spPr>
      </p:pic>
      <p:sp>
        <p:nvSpPr>
          <p:cNvPr id="32" name="TextBox 31">
            <a:extLst>
              <a:ext uri="{FF2B5EF4-FFF2-40B4-BE49-F238E27FC236}">
                <a16:creationId xmlns:a16="http://schemas.microsoft.com/office/drawing/2014/main" id="{51DBB396-D170-8F4D-82A2-A41AF4EA5522}"/>
              </a:ext>
            </a:extLst>
          </p:cNvPr>
          <p:cNvSpPr txBox="1"/>
          <p:nvPr/>
        </p:nvSpPr>
        <p:spPr>
          <a:xfrm>
            <a:off x="7548946" y="1347193"/>
            <a:ext cx="1208909" cy="646331"/>
          </a:xfrm>
          <a:prstGeom prst="rect">
            <a:avLst/>
          </a:prstGeom>
          <a:noFill/>
        </p:spPr>
        <p:txBody>
          <a:bodyPr wrap="square" rtlCol="0">
            <a:spAutoFit/>
          </a:bodyPr>
          <a:lstStyle/>
          <a:p>
            <a:pPr algn="ctr"/>
            <a:r>
              <a:rPr lang="en-US" dirty="0"/>
              <a:t>Word2vec training</a:t>
            </a:r>
          </a:p>
        </p:txBody>
      </p:sp>
      <p:sp>
        <p:nvSpPr>
          <p:cNvPr id="34" name="Right Arrow 33">
            <a:extLst>
              <a:ext uri="{FF2B5EF4-FFF2-40B4-BE49-F238E27FC236}">
                <a16:creationId xmlns:a16="http://schemas.microsoft.com/office/drawing/2014/main" id="{25AB8CF1-84EE-374D-BADB-07925C30B9E6}"/>
              </a:ext>
            </a:extLst>
          </p:cNvPr>
          <p:cNvSpPr/>
          <p:nvPr/>
        </p:nvSpPr>
        <p:spPr>
          <a:xfrm>
            <a:off x="6984554" y="1583523"/>
            <a:ext cx="370390" cy="243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a:extLst>
              <a:ext uri="{FF2B5EF4-FFF2-40B4-BE49-F238E27FC236}">
                <a16:creationId xmlns:a16="http://schemas.microsoft.com/office/drawing/2014/main" id="{A9ACE1E5-EF11-9D41-9E41-B26C55C5EE8C}"/>
              </a:ext>
            </a:extLst>
          </p:cNvPr>
          <p:cNvSpPr/>
          <p:nvPr/>
        </p:nvSpPr>
        <p:spPr>
          <a:xfrm>
            <a:off x="8941803" y="1535780"/>
            <a:ext cx="370390" cy="243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A picture containing fruit&#10;&#10;Description automatically generated">
            <a:extLst>
              <a:ext uri="{FF2B5EF4-FFF2-40B4-BE49-F238E27FC236}">
                <a16:creationId xmlns:a16="http://schemas.microsoft.com/office/drawing/2014/main" id="{AEC3FC46-7430-8942-89AC-505B14CE17C6}"/>
              </a:ext>
            </a:extLst>
          </p:cNvPr>
          <p:cNvPicPr>
            <a:picLocks noChangeAspect="1"/>
          </p:cNvPicPr>
          <p:nvPr/>
        </p:nvPicPr>
        <p:blipFill>
          <a:blip r:embed="rId4"/>
          <a:stretch>
            <a:fillRect/>
          </a:stretch>
        </p:blipFill>
        <p:spPr>
          <a:xfrm>
            <a:off x="9548971" y="959158"/>
            <a:ext cx="1600200" cy="1270000"/>
          </a:xfrm>
          <a:prstGeom prst="rect">
            <a:avLst/>
          </a:prstGeom>
        </p:spPr>
      </p:pic>
      <p:sp>
        <p:nvSpPr>
          <p:cNvPr id="39" name="TextBox 38">
            <a:extLst>
              <a:ext uri="{FF2B5EF4-FFF2-40B4-BE49-F238E27FC236}">
                <a16:creationId xmlns:a16="http://schemas.microsoft.com/office/drawing/2014/main" id="{62D4F25B-5452-0447-A1A5-600FE76C0A6E}"/>
              </a:ext>
            </a:extLst>
          </p:cNvPr>
          <p:cNvSpPr txBox="1"/>
          <p:nvPr/>
        </p:nvSpPr>
        <p:spPr>
          <a:xfrm>
            <a:off x="9430305" y="2116489"/>
            <a:ext cx="1837533" cy="369332"/>
          </a:xfrm>
          <a:prstGeom prst="rect">
            <a:avLst/>
          </a:prstGeom>
          <a:noFill/>
        </p:spPr>
        <p:txBody>
          <a:bodyPr wrap="square" rtlCol="0">
            <a:spAutoFit/>
          </a:bodyPr>
          <a:lstStyle/>
          <a:p>
            <a:r>
              <a:rPr lang="en-US" dirty="0"/>
              <a:t>Word2vec model</a:t>
            </a:r>
          </a:p>
        </p:txBody>
      </p:sp>
      <p:sp>
        <p:nvSpPr>
          <p:cNvPr id="40" name="Down Arrow 39">
            <a:extLst>
              <a:ext uri="{FF2B5EF4-FFF2-40B4-BE49-F238E27FC236}">
                <a16:creationId xmlns:a16="http://schemas.microsoft.com/office/drawing/2014/main" id="{8FEA76B9-1337-2E4F-884F-288F5961483E}"/>
              </a:ext>
            </a:extLst>
          </p:cNvPr>
          <p:cNvSpPr/>
          <p:nvPr/>
        </p:nvSpPr>
        <p:spPr>
          <a:xfrm>
            <a:off x="10208143" y="2515171"/>
            <a:ext cx="281856" cy="3306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0FF95D5-2F91-D747-BF2F-0B2296B4E48A}"/>
                  </a:ext>
                </a:extLst>
              </p:cNvPr>
              <p:cNvSpPr txBox="1"/>
              <p:nvPr/>
            </p:nvSpPr>
            <p:spPr>
              <a:xfrm>
                <a:off x="8506142" y="2721141"/>
                <a:ext cx="3685858" cy="8485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𝑇𝑒𝑟𝑚</m:t>
                          </m:r>
                          <m:sSup>
                            <m:sSupPr>
                              <m:ctrlPr>
                                <a:rPr lang="en-US" b="0" i="1" smtClean="0">
                                  <a:latin typeface="Cambria Math" panose="02040503050406030204" pitchFamily="18" charset="0"/>
                                </a:rPr>
                              </m:ctrlPr>
                            </m:sSupPr>
                            <m:e>
                              <m:r>
                                <a:rPr lang="en-US" b="0" i="1" baseline="-25000" smtClean="0">
                                  <a:latin typeface="Cambria Math" panose="02040503050406030204" pitchFamily="18" charset="0"/>
                                </a:rPr>
                                <m:t>𝑖</m:t>
                              </m:r>
                            </m:e>
                            <m:sup>
                              <m:r>
                                <a:rPr lang="en-US" b="0" i="1" smtClean="0">
                                  <a:latin typeface="Cambria Math" panose="02040503050406030204" pitchFamily="18" charset="0"/>
                                </a:rPr>
                                <m:t>′</m:t>
                              </m:r>
                            </m:sup>
                          </m:sSup>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𝑣𝑒𝑐𝑡𝑜𝑟</m:t>
                          </m:r>
                        </m:e>
                      </m:nary>
                    </m:oMath>
                  </m:oMathPara>
                </a14:m>
                <a:endParaRPr lang="en-US" dirty="0"/>
              </a:p>
            </p:txBody>
          </p:sp>
        </mc:Choice>
        <mc:Fallback xmlns="">
          <p:sp>
            <p:nvSpPr>
              <p:cNvPr id="41" name="TextBox 40">
                <a:extLst>
                  <a:ext uri="{FF2B5EF4-FFF2-40B4-BE49-F238E27FC236}">
                    <a16:creationId xmlns:a16="http://schemas.microsoft.com/office/drawing/2014/main" id="{90FF95D5-2F91-D747-BF2F-0B2296B4E48A}"/>
                  </a:ext>
                </a:extLst>
              </p:cNvPr>
              <p:cNvSpPr txBox="1">
                <a:spLocks noRot="1" noChangeAspect="1" noMove="1" noResize="1" noEditPoints="1" noAdjustHandles="1" noChangeArrowheads="1" noChangeShapeType="1" noTextEdit="1"/>
              </p:cNvSpPr>
              <p:nvPr/>
            </p:nvSpPr>
            <p:spPr>
              <a:xfrm>
                <a:off x="8506142" y="2721141"/>
                <a:ext cx="3685858" cy="848566"/>
              </a:xfrm>
              <a:prstGeom prst="rect">
                <a:avLst/>
              </a:prstGeom>
              <a:blipFill>
                <a:blip r:embed="rId5"/>
                <a:stretch>
                  <a:fillRect t="-98529" b="-151471"/>
                </a:stretch>
              </a:blipFill>
            </p:spPr>
            <p:txBody>
              <a:bodyPr/>
              <a:lstStyle/>
              <a:p>
                <a:r>
                  <a:rPr lang="en-US">
                    <a:noFill/>
                  </a:rPr>
                  <a:t> </a:t>
                </a:r>
              </a:p>
            </p:txBody>
          </p:sp>
        </mc:Fallback>
      </mc:AlternateContent>
      <p:sp>
        <p:nvSpPr>
          <p:cNvPr id="42" name="Down Arrow 41">
            <a:extLst>
              <a:ext uri="{FF2B5EF4-FFF2-40B4-BE49-F238E27FC236}">
                <a16:creationId xmlns:a16="http://schemas.microsoft.com/office/drawing/2014/main" id="{7AB1C368-5052-5545-BDCA-698DE117A9A1}"/>
              </a:ext>
            </a:extLst>
          </p:cNvPr>
          <p:cNvSpPr/>
          <p:nvPr/>
        </p:nvSpPr>
        <p:spPr>
          <a:xfrm>
            <a:off x="10194694" y="4259110"/>
            <a:ext cx="281856" cy="3306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A close up of a logo&#10;&#10;Description automatically generated">
            <a:extLst>
              <a:ext uri="{FF2B5EF4-FFF2-40B4-BE49-F238E27FC236}">
                <a16:creationId xmlns:a16="http://schemas.microsoft.com/office/drawing/2014/main" id="{AD3703FC-2F20-1042-B392-8EFC0AFD7007}"/>
              </a:ext>
            </a:extLst>
          </p:cNvPr>
          <p:cNvPicPr>
            <a:picLocks noChangeAspect="1"/>
          </p:cNvPicPr>
          <p:nvPr/>
        </p:nvPicPr>
        <p:blipFill>
          <a:blip r:embed="rId3"/>
          <a:stretch>
            <a:fillRect/>
          </a:stretch>
        </p:blipFill>
        <p:spPr>
          <a:xfrm>
            <a:off x="9624422" y="4738488"/>
            <a:ext cx="1422400" cy="1422400"/>
          </a:xfrm>
          <a:prstGeom prst="rect">
            <a:avLst/>
          </a:prstGeom>
        </p:spPr>
      </p:pic>
      <p:sp>
        <p:nvSpPr>
          <p:cNvPr id="44" name="TextBox 43">
            <a:extLst>
              <a:ext uri="{FF2B5EF4-FFF2-40B4-BE49-F238E27FC236}">
                <a16:creationId xmlns:a16="http://schemas.microsoft.com/office/drawing/2014/main" id="{FB00BF6B-A7CF-B94D-B25F-5FF6E9CE556A}"/>
              </a:ext>
            </a:extLst>
          </p:cNvPr>
          <p:cNvSpPr txBox="1"/>
          <p:nvPr/>
        </p:nvSpPr>
        <p:spPr>
          <a:xfrm>
            <a:off x="9731168" y="5126523"/>
            <a:ext cx="1208909" cy="646331"/>
          </a:xfrm>
          <a:prstGeom prst="rect">
            <a:avLst/>
          </a:prstGeom>
          <a:noFill/>
        </p:spPr>
        <p:txBody>
          <a:bodyPr wrap="square" rtlCol="0">
            <a:spAutoFit/>
          </a:bodyPr>
          <a:lstStyle/>
          <a:p>
            <a:pPr algn="ctr"/>
            <a:r>
              <a:rPr lang="en-US" dirty="0"/>
              <a:t>K-Means Clustering</a:t>
            </a:r>
          </a:p>
        </p:txBody>
      </p:sp>
      <p:sp>
        <p:nvSpPr>
          <p:cNvPr id="45" name="Right Arrow 44">
            <a:extLst>
              <a:ext uri="{FF2B5EF4-FFF2-40B4-BE49-F238E27FC236}">
                <a16:creationId xmlns:a16="http://schemas.microsoft.com/office/drawing/2014/main" id="{1C53161C-DB4C-8546-9D2E-0F5B295A257A}"/>
              </a:ext>
            </a:extLst>
          </p:cNvPr>
          <p:cNvSpPr/>
          <p:nvPr/>
        </p:nvSpPr>
        <p:spPr>
          <a:xfrm rot="10800000">
            <a:off x="9044420" y="5317183"/>
            <a:ext cx="370390" cy="243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95341E95-8D07-C640-A06C-A54E73A68196}"/>
              </a:ext>
            </a:extLst>
          </p:cNvPr>
          <p:cNvCxnSpPr/>
          <p:nvPr/>
        </p:nvCxnSpPr>
        <p:spPr>
          <a:xfrm>
            <a:off x="6870773" y="6001060"/>
            <a:ext cx="19803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8346BC9-11CE-3D43-A3BD-8F209F13FFC6}"/>
              </a:ext>
            </a:extLst>
          </p:cNvPr>
          <p:cNvCxnSpPr>
            <a:cxnSpLocks/>
          </p:cNvCxnSpPr>
          <p:nvPr/>
        </p:nvCxnSpPr>
        <p:spPr>
          <a:xfrm flipV="1">
            <a:off x="6870773" y="3568231"/>
            <a:ext cx="0" cy="2432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604E8585-9F44-B043-9360-CED2E50A7E95}"/>
              </a:ext>
            </a:extLst>
          </p:cNvPr>
          <p:cNvSpPr txBox="1"/>
          <p:nvPr/>
        </p:nvSpPr>
        <p:spPr>
          <a:xfrm>
            <a:off x="7295120" y="3240731"/>
            <a:ext cx="312892" cy="378926"/>
          </a:xfrm>
          <a:prstGeom prst="rect">
            <a:avLst/>
          </a:prstGeom>
          <a:noFill/>
        </p:spPr>
        <p:txBody>
          <a:bodyPr wrap="square" rtlCol="0">
            <a:spAutoFit/>
          </a:bodyPr>
          <a:lstStyle/>
          <a:p>
            <a:r>
              <a:rPr lang="en-US" u="sng" dirty="0"/>
              <a:t>A</a:t>
            </a:r>
          </a:p>
        </p:txBody>
      </p:sp>
      <p:sp>
        <p:nvSpPr>
          <p:cNvPr id="64" name="TextBox 63">
            <a:extLst>
              <a:ext uri="{FF2B5EF4-FFF2-40B4-BE49-F238E27FC236}">
                <a16:creationId xmlns:a16="http://schemas.microsoft.com/office/drawing/2014/main" id="{29C78EF8-7916-0743-8EC0-C5516BB6B16C}"/>
              </a:ext>
            </a:extLst>
          </p:cNvPr>
          <p:cNvSpPr txBox="1"/>
          <p:nvPr/>
        </p:nvSpPr>
        <p:spPr>
          <a:xfrm>
            <a:off x="8739961" y="4582968"/>
            <a:ext cx="312892" cy="378926"/>
          </a:xfrm>
          <a:prstGeom prst="rect">
            <a:avLst/>
          </a:prstGeom>
          <a:noFill/>
        </p:spPr>
        <p:txBody>
          <a:bodyPr wrap="square" rtlCol="0">
            <a:spAutoFit/>
          </a:bodyPr>
          <a:lstStyle/>
          <a:p>
            <a:r>
              <a:rPr lang="en-US" u="sng" dirty="0"/>
              <a:t>B</a:t>
            </a:r>
          </a:p>
        </p:txBody>
      </p:sp>
      <p:sp>
        <p:nvSpPr>
          <p:cNvPr id="66" name="TextBox 65">
            <a:extLst>
              <a:ext uri="{FF2B5EF4-FFF2-40B4-BE49-F238E27FC236}">
                <a16:creationId xmlns:a16="http://schemas.microsoft.com/office/drawing/2014/main" id="{80D48104-1DA1-A146-9FAA-6FCBEF812F80}"/>
              </a:ext>
            </a:extLst>
          </p:cNvPr>
          <p:cNvSpPr txBox="1"/>
          <p:nvPr/>
        </p:nvSpPr>
        <p:spPr>
          <a:xfrm>
            <a:off x="7195950" y="5036642"/>
            <a:ext cx="312892" cy="378926"/>
          </a:xfrm>
          <a:prstGeom prst="rect">
            <a:avLst/>
          </a:prstGeom>
          <a:noFill/>
        </p:spPr>
        <p:txBody>
          <a:bodyPr wrap="square" rtlCol="0">
            <a:spAutoFit/>
          </a:bodyPr>
          <a:lstStyle/>
          <a:p>
            <a:r>
              <a:rPr lang="en-US" u="sng" dirty="0"/>
              <a:t>C</a:t>
            </a:r>
          </a:p>
        </p:txBody>
      </p:sp>
      <p:sp>
        <p:nvSpPr>
          <p:cNvPr id="67" name="TextBox 66">
            <a:extLst>
              <a:ext uri="{FF2B5EF4-FFF2-40B4-BE49-F238E27FC236}">
                <a16:creationId xmlns:a16="http://schemas.microsoft.com/office/drawing/2014/main" id="{C26BFEF2-FB3A-FD43-8613-9B8C0BB64AA4}"/>
              </a:ext>
            </a:extLst>
          </p:cNvPr>
          <p:cNvSpPr txBox="1"/>
          <p:nvPr/>
        </p:nvSpPr>
        <p:spPr>
          <a:xfrm>
            <a:off x="7014031" y="6098595"/>
            <a:ext cx="1980372" cy="369332"/>
          </a:xfrm>
          <a:prstGeom prst="rect">
            <a:avLst/>
          </a:prstGeom>
          <a:noFill/>
        </p:spPr>
        <p:txBody>
          <a:bodyPr wrap="square" rtlCol="0">
            <a:spAutoFit/>
          </a:bodyPr>
          <a:lstStyle/>
          <a:p>
            <a:r>
              <a:rPr lang="en-US" dirty="0"/>
              <a:t>Document Clusters</a:t>
            </a:r>
          </a:p>
        </p:txBody>
      </p:sp>
      <p:sp>
        <p:nvSpPr>
          <p:cNvPr id="68" name="Down Arrow 67">
            <a:extLst>
              <a:ext uri="{FF2B5EF4-FFF2-40B4-BE49-F238E27FC236}">
                <a16:creationId xmlns:a16="http://schemas.microsoft.com/office/drawing/2014/main" id="{B1813B2E-5121-C240-9A73-7A79B938CBB1}"/>
              </a:ext>
            </a:extLst>
          </p:cNvPr>
          <p:cNvSpPr/>
          <p:nvPr/>
        </p:nvSpPr>
        <p:spPr>
          <a:xfrm>
            <a:off x="5369698" y="2577871"/>
            <a:ext cx="281856" cy="2034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a:extLst>
              <a:ext uri="{FF2B5EF4-FFF2-40B4-BE49-F238E27FC236}">
                <a16:creationId xmlns:a16="http://schemas.microsoft.com/office/drawing/2014/main" id="{F6AD6EB1-86F1-D94C-82B9-BDE071BC3EA7}"/>
              </a:ext>
            </a:extLst>
          </p:cNvPr>
          <p:cNvSpPr/>
          <p:nvPr/>
        </p:nvSpPr>
        <p:spPr>
          <a:xfrm rot="10800000">
            <a:off x="6129457" y="5272589"/>
            <a:ext cx="662994" cy="256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olded Corner 69">
            <a:extLst>
              <a:ext uri="{FF2B5EF4-FFF2-40B4-BE49-F238E27FC236}">
                <a16:creationId xmlns:a16="http://schemas.microsoft.com/office/drawing/2014/main" id="{E634BAB6-AA69-BF4A-8925-B383884A5881}"/>
              </a:ext>
            </a:extLst>
          </p:cNvPr>
          <p:cNvSpPr/>
          <p:nvPr/>
        </p:nvSpPr>
        <p:spPr>
          <a:xfrm>
            <a:off x="4922716" y="4712174"/>
            <a:ext cx="1103048" cy="1405141"/>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Doc:</a:t>
            </a:r>
          </a:p>
          <a:p>
            <a:pPr algn="ctr"/>
            <a:r>
              <a:rPr lang="en-US" dirty="0"/>
              <a:t>title:…</a:t>
            </a:r>
          </a:p>
          <a:p>
            <a:pPr algn="ctr"/>
            <a:r>
              <a:rPr lang="en-US" dirty="0"/>
              <a:t>Body:…</a:t>
            </a:r>
          </a:p>
          <a:p>
            <a:pPr algn="ctr"/>
            <a:r>
              <a:rPr lang="en-US" b="1" dirty="0"/>
              <a:t>cluster: A</a:t>
            </a:r>
          </a:p>
        </p:txBody>
      </p:sp>
      <p:sp>
        <p:nvSpPr>
          <p:cNvPr id="71" name="Right Arrow 70">
            <a:extLst>
              <a:ext uri="{FF2B5EF4-FFF2-40B4-BE49-F238E27FC236}">
                <a16:creationId xmlns:a16="http://schemas.microsoft.com/office/drawing/2014/main" id="{F24DD38B-D27F-3B48-8974-5A659F2FF806}"/>
              </a:ext>
            </a:extLst>
          </p:cNvPr>
          <p:cNvSpPr/>
          <p:nvPr/>
        </p:nvSpPr>
        <p:spPr>
          <a:xfrm rot="10800000">
            <a:off x="4137435" y="5274356"/>
            <a:ext cx="662994" cy="256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own Arrow 71">
            <a:extLst>
              <a:ext uri="{FF2B5EF4-FFF2-40B4-BE49-F238E27FC236}">
                <a16:creationId xmlns:a16="http://schemas.microsoft.com/office/drawing/2014/main" id="{EB900E1E-0AED-5D44-B8F8-397D710BE228}"/>
              </a:ext>
            </a:extLst>
          </p:cNvPr>
          <p:cNvSpPr/>
          <p:nvPr/>
        </p:nvSpPr>
        <p:spPr>
          <a:xfrm>
            <a:off x="10208143" y="3445062"/>
            <a:ext cx="281856" cy="3306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998BDBBD-15CD-AE41-A8F7-0D36C357847D}"/>
                  </a:ext>
                </a:extLst>
              </p:cNvPr>
              <p:cNvSpPr txBox="1"/>
              <p:nvPr/>
            </p:nvSpPr>
            <p:spPr>
              <a:xfrm>
                <a:off x="9731168" y="3775677"/>
                <a:ext cx="13156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𝐷𝑜𝑐</m:t>
                      </m:r>
                      <m:r>
                        <a:rPr lang="en-US" b="0" i="1" smtClean="0">
                          <a:latin typeface="Cambria Math" panose="02040503050406030204" pitchFamily="18" charset="0"/>
                        </a:rPr>
                        <m:t> </m:t>
                      </m:r>
                      <m:r>
                        <a:rPr lang="en-US" b="0" i="1" smtClean="0">
                          <a:latin typeface="Cambria Math" panose="02040503050406030204" pitchFamily="18" charset="0"/>
                        </a:rPr>
                        <m:t>𝑣𝑒𝑐𝑡𝑜𝑟</m:t>
                      </m:r>
                    </m:oMath>
                  </m:oMathPara>
                </a14:m>
                <a:endParaRPr lang="en-US" dirty="0"/>
              </a:p>
            </p:txBody>
          </p:sp>
        </mc:Choice>
        <mc:Fallback xmlns="">
          <p:sp>
            <p:nvSpPr>
              <p:cNvPr id="73" name="TextBox 72">
                <a:extLst>
                  <a:ext uri="{FF2B5EF4-FFF2-40B4-BE49-F238E27FC236}">
                    <a16:creationId xmlns:a16="http://schemas.microsoft.com/office/drawing/2014/main" id="{998BDBBD-15CD-AE41-A8F7-0D36C357847D}"/>
                  </a:ext>
                </a:extLst>
              </p:cNvPr>
              <p:cNvSpPr txBox="1">
                <a:spLocks noRot="1" noChangeAspect="1" noMove="1" noResize="1" noEditPoints="1" noAdjustHandles="1" noChangeArrowheads="1" noChangeShapeType="1" noTextEdit="1"/>
              </p:cNvSpPr>
              <p:nvPr/>
            </p:nvSpPr>
            <p:spPr>
              <a:xfrm>
                <a:off x="9731168" y="3775677"/>
                <a:ext cx="1315654" cy="369332"/>
              </a:xfrm>
              <a:prstGeom prst="rect">
                <a:avLst/>
              </a:prstGeom>
              <a:blipFill>
                <a:blip r:embed="rId6"/>
                <a:stretch>
                  <a:fillRect r="-12381" b="-16667"/>
                </a:stretch>
              </a:blipFill>
            </p:spPr>
            <p:txBody>
              <a:bodyPr/>
              <a:lstStyle/>
              <a:p>
                <a:r>
                  <a:rPr lang="en-US">
                    <a:noFill/>
                  </a:rPr>
                  <a:t> </a:t>
                </a:r>
              </a:p>
            </p:txBody>
          </p:sp>
        </mc:Fallback>
      </mc:AlternateContent>
      <p:graphicFrame>
        <p:nvGraphicFramePr>
          <p:cNvPr id="74" name="Table 73">
            <a:extLst>
              <a:ext uri="{FF2B5EF4-FFF2-40B4-BE49-F238E27FC236}">
                <a16:creationId xmlns:a16="http://schemas.microsoft.com/office/drawing/2014/main" id="{889A090E-0452-6C43-B37B-FF77B61DDBFD}"/>
              </a:ext>
            </a:extLst>
          </p:cNvPr>
          <p:cNvGraphicFramePr>
            <a:graphicFrameLocks noGrp="1"/>
          </p:cNvGraphicFramePr>
          <p:nvPr>
            <p:extLst>
              <p:ext uri="{D42A27DB-BD31-4B8C-83A1-F6EECF244321}">
                <p14:modId xmlns:p14="http://schemas.microsoft.com/office/powerpoint/2010/main" val="122130432"/>
              </p:ext>
            </p:extLst>
          </p:nvPr>
        </p:nvGraphicFramePr>
        <p:xfrm>
          <a:off x="595321" y="4651396"/>
          <a:ext cx="3227105" cy="1509492"/>
        </p:xfrm>
        <a:graphic>
          <a:graphicData uri="http://schemas.openxmlformats.org/drawingml/2006/table">
            <a:tbl>
              <a:tblPr firstCol="1" bandRow="1">
                <a:tableStyleId>{5C22544A-7EE6-4342-B048-85BDC9FD1C3A}</a:tableStyleId>
              </a:tblPr>
              <a:tblGrid>
                <a:gridCol w="645421">
                  <a:extLst>
                    <a:ext uri="{9D8B030D-6E8A-4147-A177-3AD203B41FA5}">
                      <a16:colId xmlns:a16="http://schemas.microsoft.com/office/drawing/2014/main" val="3038796968"/>
                    </a:ext>
                  </a:extLst>
                </a:gridCol>
                <a:gridCol w="645421">
                  <a:extLst>
                    <a:ext uri="{9D8B030D-6E8A-4147-A177-3AD203B41FA5}">
                      <a16:colId xmlns:a16="http://schemas.microsoft.com/office/drawing/2014/main" val="116938374"/>
                    </a:ext>
                  </a:extLst>
                </a:gridCol>
                <a:gridCol w="645421">
                  <a:extLst>
                    <a:ext uri="{9D8B030D-6E8A-4147-A177-3AD203B41FA5}">
                      <a16:colId xmlns:a16="http://schemas.microsoft.com/office/drawing/2014/main" val="2478704481"/>
                    </a:ext>
                  </a:extLst>
                </a:gridCol>
                <a:gridCol w="645421">
                  <a:extLst>
                    <a:ext uri="{9D8B030D-6E8A-4147-A177-3AD203B41FA5}">
                      <a16:colId xmlns:a16="http://schemas.microsoft.com/office/drawing/2014/main" val="1635304766"/>
                    </a:ext>
                  </a:extLst>
                </a:gridCol>
                <a:gridCol w="645421">
                  <a:extLst>
                    <a:ext uri="{9D8B030D-6E8A-4147-A177-3AD203B41FA5}">
                      <a16:colId xmlns:a16="http://schemas.microsoft.com/office/drawing/2014/main" val="3093607152"/>
                    </a:ext>
                  </a:extLst>
                </a:gridCol>
              </a:tblGrid>
              <a:tr h="503164">
                <a:tc>
                  <a:txBody>
                    <a:bodyPr/>
                    <a:lstStyle/>
                    <a:p>
                      <a:r>
                        <a:rPr lang="en-US" dirty="0"/>
                        <a:t>A</a:t>
                      </a:r>
                    </a:p>
                  </a:txBody>
                  <a:tcPr/>
                </a:tc>
                <a:tc>
                  <a:txBody>
                    <a:bodyPr/>
                    <a:lstStyle/>
                    <a:p>
                      <a:r>
                        <a:rPr lang="en-US" dirty="0"/>
                        <a:t>1</a:t>
                      </a:r>
                    </a:p>
                  </a:txBody>
                  <a:tcPr/>
                </a:tc>
                <a:tc>
                  <a:txBody>
                    <a:bodyPr/>
                    <a:lstStyle/>
                    <a:p>
                      <a:r>
                        <a:rPr lang="en-US" dirty="0"/>
                        <a:t>3</a:t>
                      </a:r>
                    </a:p>
                  </a:txBody>
                  <a:tcPr/>
                </a:tc>
                <a:tc>
                  <a:txBody>
                    <a:bodyPr/>
                    <a:lstStyle/>
                    <a:p>
                      <a:r>
                        <a:rPr lang="en-US" dirty="0"/>
                        <a:t>5</a:t>
                      </a:r>
                    </a:p>
                  </a:txBody>
                  <a:tcPr/>
                </a:tc>
                <a:tc>
                  <a:txBody>
                    <a:bodyPr/>
                    <a:lstStyle/>
                    <a:p>
                      <a:r>
                        <a:rPr lang="en-US" dirty="0"/>
                        <a:t>7</a:t>
                      </a:r>
                    </a:p>
                  </a:txBody>
                  <a:tcPr/>
                </a:tc>
                <a:extLst>
                  <a:ext uri="{0D108BD9-81ED-4DB2-BD59-A6C34878D82A}">
                    <a16:rowId xmlns:a16="http://schemas.microsoft.com/office/drawing/2014/main" val="1772369969"/>
                  </a:ext>
                </a:extLst>
              </a:tr>
              <a:tr h="503164">
                <a:tc>
                  <a:txBody>
                    <a:bodyPr/>
                    <a:lstStyle/>
                    <a:p>
                      <a:r>
                        <a:rPr lang="en-US" dirty="0"/>
                        <a:t>B</a:t>
                      </a:r>
                    </a:p>
                  </a:txBody>
                  <a:tcPr/>
                </a:tc>
                <a:tc>
                  <a:txBody>
                    <a:bodyPr/>
                    <a:lstStyle/>
                    <a:p>
                      <a:r>
                        <a:rPr lang="en-US" dirty="0"/>
                        <a:t>2</a:t>
                      </a:r>
                    </a:p>
                  </a:txBody>
                  <a:tcPr/>
                </a:tc>
                <a:tc>
                  <a:txBody>
                    <a:bodyPr/>
                    <a:lstStyle/>
                    <a:p>
                      <a:r>
                        <a:rPr lang="en-US" dirty="0"/>
                        <a:t>4</a:t>
                      </a:r>
                    </a:p>
                  </a:txBody>
                  <a:tcPr/>
                </a:tc>
                <a:tc>
                  <a:txBody>
                    <a:bodyPr/>
                    <a:lstStyle/>
                    <a:p>
                      <a:r>
                        <a:rPr lang="en-US" dirty="0"/>
                        <a:t>8</a:t>
                      </a:r>
                    </a:p>
                  </a:txBody>
                  <a:tcPr/>
                </a:tc>
                <a:tc>
                  <a:txBody>
                    <a:bodyPr/>
                    <a:lstStyle/>
                    <a:p>
                      <a:endParaRPr lang="en-US" dirty="0"/>
                    </a:p>
                  </a:txBody>
                  <a:tcPr/>
                </a:tc>
                <a:extLst>
                  <a:ext uri="{0D108BD9-81ED-4DB2-BD59-A6C34878D82A}">
                    <a16:rowId xmlns:a16="http://schemas.microsoft.com/office/drawing/2014/main" val="3789164068"/>
                  </a:ext>
                </a:extLst>
              </a:tr>
              <a:tr h="503164">
                <a:tc>
                  <a:txBody>
                    <a:bodyPr/>
                    <a:lstStyle/>
                    <a:p>
                      <a:r>
                        <a:rPr lang="en-US" dirty="0"/>
                        <a:t>C</a:t>
                      </a:r>
                    </a:p>
                  </a:txBody>
                  <a:tcPr/>
                </a:tc>
                <a:tc>
                  <a:txBody>
                    <a:bodyPr/>
                    <a:lstStyle/>
                    <a:p>
                      <a:r>
                        <a:rPr lang="en-US" dirty="0"/>
                        <a:t>0</a:t>
                      </a:r>
                    </a:p>
                  </a:txBody>
                  <a:tcPr/>
                </a:tc>
                <a:tc>
                  <a:txBody>
                    <a:bodyPr/>
                    <a:lstStyle/>
                    <a:p>
                      <a:r>
                        <a:rPr lang="en-US" dirty="0"/>
                        <a:t>6</a:t>
                      </a:r>
                    </a:p>
                  </a:txBody>
                  <a:tcPr/>
                </a:tc>
                <a:tc>
                  <a:txBody>
                    <a:bodyPr/>
                    <a:lstStyle/>
                    <a:p>
                      <a:r>
                        <a:rPr lang="en-US" dirty="0"/>
                        <a:t>9</a:t>
                      </a:r>
                    </a:p>
                  </a:txBody>
                  <a:tcPr/>
                </a:tc>
                <a:tc>
                  <a:txBody>
                    <a:bodyPr/>
                    <a:lstStyle/>
                    <a:p>
                      <a:endParaRPr lang="en-US" dirty="0"/>
                    </a:p>
                  </a:txBody>
                  <a:tcPr/>
                </a:tc>
                <a:extLst>
                  <a:ext uri="{0D108BD9-81ED-4DB2-BD59-A6C34878D82A}">
                    <a16:rowId xmlns:a16="http://schemas.microsoft.com/office/drawing/2014/main" val="2063508142"/>
                  </a:ext>
                </a:extLst>
              </a:tr>
            </a:tbl>
          </a:graphicData>
        </a:graphic>
      </p:graphicFrame>
      <p:sp>
        <p:nvSpPr>
          <p:cNvPr id="76" name="Oval 75">
            <a:extLst>
              <a:ext uri="{FF2B5EF4-FFF2-40B4-BE49-F238E27FC236}">
                <a16:creationId xmlns:a16="http://schemas.microsoft.com/office/drawing/2014/main" id="{BF371398-4EE9-9F4F-9070-CC3BD64FEAB0}"/>
              </a:ext>
            </a:extLst>
          </p:cNvPr>
          <p:cNvSpPr/>
          <p:nvPr/>
        </p:nvSpPr>
        <p:spPr>
          <a:xfrm>
            <a:off x="7073309" y="3599470"/>
            <a:ext cx="322485" cy="322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7" name="Oval 76">
            <a:extLst>
              <a:ext uri="{FF2B5EF4-FFF2-40B4-BE49-F238E27FC236}">
                <a16:creationId xmlns:a16="http://schemas.microsoft.com/office/drawing/2014/main" id="{17D63717-AFDB-184C-9E03-6BC6E09296A4}"/>
              </a:ext>
            </a:extLst>
          </p:cNvPr>
          <p:cNvSpPr/>
          <p:nvPr/>
        </p:nvSpPr>
        <p:spPr>
          <a:xfrm>
            <a:off x="7273309" y="3961432"/>
            <a:ext cx="322485" cy="322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8" name="Oval 77">
            <a:extLst>
              <a:ext uri="{FF2B5EF4-FFF2-40B4-BE49-F238E27FC236}">
                <a16:creationId xmlns:a16="http://schemas.microsoft.com/office/drawing/2014/main" id="{3C3BF40C-36B7-B54A-B86C-3FFFDDFEF1D0}"/>
              </a:ext>
            </a:extLst>
          </p:cNvPr>
          <p:cNvSpPr/>
          <p:nvPr/>
        </p:nvSpPr>
        <p:spPr>
          <a:xfrm>
            <a:off x="7679028" y="3872077"/>
            <a:ext cx="322485" cy="322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9" name="Oval 78">
            <a:extLst>
              <a:ext uri="{FF2B5EF4-FFF2-40B4-BE49-F238E27FC236}">
                <a16:creationId xmlns:a16="http://schemas.microsoft.com/office/drawing/2014/main" id="{1AA978F2-678E-064F-8FE3-DEC8082EAB99}"/>
              </a:ext>
            </a:extLst>
          </p:cNvPr>
          <p:cNvSpPr/>
          <p:nvPr/>
        </p:nvSpPr>
        <p:spPr>
          <a:xfrm>
            <a:off x="7635632" y="3476446"/>
            <a:ext cx="322485" cy="322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1" name="Oval 80">
            <a:extLst>
              <a:ext uri="{FF2B5EF4-FFF2-40B4-BE49-F238E27FC236}">
                <a16:creationId xmlns:a16="http://schemas.microsoft.com/office/drawing/2014/main" id="{0368D12B-B29C-9F43-A789-7EA63FFA8F96}"/>
              </a:ext>
            </a:extLst>
          </p:cNvPr>
          <p:cNvSpPr/>
          <p:nvPr/>
        </p:nvSpPr>
        <p:spPr>
          <a:xfrm>
            <a:off x="8779412" y="4675816"/>
            <a:ext cx="322485" cy="3224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82" name="Oval 81">
            <a:extLst>
              <a:ext uri="{FF2B5EF4-FFF2-40B4-BE49-F238E27FC236}">
                <a16:creationId xmlns:a16="http://schemas.microsoft.com/office/drawing/2014/main" id="{0401EC00-F061-3646-8390-51F4824C3B10}"/>
              </a:ext>
            </a:extLst>
          </p:cNvPr>
          <p:cNvSpPr/>
          <p:nvPr/>
        </p:nvSpPr>
        <p:spPr>
          <a:xfrm>
            <a:off x="8432175" y="4938345"/>
            <a:ext cx="322485" cy="3224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83" name="Oval 82">
            <a:extLst>
              <a:ext uri="{FF2B5EF4-FFF2-40B4-BE49-F238E27FC236}">
                <a16:creationId xmlns:a16="http://schemas.microsoft.com/office/drawing/2014/main" id="{7F94B4FF-65C9-864C-94D6-8AC665FFA793}"/>
              </a:ext>
            </a:extLst>
          </p:cNvPr>
          <p:cNvSpPr/>
          <p:nvPr/>
        </p:nvSpPr>
        <p:spPr>
          <a:xfrm>
            <a:off x="8371961" y="4486982"/>
            <a:ext cx="322485" cy="3224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4" name="Oval 83">
            <a:extLst>
              <a:ext uri="{FF2B5EF4-FFF2-40B4-BE49-F238E27FC236}">
                <a16:creationId xmlns:a16="http://schemas.microsoft.com/office/drawing/2014/main" id="{104A7B41-EE04-AC45-A4A2-326E9A45DF81}"/>
              </a:ext>
            </a:extLst>
          </p:cNvPr>
          <p:cNvSpPr/>
          <p:nvPr/>
        </p:nvSpPr>
        <p:spPr>
          <a:xfrm>
            <a:off x="7011038" y="5479653"/>
            <a:ext cx="322485" cy="3224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85" name="Oval 84">
            <a:extLst>
              <a:ext uri="{FF2B5EF4-FFF2-40B4-BE49-F238E27FC236}">
                <a16:creationId xmlns:a16="http://schemas.microsoft.com/office/drawing/2014/main" id="{D050A743-6FEC-DF48-B11A-355D7A6E8E1C}"/>
              </a:ext>
            </a:extLst>
          </p:cNvPr>
          <p:cNvSpPr/>
          <p:nvPr/>
        </p:nvSpPr>
        <p:spPr>
          <a:xfrm>
            <a:off x="7427859" y="5550950"/>
            <a:ext cx="322485" cy="3224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87" name="TextBox 86">
            <a:extLst>
              <a:ext uri="{FF2B5EF4-FFF2-40B4-BE49-F238E27FC236}">
                <a16:creationId xmlns:a16="http://schemas.microsoft.com/office/drawing/2014/main" id="{33E3070B-4A6D-D64E-BF95-384C75376450}"/>
              </a:ext>
            </a:extLst>
          </p:cNvPr>
          <p:cNvSpPr txBox="1"/>
          <p:nvPr/>
        </p:nvSpPr>
        <p:spPr>
          <a:xfrm>
            <a:off x="8726726" y="4248123"/>
            <a:ext cx="312892" cy="378926"/>
          </a:xfrm>
          <a:prstGeom prst="rect">
            <a:avLst/>
          </a:prstGeom>
          <a:noFill/>
        </p:spPr>
        <p:txBody>
          <a:bodyPr wrap="square" rtlCol="0">
            <a:spAutoFit/>
          </a:bodyPr>
          <a:lstStyle/>
          <a:p>
            <a:r>
              <a:rPr lang="en-US" u="sng" dirty="0"/>
              <a:t>B</a:t>
            </a:r>
          </a:p>
        </p:txBody>
      </p:sp>
      <p:sp>
        <p:nvSpPr>
          <p:cNvPr id="88" name="Oval 87">
            <a:extLst>
              <a:ext uri="{FF2B5EF4-FFF2-40B4-BE49-F238E27FC236}">
                <a16:creationId xmlns:a16="http://schemas.microsoft.com/office/drawing/2014/main" id="{B19D6D85-0758-F249-B9C6-B4B5E6AEA38B}"/>
              </a:ext>
            </a:extLst>
          </p:cNvPr>
          <p:cNvSpPr/>
          <p:nvPr/>
        </p:nvSpPr>
        <p:spPr>
          <a:xfrm>
            <a:off x="7587165" y="5171281"/>
            <a:ext cx="322485" cy="3224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89" name="TextBox 88">
            <a:extLst>
              <a:ext uri="{FF2B5EF4-FFF2-40B4-BE49-F238E27FC236}">
                <a16:creationId xmlns:a16="http://schemas.microsoft.com/office/drawing/2014/main" id="{D80298F5-0404-9F4F-B3E9-987D5029FCCB}"/>
              </a:ext>
            </a:extLst>
          </p:cNvPr>
          <p:cNvSpPr txBox="1"/>
          <p:nvPr/>
        </p:nvSpPr>
        <p:spPr>
          <a:xfrm>
            <a:off x="937549" y="6122418"/>
            <a:ext cx="2391980" cy="369332"/>
          </a:xfrm>
          <a:prstGeom prst="rect">
            <a:avLst/>
          </a:prstGeom>
          <a:noFill/>
        </p:spPr>
        <p:txBody>
          <a:bodyPr wrap="square" rtlCol="0">
            <a:spAutoFit/>
          </a:bodyPr>
          <a:lstStyle/>
          <a:p>
            <a:r>
              <a:rPr lang="en-US" dirty="0"/>
              <a:t>Lucene Inverted Index</a:t>
            </a:r>
          </a:p>
        </p:txBody>
      </p:sp>
      <p:cxnSp>
        <p:nvCxnSpPr>
          <p:cNvPr id="92" name="Straight Arrow Connector 91">
            <a:extLst>
              <a:ext uri="{FF2B5EF4-FFF2-40B4-BE49-F238E27FC236}">
                <a16:creationId xmlns:a16="http://schemas.microsoft.com/office/drawing/2014/main" id="{DADC7A23-A570-1243-95D9-126E054B30EC}"/>
              </a:ext>
            </a:extLst>
          </p:cNvPr>
          <p:cNvCxnSpPr>
            <a:cxnSpLocks/>
          </p:cNvCxnSpPr>
          <p:nvPr/>
        </p:nvCxnSpPr>
        <p:spPr>
          <a:xfrm flipH="1">
            <a:off x="1569801" y="4245299"/>
            <a:ext cx="291297" cy="5852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5" name="TextBox 94">
            <a:extLst>
              <a:ext uri="{FF2B5EF4-FFF2-40B4-BE49-F238E27FC236}">
                <a16:creationId xmlns:a16="http://schemas.microsoft.com/office/drawing/2014/main" id="{1063E6D9-3E2B-374A-9113-99B7FEF7AF33}"/>
              </a:ext>
            </a:extLst>
          </p:cNvPr>
          <p:cNvSpPr txBox="1"/>
          <p:nvPr/>
        </p:nvSpPr>
        <p:spPr>
          <a:xfrm>
            <a:off x="316993" y="3872077"/>
            <a:ext cx="3721608" cy="369332"/>
          </a:xfrm>
          <a:prstGeom prst="rect">
            <a:avLst/>
          </a:prstGeom>
          <a:noFill/>
        </p:spPr>
        <p:txBody>
          <a:bodyPr wrap="square" rtlCol="0">
            <a:spAutoFit/>
          </a:bodyPr>
          <a:lstStyle/>
          <a:p>
            <a:r>
              <a:rPr lang="en-US" dirty="0"/>
              <a:t>Payload=Doc Vector [.25, .41, …, .98]</a:t>
            </a:r>
          </a:p>
        </p:txBody>
      </p:sp>
      <p:pic>
        <p:nvPicPr>
          <p:cNvPr id="12" name="Picture 11" descr="A picture containing envelope, table, food&#10;&#10;Description automatically generated">
            <a:extLst>
              <a:ext uri="{FF2B5EF4-FFF2-40B4-BE49-F238E27FC236}">
                <a16:creationId xmlns:a16="http://schemas.microsoft.com/office/drawing/2014/main" id="{446B97EA-8841-1F43-9878-063213C950C7}"/>
              </a:ext>
            </a:extLst>
          </p:cNvPr>
          <p:cNvPicPr>
            <a:picLocks noChangeAspect="1"/>
          </p:cNvPicPr>
          <p:nvPr/>
        </p:nvPicPr>
        <p:blipFill>
          <a:blip r:embed="rId7"/>
          <a:stretch>
            <a:fillRect/>
          </a:stretch>
        </p:blipFill>
        <p:spPr>
          <a:xfrm>
            <a:off x="10843470" y="13645"/>
            <a:ext cx="1339283" cy="1490900"/>
          </a:xfrm>
          <a:prstGeom prst="rect">
            <a:avLst/>
          </a:prstGeom>
        </p:spPr>
      </p:pic>
      <p:sp>
        <p:nvSpPr>
          <p:cNvPr id="10" name="TextBox 9">
            <a:extLst>
              <a:ext uri="{FF2B5EF4-FFF2-40B4-BE49-F238E27FC236}">
                <a16:creationId xmlns:a16="http://schemas.microsoft.com/office/drawing/2014/main" id="{4AA12370-C4A0-CA44-AA2A-6AC908BACB1D}"/>
              </a:ext>
            </a:extLst>
          </p:cNvPr>
          <p:cNvSpPr txBox="1"/>
          <p:nvPr/>
        </p:nvSpPr>
        <p:spPr>
          <a:xfrm>
            <a:off x="10737369" y="268466"/>
            <a:ext cx="1593097" cy="923330"/>
          </a:xfrm>
          <a:prstGeom prst="rect">
            <a:avLst/>
          </a:prstGeom>
          <a:noFill/>
        </p:spPr>
        <p:txBody>
          <a:bodyPr wrap="square" rtlCol="0">
            <a:spAutoFit/>
          </a:bodyPr>
          <a:lstStyle/>
          <a:p>
            <a:pPr algn="ctr"/>
            <a:r>
              <a:rPr lang="en-US" dirty="0"/>
              <a:t>Just</a:t>
            </a:r>
          </a:p>
          <a:p>
            <a:pPr algn="ctr"/>
            <a:r>
              <a:rPr lang="en-US" dirty="0"/>
              <a:t>Brainstorming here!</a:t>
            </a:r>
          </a:p>
        </p:txBody>
      </p:sp>
      <p:sp>
        <p:nvSpPr>
          <p:cNvPr id="18" name="Left Brace 17">
            <a:extLst>
              <a:ext uri="{FF2B5EF4-FFF2-40B4-BE49-F238E27FC236}">
                <a16:creationId xmlns:a16="http://schemas.microsoft.com/office/drawing/2014/main" id="{9E9289E3-EBFB-6B42-8C21-4FA12E0A1FD0}"/>
              </a:ext>
            </a:extLst>
          </p:cNvPr>
          <p:cNvSpPr/>
          <p:nvPr/>
        </p:nvSpPr>
        <p:spPr>
          <a:xfrm rot="5400000">
            <a:off x="5986909" y="502582"/>
            <a:ext cx="266652" cy="15010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TextBox 74">
            <a:extLst>
              <a:ext uri="{FF2B5EF4-FFF2-40B4-BE49-F238E27FC236}">
                <a16:creationId xmlns:a16="http://schemas.microsoft.com/office/drawing/2014/main" id="{6398A301-7F3B-654D-B370-20FFBC519FF5}"/>
              </a:ext>
            </a:extLst>
          </p:cNvPr>
          <p:cNvSpPr txBox="1"/>
          <p:nvPr/>
        </p:nvSpPr>
        <p:spPr>
          <a:xfrm>
            <a:off x="5024649" y="787136"/>
            <a:ext cx="2131837" cy="369332"/>
          </a:xfrm>
          <a:prstGeom prst="rect">
            <a:avLst/>
          </a:prstGeom>
          <a:noFill/>
        </p:spPr>
        <p:txBody>
          <a:bodyPr wrap="square" rtlCol="0">
            <a:spAutoFit/>
          </a:bodyPr>
          <a:lstStyle/>
          <a:p>
            <a:r>
              <a:rPr lang="en-US" dirty="0"/>
              <a:t>Word2vec “window”</a:t>
            </a:r>
          </a:p>
        </p:txBody>
      </p:sp>
    </p:spTree>
    <p:extLst>
      <p:ext uri="{BB962C8B-B14F-4D97-AF65-F5344CB8AC3E}">
        <p14:creationId xmlns:p14="http://schemas.microsoft.com/office/powerpoint/2010/main" val="205567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0-#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0-#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0-#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0-#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0-#ppt_w/2"/>
                                          </p:val>
                                        </p:tav>
                                        <p:tav tm="100000">
                                          <p:val>
                                            <p:strVal val="#ppt_x"/>
                                          </p:val>
                                        </p:tav>
                                      </p:tavLst>
                                    </p:anim>
                                    <p:anim calcmode="lin" valueType="num">
                                      <p:cBhvr additive="base">
                                        <p:cTn id="56" dur="500" fill="hold"/>
                                        <p:tgtEl>
                                          <p:spTgt spid="2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0-#ppt_w/2"/>
                                          </p:val>
                                        </p:tav>
                                        <p:tav tm="100000">
                                          <p:val>
                                            <p:strVal val="#ppt_x"/>
                                          </p:val>
                                        </p:tav>
                                      </p:tavLst>
                                    </p:anim>
                                    <p:anim calcmode="lin" valueType="num">
                                      <p:cBhvr additive="base">
                                        <p:cTn id="6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1+#ppt_w/2"/>
                                          </p:val>
                                        </p:tav>
                                        <p:tav tm="100000">
                                          <p:val>
                                            <p:strVal val="#ppt_x"/>
                                          </p:val>
                                        </p:tav>
                                      </p:tavLst>
                                    </p:anim>
                                    <p:anim calcmode="lin" valueType="num">
                                      <p:cBhvr additive="base">
                                        <p:cTn id="66" dur="500" fill="hold"/>
                                        <p:tgtEl>
                                          <p:spTgt spid="34"/>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cBhvr additive="base">
                                        <p:cTn id="69" dur="500" fill="hold"/>
                                        <p:tgtEl>
                                          <p:spTgt spid="75"/>
                                        </p:tgtEl>
                                        <p:attrNameLst>
                                          <p:attrName>ppt_x</p:attrName>
                                        </p:attrNameLst>
                                      </p:cBhvr>
                                      <p:tavLst>
                                        <p:tav tm="0">
                                          <p:val>
                                            <p:strVal val="1+#ppt_w/2"/>
                                          </p:val>
                                        </p:tav>
                                        <p:tav tm="100000">
                                          <p:val>
                                            <p:strVal val="#ppt_x"/>
                                          </p:val>
                                        </p:tav>
                                      </p:tavLst>
                                    </p:anim>
                                    <p:anim calcmode="lin" valueType="num">
                                      <p:cBhvr additive="base">
                                        <p:cTn id="70" dur="500" fill="hold"/>
                                        <p:tgtEl>
                                          <p:spTgt spid="75"/>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1+#ppt_w/2"/>
                                          </p:val>
                                        </p:tav>
                                        <p:tav tm="100000">
                                          <p:val>
                                            <p:strVal val="#ppt_x"/>
                                          </p:val>
                                        </p:tav>
                                      </p:tavLst>
                                    </p:anim>
                                    <p:anim calcmode="lin" valueType="num">
                                      <p:cBhvr additive="base">
                                        <p:cTn id="74" dur="500" fill="hold"/>
                                        <p:tgtEl>
                                          <p:spTgt spid="18"/>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1+#ppt_w/2"/>
                                          </p:val>
                                        </p:tav>
                                        <p:tav tm="100000">
                                          <p:val>
                                            <p:strVal val="#ppt_x"/>
                                          </p:val>
                                        </p:tav>
                                      </p:tavLst>
                                    </p:anim>
                                    <p:anim calcmode="lin" valueType="num">
                                      <p:cBhvr additive="base">
                                        <p:cTn id="78" dur="500" fill="hold"/>
                                        <p:tgtEl>
                                          <p:spTgt spid="3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fill="hold"/>
                                        <p:tgtEl>
                                          <p:spTgt spid="32"/>
                                        </p:tgtEl>
                                        <p:attrNameLst>
                                          <p:attrName>ppt_x</p:attrName>
                                        </p:attrNameLst>
                                      </p:cBhvr>
                                      <p:tavLst>
                                        <p:tav tm="0">
                                          <p:val>
                                            <p:strVal val="1+#ppt_w/2"/>
                                          </p:val>
                                        </p:tav>
                                        <p:tav tm="100000">
                                          <p:val>
                                            <p:strVal val="#ppt_x"/>
                                          </p:val>
                                        </p:tav>
                                      </p:tavLst>
                                    </p:anim>
                                    <p:anim calcmode="lin" valueType="num">
                                      <p:cBhvr additive="base">
                                        <p:cTn id="82" dur="500" fill="hold"/>
                                        <p:tgtEl>
                                          <p:spTgt spid="32"/>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1+#ppt_w/2"/>
                                          </p:val>
                                        </p:tav>
                                        <p:tav tm="100000">
                                          <p:val>
                                            <p:strVal val="#ppt_x"/>
                                          </p:val>
                                        </p:tav>
                                      </p:tavLst>
                                    </p:anim>
                                    <p:anim calcmode="lin" valueType="num">
                                      <p:cBhvr additive="base">
                                        <p:cTn id="86" dur="500" fill="hold"/>
                                        <p:tgtEl>
                                          <p:spTgt spid="35"/>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500" fill="hold"/>
                                        <p:tgtEl>
                                          <p:spTgt spid="38"/>
                                        </p:tgtEl>
                                        <p:attrNameLst>
                                          <p:attrName>ppt_x</p:attrName>
                                        </p:attrNameLst>
                                      </p:cBhvr>
                                      <p:tavLst>
                                        <p:tav tm="0">
                                          <p:val>
                                            <p:strVal val="1+#ppt_w/2"/>
                                          </p:val>
                                        </p:tav>
                                        <p:tav tm="100000">
                                          <p:val>
                                            <p:strVal val="#ppt_x"/>
                                          </p:val>
                                        </p:tav>
                                      </p:tavLst>
                                    </p:anim>
                                    <p:anim calcmode="lin" valueType="num">
                                      <p:cBhvr additive="base">
                                        <p:cTn id="90" dur="500" fill="hold"/>
                                        <p:tgtEl>
                                          <p:spTgt spid="38"/>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500" fill="hold"/>
                                        <p:tgtEl>
                                          <p:spTgt spid="39"/>
                                        </p:tgtEl>
                                        <p:attrNameLst>
                                          <p:attrName>ppt_x</p:attrName>
                                        </p:attrNameLst>
                                      </p:cBhvr>
                                      <p:tavLst>
                                        <p:tav tm="0">
                                          <p:val>
                                            <p:strVal val="1+#ppt_w/2"/>
                                          </p:val>
                                        </p:tav>
                                        <p:tav tm="100000">
                                          <p:val>
                                            <p:strVal val="#ppt_x"/>
                                          </p:val>
                                        </p:tav>
                                      </p:tavLst>
                                    </p:anim>
                                    <p:anim calcmode="lin" valueType="num">
                                      <p:cBhvr additive="base">
                                        <p:cTn id="94"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ppt_x"/>
                                          </p:val>
                                        </p:tav>
                                        <p:tav tm="100000">
                                          <p:val>
                                            <p:strVal val="#ppt_x"/>
                                          </p:val>
                                        </p:tav>
                                      </p:tavLst>
                                    </p:anim>
                                    <p:anim calcmode="lin" valueType="num">
                                      <p:cBhvr additive="base">
                                        <p:cTn id="100" dur="500" fill="hold"/>
                                        <p:tgtEl>
                                          <p:spTgt spid="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additive="base">
                                        <p:cTn id="103" dur="500" fill="hold"/>
                                        <p:tgtEl>
                                          <p:spTgt spid="41"/>
                                        </p:tgtEl>
                                        <p:attrNameLst>
                                          <p:attrName>ppt_x</p:attrName>
                                        </p:attrNameLst>
                                      </p:cBhvr>
                                      <p:tavLst>
                                        <p:tav tm="0">
                                          <p:val>
                                            <p:strVal val="#ppt_x"/>
                                          </p:val>
                                        </p:tav>
                                        <p:tav tm="100000">
                                          <p:val>
                                            <p:strVal val="#ppt_x"/>
                                          </p:val>
                                        </p:tav>
                                      </p:tavLst>
                                    </p:anim>
                                    <p:anim calcmode="lin" valueType="num">
                                      <p:cBhvr additive="base">
                                        <p:cTn id="104" dur="500" fill="hold"/>
                                        <p:tgtEl>
                                          <p:spTgt spid="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72"/>
                                        </p:tgtEl>
                                        <p:attrNameLst>
                                          <p:attrName>style.visibility</p:attrName>
                                        </p:attrNameLst>
                                      </p:cBhvr>
                                      <p:to>
                                        <p:strVal val="visible"/>
                                      </p:to>
                                    </p:set>
                                    <p:anim calcmode="lin" valueType="num">
                                      <p:cBhvr additive="base">
                                        <p:cTn id="107" dur="500" fill="hold"/>
                                        <p:tgtEl>
                                          <p:spTgt spid="72"/>
                                        </p:tgtEl>
                                        <p:attrNameLst>
                                          <p:attrName>ppt_x</p:attrName>
                                        </p:attrNameLst>
                                      </p:cBhvr>
                                      <p:tavLst>
                                        <p:tav tm="0">
                                          <p:val>
                                            <p:strVal val="#ppt_x"/>
                                          </p:val>
                                        </p:tav>
                                        <p:tav tm="100000">
                                          <p:val>
                                            <p:strVal val="#ppt_x"/>
                                          </p:val>
                                        </p:tav>
                                      </p:tavLst>
                                    </p:anim>
                                    <p:anim calcmode="lin" valueType="num">
                                      <p:cBhvr additive="base">
                                        <p:cTn id="108" dur="500" fill="hold"/>
                                        <p:tgtEl>
                                          <p:spTgt spid="7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500" fill="hold"/>
                                        <p:tgtEl>
                                          <p:spTgt spid="73"/>
                                        </p:tgtEl>
                                        <p:attrNameLst>
                                          <p:attrName>ppt_x</p:attrName>
                                        </p:attrNameLst>
                                      </p:cBhvr>
                                      <p:tavLst>
                                        <p:tav tm="0">
                                          <p:val>
                                            <p:strVal val="#ppt_x"/>
                                          </p:val>
                                        </p:tav>
                                        <p:tav tm="100000">
                                          <p:val>
                                            <p:strVal val="#ppt_x"/>
                                          </p:val>
                                        </p:tav>
                                      </p:tavLst>
                                    </p:anim>
                                    <p:anim calcmode="lin" valueType="num">
                                      <p:cBhvr additive="base">
                                        <p:cTn id="11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 calcmode="lin" valueType="num">
                                      <p:cBhvr additive="base">
                                        <p:cTn id="117" dur="500" fill="hold"/>
                                        <p:tgtEl>
                                          <p:spTgt spid="45"/>
                                        </p:tgtEl>
                                        <p:attrNameLst>
                                          <p:attrName>ppt_x</p:attrName>
                                        </p:attrNameLst>
                                      </p:cBhvr>
                                      <p:tavLst>
                                        <p:tav tm="0">
                                          <p:val>
                                            <p:strVal val="#ppt_x"/>
                                          </p:val>
                                        </p:tav>
                                        <p:tav tm="100000">
                                          <p:val>
                                            <p:strVal val="#ppt_x"/>
                                          </p:val>
                                        </p:tav>
                                      </p:tavLst>
                                    </p:anim>
                                    <p:anim calcmode="lin" valueType="num">
                                      <p:cBhvr additive="base">
                                        <p:cTn id="118" dur="500" fill="hold"/>
                                        <p:tgtEl>
                                          <p:spTgt spid="45"/>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additive="base">
                                        <p:cTn id="121" dur="500" fill="hold"/>
                                        <p:tgtEl>
                                          <p:spTgt spid="47"/>
                                        </p:tgtEl>
                                        <p:attrNameLst>
                                          <p:attrName>ppt_x</p:attrName>
                                        </p:attrNameLst>
                                      </p:cBhvr>
                                      <p:tavLst>
                                        <p:tav tm="0">
                                          <p:val>
                                            <p:strVal val="#ppt_x"/>
                                          </p:val>
                                        </p:tav>
                                        <p:tav tm="100000">
                                          <p:val>
                                            <p:strVal val="#ppt_x"/>
                                          </p:val>
                                        </p:tav>
                                      </p:tavLst>
                                    </p:anim>
                                    <p:anim calcmode="lin" valueType="num">
                                      <p:cBhvr additive="base">
                                        <p:cTn id="122" dur="500" fill="hold"/>
                                        <p:tgtEl>
                                          <p:spTgt spid="47"/>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additive="base">
                                        <p:cTn id="125" dur="500" fill="hold"/>
                                        <p:tgtEl>
                                          <p:spTgt spid="48"/>
                                        </p:tgtEl>
                                        <p:attrNameLst>
                                          <p:attrName>ppt_x</p:attrName>
                                        </p:attrNameLst>
                                      </p:cBhvr>
                                      <p:tavLst>
                                        <p:tav tm="0">
                                          <p:val>
                                            <p:strVal val="#ppt_x"/>
                                          </p:val>
                                        </p:tav>
                                        <p:tav tm="100000">
                                          <p:val>
                                            <p:strVal val="#ppt_x"/>
                                          </p:val>
                                        </p:tav>
                                      </p:tavLst>
                                    </p:anim>
                                    <p:anim calcmode="lin" valueType="num">
                                      <p:cBhvr additive="base">
                                        <p:cTn id="126" dur="500" fill="hold"/>
                                        <p:tgtEl>
                                          <p:spTgt spid="48"/>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63"/>
                                        </p:tgtEl>
                                        <p:attrNameLst>
                                          <p:attrName>style.visibility</p:attrName>
                                        </p:attrNameLst>
                                      </p:cBhvr>
                                      <p:to>
                                        <p:strVal val="visible"/>
                                      </p:to>
                                    </p:set>
                                    <p:anim calcmode="lin" valueType="num">
                                      <p:cBhvr additive="base">
                                        <p:cTn id="129" dur="500" fill="hold"/>
                                        <p:tgtEl>
                                          <p:spTgt spid="63"/>
                                        </p:tgtEl>
                                        <p:attrNameLst>
                                          <p:attrName>ppt_x</p:attrName>
                                        </p:attrNameLst>
                                      </p:cBhvr>
                                      <p:tavLst>
                                        <p:tav tm="0">
                                          <p:val>
                                            <p:strVal val="#ppt_x"/>
                                          </p:val>
                                        </p:tav>
                                        <p:tav tm="100000">
                                          <p:val>
                                            <p:strVal val="#ppt_x"/>
                                          </p:val>
                                        </p:tav>
                                      </p:tavLst>
                                    </p:anim>
                                    <p:anim calcmode="lin" valueType="num">
                                      <p:cBhvr additive="base">
                                        <p:cTn id="130" dur="500" fill="hold"/>
                                        <p:tgtEl>
                                          <p:spTgt spid="63"/>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64"/>
                                        </p:tgtEl>
                                        <p:attrNameLst>
                                          <p:attrName>style.visibility</p:attrName>
                                        </p:attrNameLst>
                                      </p:cBhvr>
                                      <p:to>
                                        <p:strVal val="visible"/>
                                      </p:to>
                                    </p:set>
                                    <p:anim calcmode="lin" valueType="num">
                                      <p:cBhvr additive="base">
                                        <p:cTn id="133" dur="500" fill="hold"/>
                                        <p:tgtEl>
                                          <p:spTgt spid="64"/>
                                        </p:tgtEl>
                                        <p:attrNameLst>
                                          <p:attrName>ppt_x</p:attrName>
                                        </p:attrNameLst>
                                      </p:cBhvr>
                                      <p:tavLst>
                                        <p:tav tm="0">
                                          <p:val>
                                            <p:strVal val="#ppt_x"/>
                                          </p:val>
                                        </p:tav>
                                        <p:tav tm="100000">
                                          <p:val>
                                            <p:strVal val="#ppt_x"/>
                                          </p:val>
                                        </p:tav>
                                      </p:tavLst>
                                    </p:anim>
                                    <p:anim calcmode="lin" valueType="num">
                                      <p:cBhvr additive="base">
                                        <p:cTn id="134" dur="500" fill="hold"/>
                                        <p:tgtEl>
                                          <p:spTgt spid="64"/>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66"/>
                                        </p:tgtEl>
                                        <p:attrNameLst>
                                          <p:attrName>style.visibility</p:attrName>
                                        </p:attrNameLst>
                                      </p:cBhvr>
                                      <p:to>
                                        <p:strVal val="visible"/>
                                      </p:to>
                                    </p:set>
                                    <p:anim calcmode="lin" valueType="num">
                                      <p:cBhvr additive="base">
                                        <p:cTn id="137" dur="500" fill="hold"/>
                                        <p:tgtEl>
                                          <p:spTgt spid="66"/>
                                        </p:tgtEl>
                                        <p:attrNameLst>
                                          <p:attrName>ppt_x</p:attrName>
                                        </p:attrNameLst>
                                      </p:cBhvr>
                                      <p:tavLst>
                                        <p:tav tm="0">
                                          <p:val>
                                            <p:strVal val="#ppt_x"/>
                                          </p:val>
                                        </p:tav>
                                        <p:tav tm="100000">
                                          <p:val>
                                            <p:strVal val="#ppt_x"/>
                                          </p:val>
                                        </p:tav>
                                      </p:tavLst>
                                    </p:anim>
                                    <p:anim calcmode="lin" valueType="num">
                                      <p:cBhvr additive="base">
                                        <p:cTn id="138" dur="500" fill="hold"/>
                                        <p:tgtEl>
                                          <p:spTgt spid="66"/>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500" fill="hold"/>
                                        <p:tgtEl>
                                          <p:spTgt spid="67"/>
                                        </p:tgtEl>
                                        <p:attrNameLst>
                                          <p:attrName>ppt_x</p:attrName>
                                        </p:attrNameLst>
                                      </p:cBhvr>
                                      <p:tavLst>
                                        <p:tav tm="0">
                                          <p:val>
                                            <p:strVal val="#ppt_x"/>
                                          </p:val>
                                        </p:tav>
                                        <p:tav tm="100000">
                                          <p:val>
                                            <p:strVal val="#ppt_x"/>
                                          </p:val>
                                        </p:tav>
                                      </p:tavLst>
                                    </p:anim>
                                    <p:anim calcmode="lin" valueType="num">
                                      <p:cBhvr additive="base">
                                        <p:cTn id="142" dur="500" fill="hold"/>
                                        <p:tgtEl>
                                          <p:spTgt spid="67"/>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76"/>
                                        </p:tgtEl>
                                        <p:attrNameLst>
                                          <p:attrName>style.visibility</p:attrName>
                                        </p:attrNameLst>
                                      </p:cBhvr>
                                      <p:to>
                                        <p:strVal val="visible"/>
                                      </p:to>
                                    </p:set>
                                    <p:anim calcmode="lin" valueType="num">
                                      <p:cBhvr additive="base">
                                        <p:cTn id="145" dur="500" fill="hold"/>
                                        <p:tgtEl>
                                          <p:spTgt spid="76"/>
                                        </p:tgtEl>
                                        <p:attrNameLst>
                                          <p:attrName>ppt_x</p:attrName>
                                        </p:attrNameLst>
                                      </p:cBhvr>
                                      <p:tavLst>
                                        <p:tav tm="0">
                                          <p:val>
                                            <p:strVal val="#ppt_x"/>
                                          </p:val>
                                        </p:tav>
                                        <p:tav tm="100000">
                                          <p:val>
                                            <p:strVal val="#ppt_x"/>
                                          </p:val>
                                        </p:tav>
                                      </p:tavLst>
                                    </p:anim>
                                    <p:anim calcmode="lin" valueType="num">
                                      <p:cBhvr additive="base">
                                        <p:cTn id="146" dur="500" fill="hold"/>
                                        <p:tgtEl>
                                          <p:spTgt spid="76"/>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77"/>
                                        </p:tgtEl>
                                        <p:attrNameLst>
                                          <p:attrName>style.visibility</p:attrName>
                                        </p:attrNameLst>
                                      </p:cBhvr>
                                      <p:to>
                                        <p:strVal val="visible"/>
                                      </p:to>
                                    </p:set>
                                    <p:anim calcmode="lin" valueType="num">
                                      <p:cBhvr additive="base">
                                        <p:cTn id="149" dur="500" fill="hold"/>
                                        <p:tgtEl>
                                          <p:spTgt spid="77"/>
                                        </p:tgtEl>
                                        <p:attrNameLst>
                                          <p:attrName>ppt_x</p:attrName>
                                        </p:attrNameLst>
                                      </p:cBhvr>
                                      <p:tavLst>
                                        <p:tav tm="0">
                                          <p:val>
                                            <p:strVal val="#ppt_x"/>
                                          </p:val>
                                        </p:tav>
                                        <p:tav tm="100000">
                                          <p:val>
                                            <p:strVal val="#ppt_x"/>
                                          </p:val>
                                        </p:tav>
                                      </p:tavLst>
                                    </p:anim>
                                    <p:anim calcmode="lin" valueType="num">
                                      <p:cBhvr additive="base">
                                        <p:cTn id="150" dur="500" fill="hold"/>
                                        <p:tgtEl>
                                          <p:spTgt spid="77"/>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78"/>
                                        </p:tgtEl>
                                        <p:attrNameLst>
                                          <p:attrName>style.visibility</p:attrName>
                                        </p:attrNameLst>
                                      </p:cBhvr>
                                      <p:to>
                                        <p:strVal val="visible"/>
                                      </p:to>
                                    </p:set>
                                    <p:anim calcmode="lin" valueType="num">
                                      <p:cBhvr additive="base">
                                        <p:cTn id="153" dur="500" fill="hold"/>
                                        <p:tgtEl>
                                          <p:spTgt spid="78"/>
                                        </p:tgtEl>
                                        <p:attrNameLst>
                                          <p:attrName>ppt_x</p:attrName>
                                        </p:attrNameLst>
                                      </p:cBhvr>
                                      <p:tavLst>
                                        <p:tav tm="0">
                                          <p:val>
                                            <p:strVal val="#ppt_x"/>
                                          </p:val>
                                        </p:tav>
                                        <p:tav tm="100000">
                                          <p:val>
                                            <p:strVal val="#ppt_x"/>
                                          </p:val>
                                        </p:tav>
                                      </p:tavLst>
                                    </p:anim>
                                    <p:anim calcmode="lin" valueType="num">
                                      <p:cBhvr additive="base">
                                        <p:cTn id="154" dur="500" fill="hold"/>
                                        <p:tgtEl>
                                          <p:spTgt spid="78"/>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79"/>
                                        </p:tgtEl>
                                        <p:attrNameLst>
                                          <p:attrName>style.visibility</p:attrName>
                                        </p:attrNameLst>
                                      </p:cBhvr>
                                      <p:to>
                                        <p:strVal val="visible"/>
                                      </p:to>
                                    </p:set>
                                    <p:anim calcmode="lin" valueType="num">
                                      <p:cBhvr additive="base">
                                        <p:cTn id="157" dur="500" fill="hold"/>
                                        <p:tgtEl>
                                          <p:spTgt spid="79"/>
                                        </p:tgtEl>
                                        <p:attrNameLst>
                                          <p:attrName>ppt_x</p:attrName>
                                        </p:attrNameLst>
                                      </p:cBhvr>
                                      <p:tavLst>
                                        <p:tav tm="0">
                                          <p:val>
                                            <p:strVal val="#ppt_x"/>
                                          </p:val>
                                        </p:tav>
                                        <p:tav tm="100000">
                                          <p:val>
                                            <p:strVal val="#ppt_x"/>
                                          </p:val>
                                        </p:tav>
                                      </p:tavLst>
                                    </p:anim>
                                    <p:anim calcmode="lin" valueType="num">
                                      <p:cBhvr additive="base">
                                        <p:cTn id="158" dur="500" fill="hold"/>
                                        <p:tgtEl>
                                          <p:spTgt spid="79"/>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81"/>
                                        </p:tgtEl>
                                        <p:attrNameLst>
                                          <p:attrName>style.visibility</p:attrName>
                                        </p:attrNameLst>
                                      </p:cBhvr>
                                      <p:to>
                                        <p:strVal val="visible"/>
                                      </p:to>
                                    </p:set>
                                    <p:anim calcmode="lin" valueType="num">
                                      <p:cBhvr additive="base">
                                        <p:cTn id="161" dur="500" fill="hold"/>
                                        <p:tgtEl>
                                          <p:spTgt spid="81"/>
                                        </p:tgtEl>
                                        <p:attrNameLst>
                                          <p:attrName>ppt_x</p:attrName>
                                        </p:attrNameLst>
                                      </p:cBhvr>
                                      <p:tavLst>
                                        <p:tav tm="0">
                                          <p:val>
                                            <p:strVal val="#ppt_x"/>
                                          </p:val>
                                        </p:tav>
                                        <p:tav tm="100000">
                                          <p:val>
                                            <p:strVal val="#ppt_x"/>
                                          </p:val>
                                        </p:tav>
                                      </p:tavLst>
                                    </p:anim>
                                    <p:anim calcmode="lin" valueType="num">
                                      <p:cBhvr additive="base">
                                        <p:cTn id="162" dur="500" fill="hold"/>
                                        <p:tgtEl>
                                          <p:spTgt spid="81"/>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82"/>
                                        </p:tgtEl>
                                        <p:attrNameLst>
                                          <p:attrName>style.visibility</p:attrName>
                                        </p:attrNameLst>
                                      </p:cBhvr>
                                      <p:to>
                                        <p:strVal val="visible"/>
                                      </p:to>
                                    </p:set>
                                    <p:anim calcmode="lin" valueType="num">
                                      <p:cBhvr additive="base">
                                        <p:cTn id="165" dur="500" fill="hold"/>
                                        <p:tgtEl>
                                          <p:spTgt spid="82"/>
                                        </p:tgtEl>
                                        <p:attrNameLst>
                                          <p:attrName>ppt_x</p:attrName>
                                        </p:attrNameLst>
                                      </p:cBhvr>
                                      <p:tavLst>
                                        <p:tav tm="0">
                                          <p:val>
                                            <p:strVal val="#ppt_x"/>
                                          </p:val>
                                        </p:tav>
                                        <p:tav tm="100000">
                                          <p:val>
                                            <p:strVal val="#ppt_x"/>
                                          </p:val>
                                        </p:tav>
                                      </p:tavLst>
                                    </p:anim>
                                    <p:anim calcmode="lin" valueType="num">
                                      <p:cBhvr additive="base">
                                        <p:cTn id="166" dur="500" fill="hold"/>
                                        <p:tgtEl>
                                          <p:spTgt spid="82"/>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83"/>
                                        </p:tgtEl>
                                        <p:attrNameLst>
                                          <p:attrName>style.visibility</p:attrName>
                                        </p:attrNameLst>
                                      </p:cBhvr>
                                      <p:to>
                                        <p:strVal val="visible"/>
                                      </p:to>
                                    </p:set>
                                    <p:anim calcmode="lin" valueType="num">
                                      <p:cBhvr additive="base">
                                        <p:cTn id="169" dur="500" fill="hold"/>
                                        <p:tgtEl>
                                          <p:spTgt spid="83"/>
                                        </p:tgtEl>
                                        <p:attrNameLst>
                                          <p:attrName>ppt_x</p:attrName>
                                        </p:attrNameLst>
                                      </p:cBhvr>
                                      <p:tavLst>
                                        <p:tav tm="0">
                                          <p:val>
                                            <p:strVal val="#ppt_x"/>
                                          </p:val>
                                        </p:tav>
                                        <p:tav tm="100000">
                                          <p:val>
                                            <p:strVal val="#ppt_x"/>
                                          </p:val>
                                        </p:tav>
                                      </p:tavLst>
                                    </p:anim>
                                    <p:anim calcmode="lin" valueType="num">
                                      <p:cBhvr additive="base">
                                        <p:cTn id="170" dur="500" fill="hold"/>
                                        <p:tgtEl>
                                          <p:spTgt spid="83"/>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84"/>
                                        </p:tgtEl>
                                        <p:attrNameLst>
                                          <p:attrName>style.visibility</p:attrName>
                                        </p:attrNameLst>
                                      </p:cBhvr>
                                      <p:to>
                                        <p:strVal val="visible"/>
                                      </p:to>
                                    </p:set>
                                    <p:anim calcmode="lin" valueType="num">
                                      <p:cBhvr additive="base">
                                        <p:cTn id="173" dur="500" fill="hold"/>
                                        <p:tgtEl>
                                          <p:spTgt spid="84"/>
                                        </p:tgtEl>
                                        <p:attrNameLst>
                                          <p:attrName>ppt_x</p:attrName>
                                        </p:attrNameLst>
                                      </p:cBhvr>
                                      <p:tavLst>
                                        <p:tav tm="0">
                                          <p:val>
                                            <p:strVal val="#ppt_x"/>
                                          </p:val>
                                        </p:tav>
                                        <p:tav tm="100000">
                                          <p:val>
                                            <p:strVal val="#ppt_x"/>
                                          </p:val>
                                        </p:tav>
                                      </p:tavLst>
                                    </p:anim>
                                    <p:anim calcmode="lin" valueType="num">
                                      <p:cBhvr additive="base">
                                        <p:cTn id="174" dur="500" fill="hold"/>
                                        <p:tgtEl>
                                          <p:spTgt spid="84"/>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85"/>
                                        </p:tgtEl>
                                        <p:attrNameLst>
                                          <p:attrName>style.visibility</p:attrName>
                                        </p:attrNameLst>
                                      </p:cBhvr>
                                      <p:to>
                                        <p:strVal val="visible"/>
                                      </p:to>
                                    </p:set>
                                    <p:anim calcmode="lin" valueType="num">
                                      <p:cBhvr additive="base">
                                        <p:cTn id="177" dur="500" fill="hold"/>
                                        <p:tgtEl>
                                          <p:spTgt spid="85"/>
                                        </p:tgtEl>
                                        <p:attrNameLst>
                                          <p:attrName>ppt_x</p:attrName>
                                        </p:attrNameLst>
                                      </p:cBhvr>
                                      <p:tavLst>
                                        <p:tav tm="0">
                                          <p:val>
                                            <p:strVal val="#ppt_x"/>
                                          </p:val>
                                        </p:tav>
                                        <p:tav tm="100000">
                                          <p:val>
                                            <p:strVal val="#ppt_x"/>
                                          </p:val>
                                        </p:tav>
                                      </p:tavLst>
                                    </p:anim>
                                    <p:anim calcmode="lin" valueType="num">
                                      <p:cBhvr additive="base">
                                        <p:cTn id="178" dur="500" fill="hold"/>
                                        <p:tgtEl>
                                          <p:spTgt spid="85"/>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87"/>
                                        </p:tgtEl>
                                        <p:attrNameLst>
                                          <p:attrName>style.visibility</p:attrName>
                                        </p:attrNameLst>
                                      </p:cBhvr>
                                      <p:to>
                                        <p:strVal val="visible"/>
                                      </p:to>
                                    </p:set>
                                    <p:anim calcmode="lin" valueType="num">
                                      <p:cBhvr additive="base">
                                        <p:cTn id="181" dur="500" fill="hold"/>
                                        <p:tgtEl>
                                          <p:spTgt spid="87"/>
                                        </p:tgtEl>
                                        <p:attrNameLst>
                                          <p:attrName>ppt_x</p:attrName>
                                        </p:attrNameLst>
                                      </p:cBhvr>
                                      <p:tavLst>
                                        <p:tav tm="0">
                                          <p:val>
                                            <p:strVal val="#ppt_x"/>
                                          </p:val>
                                        </p:tav>
                                        <p:tav tm="100000">
                                          <p:val>
                                            <p:strVal val="#ppt_x"/>
                                          </p:val>
                                        </p:tav>
                                      </p:tavLst>
                                    </p:anim>
                                    <p:anim calcmode="lin" valueType="num">
                                      <p:cBhvr additive="base">
                                        <p:cTn id="182" dur="500" fill="hold"/>
                                        <p:tgtEl>
                                          <p:spTgt spid="87"/>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 calcmode="lin" valueType="num">
                                      <p:cBhvr additive="base">
                                        <p:cTn id="185" dur="500" fill="hold"/>
                                        <p:tgtEl>
                                          <p:spTgt spid="88"/>
                                        </p:tgtEl>
                                        <p:attrNameLst>
                                          <p:attrName>ppt_x</p:attrName>
                                        </p:attrNameLst>
                                      </p:cBhvr>
                                      <p:tavLst>
                                        <p:tav tm="0">
                                          <p:val>
                                            <p:strVal val="#ppt_x"/>
                                          </p:val>
                                        </p:tav>
                                        <p:tav tm="100000">
                                          <p:val>
                                            <p:strVal val="#ppt_x"/>
                                          </p:val>
                                        </p:tav>
                                      </p:tavLst>
                                    </p:anim>
                                    <p:anim calcmode="lin" valueType="num">
                                      <p:cBhvr additive="base">
                                        <p:cTn id="186" dur="500" fill="hold"/>
                                        <p:tgtEl>
                                          <p:spTgt spid="88"/>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42"/>
                                        </p:tgtEl>
                                        <p:attrNameLst>
                                          <p:attrName>style.visibility</p:attrName>
                                        </p:attrNameLst>
                                      </p:cBhvr>
                                      <p:to>
                                        <p:strVal val="visible"/>
                                      </p:to>
                                    </p:set>
                                    <p:anim calcmode="lin" valueType="num">
                                      <p:cBhvr additive="base">
                                        <p:cTn id="189" dur="500" fill="hold"/>
                                        <p:tgtEl>
                                          <p:spTgt spid="42"/>
                                        </p:tgtEl>
                                        <p:attrNameLst>
                                          <p:attrName>ppt_x</p:attrName>
                                        </p:attrNameLst>
                                      </p:cBhvr>
                                      <p:tavLst>
                                        <p:tav tm="0">
                                          <p:val>
                                            <p:strVal val="#ppt_x"/>
                                          </p:val>
                                        </p:tav>
                                        <p:tav tm="100000">
                                          <p:val>
                                            <p:strVal val="#ppt_x"/>
                                          </p:val>
                                        </p:tav>
                                      </p:tavLst>
                                    </p:anim>
                                    <p:anim calcmode="lin" valueType="num">
                                      <p:cBhvr additive="base">
                                        <p:cTn id="190" dur="500" fill="hold"/>
                                        <p:tgtEl>
                                          <p:spTgt spid="42"/>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44"/>
                                        </p:tgtEl>
                                        <p:attrNameLst>
                                          <p:attrName>style.visibility</p:attrName>
                                        </p:attrNameLst>
                                      </p:cBhvr>
                                      <p:to>
                                        <p:strVal val="visible"/>
                                      </p:to>
                                    </p:set>
                                    <p:anim calcmode="lin" valueType="num">
                                      <p:cBhvr additive="base">
                                        <p:cTn id="193" dur="500" fill="hold"/>
                                        <p:tgtEl>
                                          <p:spTgt spid="44"/>
                                        </p:tgtEl>
                                        <p:attrNameLst>
                                          <p:attrName>ppt_x</p:attrName>
                                        </p:attrNameLst>
                                      </p:cBhvr>
                                      <p:tavLst>
                                        <p:tav tm="0">
                                          <p:val>
                                            <p:strVal val="#ppt_x"/>
                                          </p:val>
                                        </p:tav>
                                        <p:tav tm="100000">
                                          <p:val>
                                            <p:strVal val="#ppt_x"/>
                                          </p:val>
                                        </p:tav>
                                      </p:tavLst>
                                    </p:anim>
                                    <p:anim calcmode="lin" valueType="num">
                                      <p:cBhvr additive="base">
                                        <p:cTn id="194" dur="500" fill="hold"/>
                                        <p:tgtEl>
                                          <p:spTgt spid="44"/>
                                        </p:tgtEl>
                                        <p:attrNameLst>
                                          <p:attrName>ppt_y</p:attrName>
                                        </p:attrNameLst>
                                      </p:cBhvr>
                                      <p:tavLst>
                                        <p:tav tm="0">
                                          <p:val>
                                            <p:strVal val="1+#ppt_h/2"/>
                                          </p:val>
                                        </p:tav>
                                        <p:tav tm="100000">
                                          <p:val>
                                            <p:strVal val="#ppt_y"/>
                                          </p:val>
                                        </p:tav>
                                      </p:tavLst>
                                    </p:anim>
                                  </p:childTnLst>
                                </p:cTn>
                              </p:par>
                              <p:par>
                                <p:cTn id="195" presetID="2" presetClass="entr" presetSubtype="4" fill="hold" nodeType="withEffect">
                                  <p:stCondLst>
                                    <p:cond delay="0"/>
                                  </p:stCondLst>
                                  <p:childTnLst>
                                    <p:set>
                                      <p:cBhvr>
                                        <p:cTn id="196" dur="1" fill="hold">
                                          <p:stCondLst>
                                            <p:cond delay="0"/>
                                          </p:stCondLst>
                                        </p:cTn>
                                        <p:tgtEl>
                                          <p:spTgt spid="43"/>
                                        </p:tgtEl>
                                        <p:attrNameLst>
                                          <p:attrName>style.visibility</p:attrName>
                                        </p:attrNameLst>
                                      </p:cBhvr>
                                      <p:to>
                                        <p:strVal val="visible"/>
                                      </p:to>
                                    </p:set>
                                    <p:anim calcmode="lin" valueType="num">
                                      <p:cBhvr additive="base">
                                        <p:cTn id="197" dur="500" fill="hold"/>
                                        <p:tgtEl>
                                          <p:spTgt spid="43"/>
                                        </p:tgtEl>
                                        <p:attrNameLst>
                                          <p:attrName>ppt_x</p:attrName>
                                        </p:attrNameLst>
                                      </p:cBhvr>
                                      <p:tavLst>
                                        <p:tav tm="0">
                                          <p:val>
                                            <p:strVal val="#ppt_x"/>
                                          </p:val>
                                        </p:tav>
                                        <p:tav tm="100000">
                                          <p:val>
                                            <p:strVal val="#ppt_x"/>
                                          </p:val>
                                        </p:tav>
                                      </p:tavLst>
                                    </p:anim>
                                    <p:anim calcmode="lin" valueType="num">
                                      <p:cBhvr additive="base">
                                        <p:cTn id="19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8" fill="hold" grpId="0" nodeType="clickEffect">
                                  <p:stCondLst>
                                    <p:cond delay="0"/>
                                  </p:stCondLst>
                                  <p:childTnLst>
                                    <p:set>
                                      <p:cBhvr>
                                        <p:cTn id="202" dur="1" fill="hold">
                                          <p:stCondLst>
                                            <p:cond delay="0"/>
                                          </p:stCondLst>
                                        </p:cTn>
                                        <p:tgtEl>
                                          <p:spTgt spid="68"/>
                                        </p:tgtEl>
                                        <p:attrNameLst>
                                          <p:attrName>style.visibility</p:attrName>
                                        </p:attrNameLst>
                                      </p:cBhvr>
                                      <p:to>
                                        <p:strVal val="visible"/>
                                      </p:to>
                                    </p:set>
                                    <p:anim calcmode="lin" valueType="num">
                                      <p:cBhvr additive="base">
                                        <p:cTn id="203" dur="500" fill="hold"/>
                                        <p:tgtEl>
                                          <p:spTgt spid="68"/>
                                        </p:tgtEl>
                                        <p:attrNameLst>
                                          <p:attrName>ppt_x</p:attrName>
                                        </p:attrNameLst>
                                      </p:cBhvr>
                                      <p:tavLst>
                                        <p:tav tm="0">
                                          <p:val>
                                            <p:strVal val="0-#ppt_w/2"/>
                                          </p:val>
                                        </p:tav>
                                        <p:tav tm="100000">
                                          <p:val>
                                            <p:strVal val="#ppt_x"/>
                                          </p:val>
                                        </p:tav>
                                      </p:tavLst>
                                    </p:anim>
                                    <p:anim calcmode="lin" valueType="num">
                                      <p:cBhvr additive="base">
                                        <p:cTn id="204" dur="500" fill="hold"/>
                                        <p:tgtEl>
                                          <p:spTgt spid="68"/>
                                        </p:tgtEl>
                                        <p:attrNameLst>
                                          <p:attrName>ppt_y</p:attrName>
                                        </p:attrNameLst>
                                      </p:cBhvr>
                                      <p:tavLst>
                                        <p:tav tm="0">
                                          <p:val>
                                            <p:strVal val="#ppt_y"/>
                                          </p:val>
                                        </p:tav>
                                        <p:tav tm="100000">
                                          <p:val>
                                            <p:strVal val="#ppt_y"/>
                                          </p:val>
                                        </p:tav>
                                      </p:tavLst>
                                    </p:anim>
                                  </p:childTnLst>
                                </p:cTn>
                              </p:par>
                              <p:par>
                                <p:cTn id="205" presetID="2" presetClass="entr" presetSubtype="8" fill="hold" grpId="0" nodeType="withEffect">
                                  <p:stCondLst>
                                    <p:cond delay="0"/>
                                  </p:stCondLst>
                                  <p:childTnLst>
                                    <p:set>
                                      <p:cBhvr>
                                        <p:cTn id="206" dur="1" fill="hold">
                                          <p:stCondLst>
                                            <p:cond delay="0"/>
                                          </p:stCondLst>
                                        </p:cTn>
                                        <p:tgtEl>
                                          <p:spTgt spid="69"/>
                                        </p:tgtEl>
                                        <p:attrNameLst>
                                          <p:attrName>style.visibility</p:attrName>
                                        </p:attrNameLst>
                                      </p:cBhvr>
                                      <p:to>
                                        <p:strVal val="visible"/>
                                      </p:to>
                                    </p:set>
                                    <p:anim calcmode="lin" valueType="num">
                                      <p:cBhvr additive="base">
                                        <p:cTn id="207" dur="500" fill="hold"/>
                                        <p:tgtEl>
                                          <p:spTgt spid="69"/>
                                        </p:tgtEl>
                                        <p:attrNameLst>
                                          <p:attrName>ppt_x</p:attrName>
                                        </p:attrNameLst>
                                      </p:cBhvr>
                                      <p:tavLst>
                                        <p:tav tm="0">
                                          <p:val>
                                            <p:strVal val="0-#ppt_w/2"/>
                                          </p:val>
                                        </p:tav>
                                        <p:tav tm="100000">
                                          <p:val>
                                            <p:strVal val="#ppt_x"/>
                                          </p:val>
                                        </p:tav>
                                      </p:tavLst>
                                    </p:anim>
                                    <p:anim calcmode="lin" valueType="num">
                                      <p:cBhvr additive="base">
                                        <p:cTn id="208" dur="500" fill="hold"/>
                                        <p:tgtEl>
                                          <p:spTgt spid="69"/>
                                        </p:tgtEl>
                                        <p:attrNameLst>
                                          <p:attrName>ppt_y</p:attrName>
                                        </p:attrNameLst>
                                      </p:cBhvr>
                                      <p:tavLst>
                                        <p:tav tm="0">
                                          <p:val>
                                            <p:strVal val="#ppt_y"/>
                                          </p:val>
                                        </p:tav>
                                        <p:tav tm="100000">
                                          <p:val>
                                            <p:strVal val="#ppt_y"/>
                                          </p:val>
                                        </p:tav>
                                      </p:tavLst>
                                    </p:anim>
                                  </p:childTnLst>
                                </p:cTn>
                              </p:par>
                              <p:par>
                                <p:cTn id="209" presetID="2" presetClass="entr" presetSubtype="8" fill="hold" grpId="0" nodeType="withEffect">
                                  <p:stCondLst>
                                    <p:cond delay="0"/>
                                  </p:stCondLst>
                                  <p:childTnLst>
                                    <p:set>
                                      <p:cBhvr>
                                        <p:cTn id="210" dur="1" fill="hold">
                                          <p:stCondLst>
                                            <p:cond delay="0"/>
                                          </p:stCondLst>
                                        </p:cTn>
                                        <p:tgtEl>
                                          <p:spTgt spid="70"/>
                                        </p:tgtEl>
                                        <p:attrNameLst>
                                          <p:attrName>style.visibility</p:attrName>
                                        </p:attrNameLst>
                                      </p:cBhvr>
                                      <p:to>
                                        <p:strVal val="visible"/>
                                      </p:to>
                                    </p:set>
                                    <p:anim calcmode="lin" valueType="num">
                                      <p:cBhvr additive="base">
                                        <p:cTn id="211" dur="500" fill="hold"/>
                                        <p:tgtEl>
                                          <p:spTgt spid="70"/>
                                        </p:tgtEl>
                                        <p:attrNameLst>
                                          <p:attrName>ppt_x</p:attrName>
                                        </p:attrNameLst>
                                      </p:cBhvr>
                                      <p:tavLst>
                                        <p:tav tm="0">
                                          <p:val>
                                            <p:strVal val="0-#ppt_w/2"/>
                                          </p:val>
                                        </p:tav>
                                        <p:tav tm="100000">
                                          <p:val>
                                            <p:strVal val="#ppt_x"/>
                                          </p:val>
                                        </p:tav>
                                      </p:tavLst>
                                    </p:anim>
                                    <p:anim calcmode="lin" valueType="num">
                                      <p:cBhvr additive="base">
                                        <p:cTn id="212" dur="500" fill="hold"/>
                                        <p:tgtEl>
                                          <p:spTgt spid="70"/>
                                        </p:tgtEl>
                                        <p:attrNameLst>
                                          <p:attrName>ppt_y</p:attrName>
                                        </p:attrNameLst>
                                      </p:cBhvr>
                                      <p:tavLst>
                                        <p:tav tm="0">
                                          <p:val>
                                            <p:strVal val="#ppt_y"/>
                                          </p:val>
                                        </p:tav>
                                        <p:tav tm="100000">
                                          <p:val>
                                            <p:strVal val="#ppt_y"/>
                                          </p:val>
                                        </p:tav>
                                      </p:tavLst>
                                    </p:anim>
                                  </p:childTnLst>
                                </p:cTn>
                              </p:par>
                              <p:par>
                                <p:cTn id="213" presetID="2" presetClass="entr" presetSubtype="8" fill="hold" grpId="0" nodeType="withEffect">
                                  <p:stCondLst>
                                    <p:cond delay="0"/>
                                  </p:stCondLst>
                                  <p:childTnLst>
                                    <p:set>
                                      <p:cBhvr>
                                        <p:cTn id="214" dur="1" fill="hold">
                                          <p:stCondLst>
                                            <p:cond delay="0"/>
                                          </p:stCondLst>
                                        </p:cTn>
                                        <p:tgtEl>
                                          <p:spTgt spid="71"/>
                                        </p:tgtEl>
                                        <p:attrNameLst>
                                          <p:attrName>style.visibility</p:attrName>
                                        </p:attrNameLst>
                                      </p:cBhvr>
                                      <p:to>
                                        <p:strVal val="visible"/>
                                      </p:to>
                                    </p:set>
                                    <p:anim calcmode="lin" valueType="num">
                                      <p:cBhvr additive="base">
                                        <p:cTn id="215" dur="500" fill="hold"/>
                                        <p:tgtEl>
                                          <p:spTgt spid="71"/>
                                        </p:tgtEl>
                                        <p:attrNameLst>
                                          <p:attrName>ppt_x</p:attrName>
                                        </p:attrNameLst>
                                      </p:cBhvr>
                                      <p:tavLst>
                                        <p:tav tm="0">
                                          <p:val>
                                            <p:strVal val="0-#ppt_w/2"/>
                                          </p:val>
                                        </p:tav>
                                        <p:tav tm="100000">
                                          <p:val>
                                            <p:strVal val="#ppt_x"/>
                                          </p:val>
                                        </p:tav>
                                      </p:tavLst>
                                    </p:anim>
                                    <p:anim calcmode="lin" valueType="num">
                                      <p:cBhvr additive="base">
                                        <p:cTn id="216" dur="500" fill="hold"/>
                                        <p:tgtEl>
                                          <p:spTgt spid="71"/>
                                        </p:tgtEl>
                                        <p:attrNameLst>
                                          <p:attrName>ppt_y</p:attrName>
                                        </p:attrNameLst>
                                      </p:cBhvr>
                                      <p:tavLst>
                                        <p:tav tm="0">
                                          <p:val>
                                            <p:strVal val="#ppt_y"/>
                                          </p:val>
                                        </p:tav>
                                        <p:tav tm="100000">
                                          <p:val>
                                            <p:strVal val="#ppt_y"/>
                                          </p:val>
                                        </p:tav>
                                      </p:tavLst>
                                    </p:anim>
                                  </p:childTnLst>
                                </p:cTn>
                              </p:par>
                              <p:par>
                                <p:cTn id="217" presetID="2" presetClass="entr" presetSubtype="8" fill="hold" nodeType="withEffect">
                                  <p:stCondLst>
                                    <p:cond delay="0"/>
                                  </p:stCondLst>
                                  <p:childTnLst>
                                    <p:set>
                                      <p:cBhvr>
                                        <p:cTn id="218" dur="1" fill="hold">
                                          <p:stCondLst>
                                            <p:cond delay="0"/>
                                          </p:stCondLst>
                                        </p:cTn>
                                        <p:tgtEl>
                                          <p:spTgt spid="74"/>
                                        </p:tgtEl>
                                        <p:attrNameLst>
                                          <p:attrName>style.visibility</p:attrName>
                                        </p:attrNameLst>
                                      </p:cBhvr>
                                      <p:to>
                                        <p:strVal val="visible"/>
                                      </p:to>
                                    </p:set>
                                    <p:anim calcmode="lin" valueType="num">
                                      <p:cBhvr additive="base">
                                        <p:cTn id="219" dur="500" fill="hold"/>
                                        <p:tgtEl>
                                          <p:spTgt spid="74"/>
                                        </p:tgtEl>
                                        <p:attrNameLst>
                                          <p:attrName>ppt_x</p:attrName>
                                        </p:attrNameLst>
                                      </p:cBhvr>
                                      <p:tavLst>
                                        <p:tav tm="0">
                                          <p:val>
                                            <p:strVal val="0-#ppt_w/2"/>
                                          </p:val>
                                        </p:tav>
                                        <p:tav tm="100000">
                                          <p:val>
                                            <p:strVal val="#ppt_x"/>
                                          </p:val>
                                        </p:tav>
                                      </p:tavLst>
                                    </p:anim>
                                    <p:anim calcmode="lin" valueType="num">
                                      <p:cBhvr additive="base">
                                        <p:cTn id="220" dur="500" fill="hold"/>
                                        <p:tgtEl>
                                          <p:spTgt spid="74"/>
                                        </p:tgtEl>
                                        <p:attrNameLst>
                                          <p:attrName>ppt_y</p:attrName>
                                        </p:attrNameLst>
                                      </p:cBhvr>
                                      <p:tavLst>
                                        <p:tav tm="0">
                                          <p:val>
                                            <p:strVal val="#ppt_y"/>
                                          </p:val>
                                        </p:tav>
                                        <p:tav tm="100000">
                                          <p:val>
                                            <p:strVal val="#ppt_y"/>
                                          </p:val>
                                        </p:tav>
                                      </p:tavLst>
                                    </p:anim>
                                  </p:childTnLst>
                                </p:cTn>
                              </p:par>
                              <p:par>
                                <p:cTn id="221" presetID="2" presetClass="entr" presetSubtype="8" fill="hold" grpId="0" nodeType="withEffect">
                                  <p:stCondLst>
                                    <p:cond delay="0"/>
                                  </p:stCondLst>
                                  <p:childTnLst>
                                    <p:set>
                                      <p:cBhvr>
                                        <p:cTn id="222" dur="1" fill="hold">
                                          <p:stCondLst>
                                            <p:cond delay="0"/>
                                          </p:stCondLst>
                                        </p:cTn>
                                        <p:tgtEl>
                                          <p:spTgt spid="89"/>
                                        </p:tgtEl>
                                        <p:attrNameLst>
                                          <p:attrName>style.visibility</p:attrName>
                                        </p:attrNameLst>
                                      </p:cBhvr>
                                      <p:to>
                                        <p:strVal val="visible"/>
                                      </p:to>
                                    </p:set>
                                    <p:anim calcmode="lin" valueType="num">
                                      <p:cBhvr additive="base">
                                        <p:cTn id="223" dur="500" fill="hold"/>
                                        <p:tgtEl>
                                          <p:spTgt spid="89"/>
                                        </p:tgtEl>
                                        <p:attrNameLst>
                                          <p:attrName>ppt_x</p:attrName>
                                        </p:attrNameLst>
                                      </p:cBhvr>
                                      <p:tavLst>
                                        <p:tav tm="0">
                                          <p:val>
                                            <p:strVal val="0-#ppt_w/2"/>
                                          </p:val>
                                        </p:tav>
                                        <p:tav tm="100000">
                                          <p:val>
                                            <p:strVal val="#ppt_x"/>
                                          </p:val>
                                        </p:tav>
                                      </p:tavLst>
                                    </p:anim>
                                    <p:anim calcmode="lin" valueType="num">
                                      <p:cBhvr additive="base">
                                        <p:cTn id="224" dur="500" fill="hold"/>
                                        <p:tgtEl>
                                          <p:spTgt spid="89"/>
                                        </p:tgtEl>
                                        <p:attrNameLst>
                                          <p:attrName>ppt_y</p:attrName>
                                        </p:attrNameLst>
                                      </p:cBhvr>
                                      <p:tavLst>
                                        <p:tav tm="0">
                                          <p:val>
                                            <p:strVal val="#ppt_y"/>
                                          </p:val>
                                        </p:tav>
                                        <p:tav tm="100000">
                                          <p:val>
                                            <p:strVal val="#ppt_y"/>
                                          </p:val>
                                        </p:tav>
                                      </p:tavLst>
                                    </p:anim>
                                  </p:childTnLst>
                                </p:cTn>
                              </p:par>
                              <p:par>
                                <p:cTn id="225" presetID="2" presetClass="entr" presetSubtype="8" fill="hold" grpId="0" nodeType="withEffect">
                                  <p:stCondLst>
                                    <p:cond delay="0"/>
                                  </p:stCondLst>
                                  <p:childTnLst>
                                    <p:set>
                                      <p:cBhvr>
                                        <p:cTn id="226" dur="1" fill="hold">
                                          <p:stCondLst>
                                            <p:cond delay="0"/>
                                          </p:stCondLst>
                                        </p:cTn>
                                        <p:tgtEl>
                                          <p:spTgt spid="95"/>
                                        </p:tgtEl>
                                        <p:attrNameLst>
                                          <p:attrName>style.visibility</p:attrName>
                                        </p:attrNameLst>
                                      </p:cBhvr>
                                      <p:to>
                                        <p:strVal val="visible"/>
                                      </p:to>
                                    </p:set>
                                    <p:anim calcmode="lin" valueType="num">
                                      <p:cBhvr additive="base">
                                        <p:cTn id="227" dur="500" fill="hold"/>
                                        <p:tgtEl>
                                          <p:spTgt spid="95"/>
                                        </p:tgtEl>
                                        <p:attrNameLst>
                                          <p:attrName>ppt_x</p:attrName>
                                        </p:attrNameLst>
                                      </p:cBhvr>
                                      <p:tavLst>
                                        <p:tav tm="0">
                                          <p:val>
                                            <p:strVal val="0-#ppt_w/2"/>
                                          </p:val>
                                        </p:tav>
                                        <p:tav tm="100000">
                                          <p:val>
                                            <p:strVal val="#ppt_x"/>
                                          </p:val>
                                        </p:tav>
                                      </p:tavLst>
                                    </p:anim>
                                    <p:anim calcmode="lin" valueType="num">
                                      <p:cBhvr additive="base">
                                        <p:cTn id="228" dur="500" fill="hold"/>
                                        <p:tgtEl>
                                          <p:spTgt spid="95"/>
                                        </p:tgtEl>
                                        <p:attrNameLst>
                                          <p:attrName>ppt_y</p:attrName>
                                        </p:attrNameLst>
                                      </p:cBhvr>
                                      <p:tavLst>
                                        <p:tav tm="0">
                                          <p:val>
                                            <p:strVal val="#ppt_y"/>
                                          </p:val>
                                        </p:tav>
                                        <p:tav tm="100000">
                                          <p:val>
                                            <p:strVal val="#ppt_y"/>
                                          </p:val>
                                        </p:tav>
                                      </p:tavLst>
                                    </p:anim>
                                  </p:childTnLst>
                                </p:cTn>
                              </p:par>
                              <p:par>
                                <p:cTn id="229" presetID="2" presetClass="entr" presetSubtype="8" fill="hold" nodeType="withEffect">
                                  <p:stCondLst>
                                    <p:cond delay="0"/>
                                  </p:stCondLst>
                                  <p:childTnLst>
                                    <p:set>
                                      <p:cBhvr>
                                        <p:cTn id="230" dur="1" fill="hold">
                                          <p:stCondLst>
                                            <p:cond delay="0"/>
                                          </p:stCondLst>
                                        </p:cTn>
                                        <p:tgtEl>
                                          <p:spTgt spid="92"/>
                                        </p:tgtEl>
                                        <p:attrNameLst>
                                          <p:attrName>style.visibility</p:attrName>
                                        </p:attrNameLst>
                                      </p:cBhvr>
                                      <p:to>
                                        <p:strVal val="visible"/>
                                      </p:to>
                                    </p:set>
                                    <p:anim calcmode="lin" valueType="num">
                                      <p:cBhvr additive="base">
                                        <p:cTn id="231" dur="500" fill="hold"/>
                                        <p:tgtEl>
                                          <p:spTgt spid="92"/>
                                        </p:tgtEl>
                                        <p:attrNameLst>
                                          <p:attrName>ppt_x</p:attrName>
                                        </p:attrNameLst>
                                      </p:cBhvr>
                                      <p:tavLst>
                                        <p:tav tm="0">
                                          <p:val>
                                            <p:strVal val="0-#ppt_w/2"/>
                                          </p:val>
                                        </p:tav>
                                        <p:tav tm="100000">
                                          <p:val>
                                            <p:strVal val="#ppt_x"/>
                                          </p:val>
                                        </p:tav>
                                      </p:tavLst>
                                    </p:anim>
                                    <p:anim calcmode="lin" valueType="num">
                                      <p:cBhvr additive="base">
                                        <p:cTn id="23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7" grpId="0" animBg="1"/>
      <p:bldP spid="19" grpId="0" animBg="1"/>
      <p:bldP spid="21" grpId="0" animBg="1"/>
      <p:bldP spid="24" grpId="0"/>
      <p:bldP spid="25" grpId="0" animBg="1"/>
      <p:bldP spid="26" grpId="0" animBg="1"/>
      <p:bldP spid="27" grpId="0" animBg="1"/>
      <p:bldP spid="28" grpId="0" animBg="1"/>
      <p:bldP spid="29" grpId="0" animBg="1"/>
      <p:bldP spid="30" grpId="0"/>
      <p:bldP spid="32" grpId="0"/>
      <p:bldP spid="34" grpId="0" animBg="1"/>
      <p:bldP spid="35" grpId="0" animBg="1"/>
      <p:bldP spid="39" grpId="0"/>
      <p:bldP spid="40" grpId="0" animBg="1"/>
      <p:bldP spid="41" grpId="0"/>
      <p:bldP spid="42" grpId="0" animBg="1"/>
      <p:bldP spid="44" grpId="0"/>
      <p:bldP spid="45" grpId="0" animBg="1"/>
      <p:bldP spid="63" grpId="0"/>
      <p:bldP spid="64" grpId="0"/>
      <p:bldP spid="66" grpId="0"/>
      <p:bldP spid="67" grpId="0"/>
      <p:bldP spid="68" grpId="0" animBg="1"/>
      <p:bldP spid="69" grpId="0" animBg="1"/>
      <p:bldP spid="70" grpId="0" animBg="1"/>
      <p:bldP spid="71" grpId="0" animBg="1"/>
      <p:bldP spid="72" grpId="0" animBg="1"/>
      <p:bldP spid="73" grpId="0"/>
      <p:bldP spid="76" grpId="0" animBg="1"/>
      <p:bldP spid="77" grpId="0" animBg="1"/>
      <p:bldP spid="78" grpId="0" animBg="1"/>
      <p:bldP spid="79" grpId="0" animBg="1"/>
      <p:bldP spid="81" grpId="0" animBg="1"/>
      <p:bldP spid="82" grpId="0" animBg="1"/>
      <p:bldP spid="83" grpId="0" animBg="1"/>
      <p:bldP spid="84" grpId="0" animBg="1"/>
      <p:bldP spid="85" grpId="0" animBg="1"/>
      <p:bldP spid="87" grpId="0"/>
      <p:bldP spid="88" grpId="0" animBg="1"/>
      <p:bldP spid="89" grpId="0"/>
      <p:bldP spid="95" grpId="0"/>
      <p:bldP spid="18" grpId="0" animBg="1"/>
      <p:bldP spid="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7697A-1DE3-2F4F-8E0B-EA44C69B27F0}"/>
              </a:ext>
            </a:extLst>
          </p:cNvPr>
          <p:cNvSpPr>
            <a:spLocks noGrp="1"/>
          </p:cNvSpPr>
          <p:nvPr>
            <p:ph type="title"/>
          </p:nvPr>
        </p:nvSpPr>
        <p:spPr>
          <a:xfrm>
            <a:off x="0" y="18256"/>
            <a:ext cx="10515600" cy="942444"/>
          </a:xfrm>
        </p:spPr>
        <p:txBody>
          <a:bodyPr>
            <a:normAutofit fontScale="90000"/>
          </a:bodyPr>
          <a:lstStyle/>
          <a:p>
            <a:r>
              <a:rPr lang="en-US" dirty="0"/>
              <a:t>Embeddings Classification Example – Query Time</a:t>
            </a:r>
          </a:p>
        </p:txBody>
      </p:sp>
      <p:sp>
        <p:nvSpPr>
          <p:cNvPr id="4" name="Date Placeholder 3">
            <a:extLst>
              <a:ext uri="{FF2B5EF4-FFF2-40B4-BE49-F238E27FC236}">
                <a16:creationId xmlns:a16="http://schemas.microsoft.com/office/drawing/2014/main" id="{238736B3-5222-F948-99A5-25A0216F616D}"/>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53E10826-310B-E646-B5F9-833DF5364120}"/>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9CF2EB07-E294-794A-AE6B-ACD70AA0B68A}"/>
              </a:ext>
            </a:extLst>
          </p:cNvPr>
          <p:cNvSpPr>
            <a:spLocks noGrp="1"/>
          </p:cNvSpPr>
          <p:nvPr>
            <p:ph type="sldNum" sz="quarter" idx="12"/>
          </p:nvPr>
        </p:nvSpPr>
        <p:spPr/>
        <p:txBody>
          <a:bodyPr/>
          <a:lstStyle/>
          <a:p>
            <a:fld id="{E6FED253-7A33-014E-8475-7CB880636088}" type="slidenum">
              <a:rPr lang="en-US" smtClean="0"/>
              <a:t>26</a:t>
            </a:fld>
            <a:endParaRPr lang="en-US" dirty="0"/>
          </a:p>
        </p:txBody>
      </p:sp>
      <p:sp>
        <p:nvSpPr>
          <p:cNvPr id="10" name="TextBox 9">
            <a:extLst>
              <a:ext uri="{FF2B5EF4-FFF2-40B4-BE49-F238E27FC236}">
                <a16:creationId xmlns:a16="http://schemas.microsoft.com/office/drawing/2014/main" id="{B941B3CA-CF54-CF45-A0A4-D4412953FD00}"/>
              </a:ext>
            </a:extLst>
          </p:cNvPr>
          <p:cNvSpPr txBox="1"/>
          <p:nvPr/>
        </p:nvSpPr>
        <p:spPr>
          <a:xfrm>
            <a:off x="161270" y="1438775"/>
            <a:ext cx="821802" cy="369332"/>
          </a:xfrm>
          <a:prstGeom prst="rect">
            <a:avLst/>
          </a:prstGeom>
          <a:noFill/>
        </p:spPr>
        <p:txBody>
          <a:bodyPr wrap="square" rtlCol="0">
            <a:spAutoFit/>
          </a:bodyPr>
          <a:lstStyle/>
          <a:p>
            <a:r>
              <a:rPr lang="en-US" dirty="0"/>
              <a:t>Query </a:t>
            </a:r>
          </a:p>
        </p:txBody>
      </p:sp>
      <p:sp>
        <p:nvSpPr>
          <p:cNvPr id="11" name="Right Arrow 10">
            <a:extLst>
              <a:ext uri="{FF2B5EF4-FFF2-40B4-BE49-F238E27FC236}">
                <a16:creationId xmlns:a16="http://schemas.microsoft.com/office/drawing/2014/main" id="{530E2BFD-ADEC-E44B-91FE-17EAFD052294}"/>
              </a:ext>
            </a:extLst>
          </p:cNvPr>
          <p:cNvSpPr/>
          <p:nvPr/>
        </p:nvSpPr>
        <p:spPr>
          <a:xfrm>
            <a:off x="897193" y="1501907"/>
            <a:ext cx="370390" cy="243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8AEBA1D4-281A-934C-A814-698FA0BE3BBC}"/>
              </a:ext>
            </a:extLst>
          </p:cNvPr>
          <p:cNvPicPr>
            <a:picLocks noChangeAspect="1"/>
          </p:cNvPicPr>
          <p:nvPr/>
        </p:nvPicPr>
        <p:blipFill>
          <a:blip r:embed="rId3"/>
          <a:stretch>
            <a:fillRect/>
          </a:stretch>
        </p:blipFill>
        <p:spPr>
          <a:xfrm>
            <a:off x="1368380" y="912241"/>
            <a:ext cx="1422400" cy="1422400"/>
          </a:xfrm>
          <a:prstGeom prst="rect">
            <a:avLst/>
          </a:prstGeom>
        </p:spPr>
      </p:pic>
      <p:sp>
        <p:nvSpPr>
          <p:cNvPr id="13" name="TextBox 12">
            <a:extLst>
              <a:ext uri="{FF2B5EF4-FFF2-40B4-BE49-F238E27FC236}">
                <a16:creationId xmlns:a16="http://schemas.microsoft.com/office/drawing/2014/main" id="{E61210BC-0C99-A74D-B033-78253EE7F69B}"/>
              </a:ext>
            </a:extLst>
          </p:cNvPr>
          <p:cNvSpPr txBox="1"/>
          <p:nvPr/>
        </p:nvSpPr>
        <p:spPr>
          <a:xfrm>
            <a:off x="1581869" y="1161776"/>
            <a:ext cx="995422" cy="923330"/>
          </a:xfrm>
          <a:prstGeom prst="rect">
            <a:avLst/>
          </a:prstGeom>
          <a:noFill/>
        </p:spPr>
        <p:txBody>
          <a:bodyPr wrap="square" rtlCol="0">
            <a:spAutoFit/>
          </a:bodyPr>
          <a:lstStyle/>
          <a:p>
            <a:pPr algn="ctr"/>
            <a:r>
              <a:rPr lang="en-US" dirty="0"/>
              <a:t>(Classic) Text Analysis</a:t>
            </a:r>
          </a:p>
        </p:txBody>
      </p:sp>
      <p:sp>
        <p:nvSpPr>
          <p:cNvPr id="14" name="Right Arrow 13">
            <a:extLst>
              <a:ext uri="{FF2B5EF4-FFF2-40B4-BE49-F238E27FC236}">
                <a16:creationId xmlns:a16="http://schemas.microsoft.com/office/drawing/2014/main" id="{5D6B09DB-A25C-6D4B-BE92-980969EFFA01}"/>
              </a:ext>
            </a:extLst>
          </p:cNvPr>
          <p:cNvSpPr/>
          <p:nvPr/>
        </p:nvSpPr>
        <p:spPr>
          <a:xfrm>
            <a:off x="2944146" y="1501907"/>
            <a:ext cx="370390" cy="243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DBDC09D3-BF03-DD48-93B4-4FA64BC3DFE6}"/>
              </a:ext>
            </a:extLst>
          </p:cNvPr>
          <p:cNvSpPr/>
          <p:nvPr/>
        </p:nvSpPr>
        <p:spPr>
          <a:xfrm>
            <a:off x="5035995" y="1501907"/>
            <a:ext cx="370390" cy="243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fruit&#10;&#10;Description automatically generated">
            <a:extLst>
              <a:ext uri="{FF2B5EF4-FFF2-40B4-BE49-F238E27FC236}">
                <a16:creationId xmlns:a16="http://schemas.microsoft.com/office/drawing/2014/main" id="{7CD67EBD-FD6B-0144-8C9A-69A0069A1D67}"/>
              </a:ext>
            </a:extLst>
          </p:cNvPr>
          <p:cNvPicPr>
            <a:picLocks noChangeAspect="1"/>
          </p:cNvPicPr>
          <p:nvPr/>
        </p:nvPicPr>
        <p:blipFill>
          <a:blip r:embed="rId4"/>
          <a:stretch>
            <a:fillRect/>
          </a:stretch>
        </p:blipFill>
        <p:spPr>
          <a:xfrm>
            <a:off x="5376466" y="988441"/>
            <a:ext cx="1600200" cy="1270000"/>
          </a:xfrm>
          <a:prstGeom prst="rect">
            <a:avLst/>
          </a:prstGeom>
        </p:spPr>
      </p:pic>
      <p:sp>
        <p:nvSpPr>
          <p:cNvPr id="17" name="TextBox 16">
            <a:extLst>
              <a:ext uri="{FF2B5EF4-FFF2-40B4-BE49-F238E27FC236}">
                <a16:creationId xmlns:a16="http://schemas.microsoft.com/office/drawing/2014/main" id="{93ECA26A-7248-7647-A7E9-2DE033A13E3E}"/>
              </a:ext>
            </a:extLst>
          </p:cNvPr>
          <p:cNvSpPr txBox="1"/>
          <p:nvPr/>
        </p:nvSpPr>
        <p:spPr>
          <a:xfrm>
            <a:off x="5257800" y="2202964"/>
            <a:ext cx="1837533" cy="369332"/>
          </a:xfrm>
          <a:prstGeom prst="rect">
            <a:avLst/>
          </a:prstGeom>
          <a:noFill/>
        </p:spPr>
        <p:txBody>
          <a:bodyPr wrap="square" rtlCol="0">
            <a:spAutoFit/>
          </a:bodyPr>
          <a:lstStyle/>
          <a:p>
            <a:r>
              <a:rPr lang="en-US" dirty="0"/>
              <a:t>Word2vec model</a:t>
            </a:r>
          </a:p>
        </p:txBody>
      </p:sp>
      <p:sp>
        <p:nvSpPr>
          <p:cNvPr id="18" name="TextBox 17">
            <a:extLst>
              <a:ext uri="{FF2B5EF4-FFF2-40B4-BE49-F238E27FC236}">
                <a16:creationId xmlns:a16="http://schemas.microsoft.com/office/drawing/2014/main" id="{1A9CF460-7BAE-2F4B-BE41-FA1D31F315AF}"/>
              </a:ext>
            </a:extLst>
          </p:cNvPr>
          <p:cNvSpPr txBox="1"/>
          <p:nvPr/>
        </p:nvSpPr>
        <p:spPr>
          <a:xfrm>
            <a:off x="3337357" y="1438775"/>
            <a:ext cx="1837533" cy="369332"/>
          </a:xfrm>
          <a:prstGeom prst="rect">
            <a:avLst/>
          </a:prstGeom>
          <a:noFill/>
        </p:spPr>
        <p:txBody>
          <a:bodyPr wrap="square" rtlCol="0">
            <a:spAutoFit/>
          </a:bodyPr>
          <a:lstStyle/>
          <a:p>
            <a:r>
              <a:rPr lang="en-US" dirty="0"/>
              <a:t>Normalized Text </a:t>
            </a:r>
          </a:p>
        </p:txBody>
      </p:sp>
      <p:sp>
        <p:nvSpPr>
          <p:cNvPr id="19" name="Right Arrow 18">
            <a:extLst>
              <a:ext uri="{FF2B5EF4-FFF2-40B4-BE49-F238E27FC236}">
                <a16:creationId xmlns:a16="http://schemas.microsoft.com/office/drawing/2014/main" id="{41E155A8-DEEA-B240-A2CC-D0A0F7D8A1E6}"/>
              </a:ext>
            </a:extLst>
          </p:cNvPr>
          <p:cNvSpPr/>
          <p:nvPr/>
        </p:nvSpPr>
        <p:spPr>
          <a:xfrm>
            <a:off x="6976666" y="1501907"/>
            <a:ext cx="370390" cy="243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EB59393-56B2-B244-95E9-49663A5194F5}"/>
              </a:ext>
            </a:extLst>
          </p:cNvPr>
          <p:cNvSpPr txBox="1"/>
          <p:nvPr/>
        </p:nvSpPr>
        <p:spPr>
          <a:xfrm>
            <a:off x="7414590" y="1438775"/>
            <a:ext cx="1422401" cy="369332"/>
          </a:xfrm>
          <a:prstGeom prst="rect">
            <a:avLst/>
          </a:prstGeom>
          <a:noFill/>
        </p:spPr>
        <p:txBody>
          <a:bodyPr wrap="square" rtlCol="0">
            <a:spAutoFit/>
          </a:bodyPr>
          <a:lstStyle/>
          <a:p>
            <a:r>
              <a:rPr lang="en-US" dirty="0"/>
              <a:t>Query Vector</a:t>
            </a:r>
          </a:p>
        </p:txBody>
      </p:sp>
      <p:sp>
        <p:nvSpPr>
          <p:cNvPr id="21" name="Down Arrow 20">
            <a:extLst>
              <a:ext uri="{FF2B5EF4-FFF2-40B4-BE49-F238E27FC236}">
                <a16:creationId xmlns:a16="http://schemas.microsoft.com/office/drawing/2014/main" id="{CE98E1D1-BE48-3A4B-AB8E-A15A106DBABB}"/>
              </a:ext>
            </a:extLst>
          </p:cNvPr>
          <p:cNvSpPr/>
          <p:nvPr/>
        </p:nvSpPr>
        <p:spPr>
          <a:xfrm>
            <a:off x="9930981" y="2612175"/>
            <a:ext cx="281856" cy="3306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logo&#10;&#10;Description automatically generated">
            <a:extLst>
              <a:ext uri="{FF2B5EF4-FFF2-40B4-BE49-F238E27FC236}">
                <a16:creationId xmlns:a16="http://schemas.microsoft.com/office/drawing/2014/main" id="{A0194D85-3B3F-394A-BB7A-75424BBFC617}"/>
              </a:ext>
            </a:extLst>
          </p:cNvPr>
          <p:cNvPicPr>
            <a:picLocks noChangeAspect="1"/>
          </p:cNvPicPr>
          <p:nvPr/>
        </p:nvPicPr>
        <p:blipFill>
          <a:blip r:embed="rId3"/>
          <a:stretch>
            <a:fillRect/>
          </a:stretch>
        </p:blipFill>
        <p:spPr>
          <a:xfrm>
            <a:off x="9360709" y="912241"/>
            <a:ext cx="1422400" cy="1422400"/>
          </a:xfrm>
          <a:prstGeom prst="rect">
            <a:avLst/>
          </a:prstGeom>
        </p:spPr>
      </p:pic>
      <p:sp>
        <p:nvSpPr>
          <p:cNvPr id="23" name="TextBox 22">
            <a:extLst>
              <a:ext uri="{FF2B5EF4-FFF2-40B4-BE49-F238E27FC236}">
                <a16:creationId xmlns:a16="http://schemas.microsoft.com/office/drawing/2014/main" id="{F3644713-D4A0-2448-9A06-73B85CA5FD33}"/>
              </a:ext>
            </a:extLst>
          </p:cNvPr>
          <p:cNvSpPr txBox="1"/>
          <p:nvPr/>
        </p:nvSpPr>
        <p:spPr>
          <a:xfrm>
            <a:off x="9467455" y="1300276"/>
            <a:ext cx="1208909" cy="646331"/>
          </a:xfrm>
          <a:prstGeom prst="rect">
            <a:avLst/>
          </a:prstGeom>
          <a:noFill/>
        </p:spPr>
        <p:txBody>
          <a:bodyPr wrap="square" rtlCol="0">
            <a:spAutoFit/>
          </a:bodyPr>
          <a:lstStyle/>
          <a:p>
            <a:pPr algn="ctr"/>
            <a:r>
              <a:rPr lang="en-US" dirty="0"/>
              <a:t>K-Means Clustering</a:t>
            </a:r>
          </a:p>
        </p:txBody>
      </p:sp>
      <p:cxnSp>
        <p:nvCxnSpPr>
          <p:cNvPr id="25" name="Straight Arrow Connector 24">
            <a:extLst>
              <a:ext uri="{FF2B5EF4-FFF2-40B4-BE49-F238E27FC236}">
                <a16:creationId xmlns:a16="http://schemas.microsoft.com/office/drawing/2014/main" id="{A978F973-B72F-3C42-AC2D-CDF92828AAE0}"/>
              </a:ext>
            </a:extLst>
          </p:cNvPr>
          <p:cNvCxnSpPr/>
          <p:nvPr/>
        </p:nvCxnSpPr>
        <p:spPr>
          <a:xfrm>
            <a:off x="8961483" y="5805652"/>
            <a:ext cx="19803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17E8D8F-D5A6-634D-BB6F-BA6F5C4D8045}"/>
              </a:ext>
            </a:extLst>
          </p:cNvPr>
          <p:cNvCxnSpPr>
            <a:cxnSpLocks/>
          </p:cNvCxnSpPr>
          <p:nvPr/>
        </p:nvCxnSpPr>
        <p:spPr>
          <a:xfrm flipV="1">
            <a:off x="8961483" y="3372823"/>
            <a:ext cx="0" cy="2432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B31E883-EA94-F146-B149-C8300B14DEA8}"/>
              </a:ext>
            </a:extLst>
          </p:cNvPr>
          <p:cNvSpPr txBox="1"/>
          <p:nvPr/>
        </p:nvSpPr>
        <p:spPr>
          <a:xfrm>
            <a:off x="9385830" y="3045323"/>
            <a:ext cx="312892" cy="378926"/>
          </a:xfrm>
          <a:prstGeom prst="rect">
            <a:avLst/>
          </a:prstGeom>
          <a:noFill/>
        </p:spPr>
        <p:txBody>
          <a:bodyPr wrap="square" rtlCol="0">
            <a:spAutoFit/>
          </a:bodyPr>
          <a:lstStyle/>
          <a:p>
            <a:r>
              <a:rPr lang="en-US" u="sng" dirty="0"/>
              <a:t>A</a:t>
            </a:r>
          </a:p>
        </p:txBody>
      </p:sp>
      <p:sp>
        <p:nvSpPr>
          <p:cNvPr id="28" name="TextBox 27">
            <a:extLst>
              <a:ext uri="{FF2B5EF4-FFF2-40B4-BE49-F238E27FC236}">
                <a16:creationId xmlns:a16="http://schemas.microsoft.com/office/drawing/2014/main" id="{902DA4E4-9130-6F4A-8067-AB111708DEFD}"/>
              </a:ext>
            </a:extLst>
          </p:cNvPr>
          <p:cNvSpPr txBox="1"/>
          <p:nvPr/>
        </p:nvSpPr>
        <p:spPr>
          <a:xfrm>
            <a:off x="10830671" y="4387560"/>
            <a:ext cx="312892" cy="378926"/>
          </a:xfrm>
          <a:prstGeom prst="rect">
            <a:avLst/>
          </a:prstGeom>
          <a:noFill/>
        </p:spPr>
        <p:txBody>
          <a:bodyPr wrap="square" rtlCol="0">
            <a:spAutoFit/>
          </a:bodyPr>
          <a:lstStyle/>
          <a:p>
            <a:r>
              <a:rPr lang="en-US" u="sng" dirty="0"/>
              <a:t>B</a:t>
            </a:r>
          </a:p>
        </p:txBody>
      </p:sp>
      <p:sp>
        <p:nvSpPr>
          <p:cNvPr id="29" name="TextBox 28">
            <a:extLst>
              <a:ext uri="{FF2B5EF4-FFF2-40B4-BE49-F238E27FC236}">
                <a16:creationId xmlns:a16="http://schemas.microsoft.com/office/drawing/2014/main" id="{31860827-CA8D-5A4F-AFCE-AACD7B5D4714}"/>
              </a:ext>
            </a:extLst>
          </p:cNvPr>
          <p:cNvSpPr txBox="1"/>
          <p:nvPr/>
        </p:nvSpPr>
        <p:spPr>
          <a:xfrm>
            <a:off x="9286660" y="4841234"/>
            <a:ext cx="312892" cy="378926"/>
          </a:xfrm>
          <a:prstGeom prst="rect">
            <a:avLst/>
          </a:prstGeom>
          <a:noFill/>
        </p:spPr>
        <p:txBody>
          <a:bodyPr wrap="square" rtlCol="0">
            <a:spAutoFit/>
          </a:bodyPr>
          <a:lstStyle/>
          <a:p>
            <a:r>
              <a:rPr lang="en-US" u="sng" dirty="0"/>
              <a:t>C</a:t>
            </a:r>
          </a:p>
        </p:txBody>
      </p:sp>
      <p:sp>
        <p:nvSpPr>
          <p:cNvPr id="30" name="TextBox 29">
            <a:extLst>
              <a:ext uri="{FF2B5EF4-FFF2-40B4-BE49-F238E27FC236}">
                <a16:creationId xmlns:a16="http://schemas.microsoft.com/office/drawing/2014/main" id="{76F347D7-EA45-144C-81AE-163BF4376254}"/>
              </a:ext>
            </a:extLst>
          </p:cNvPr>
          <p:cNvSpPr txBox="1"/>
          <p:nvPr/>
        </p:nvSpPr>
        <p:spPr>
          <a:xfrm>
            <a:off x="9104741" y="5903187"/>
            <a:ext cx="1980372" cy="369332"/>
          </a:xfrm>
          <a:prstGeom prst="rect">
            <a:avLst/>
          </a:prstGeom>
          <a:noFill/>
        </p:spPr>
        <p:txBody>
          <a:bodyPr wrap="square" rtlCol="0">
            <a:spAutoFit/>
          </a:bodyPr>
          <a:lstStyle/>
          <a:p>
            <a:r>
              <a:rPr lang="en-US" dirty="0"/>
              <a:t>Document Clusters</a:t>
            </a:r>
          </a:p>
        </p:txBody>
      </p:sp>
      <p:sp>
        <p:nvSpPr>
          <p:cNvPr id="31" name="Oval 30">
            <a:extLst>
              <a:ext uri="{FF2B5EF4-FFF2-40B4-BE49-F238E27FC236}">
                <a16:creationId xmlns:a16="http://schemas.microsoft.com/office/drawing/2014/main" id="{15E053D3-61E7-D946-B2BB-2E15959CD040}"/>
              </a:ext>
            </a:extLst>
          </p:cNvPr>
          <p:cNvSpPr/>
          <p:nvPr/>
        </p:nvSpPr>
        <p:spPr>
          <a:xfrm>
            <a:off x="9164019" y="3404062"/>
            <a:ext cx="322485" cy="322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2" name="Oval 31">
            <a:extLst>
              <a:ext uri="{FF2B5EF4-FFF2-40B4-BE49-F238E27FC236}">
                <a16:creationId xmlns:a16="http://schemas.microsoft.com/office/drawing/2014/main" id="{783535ED-BC9D-AC41-BF95-B08B4FFD2596}"/>
              </a:ext>
            </a:extLst>
          </p:cNvPr>
          <p:cNvSpPr/>
          <p:nvPr/>
        </p:nvSpPr>
        <p:spPr>
          <a:xfrm>
            <a:off x="9364019" y="3766024"/>
            <a:ext cx="322485" cy="322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33" name="Oval 32">
            <a:extLst>
              <a:ext uri="{FF2B5EF4-FFF2-40B4-BE49-F238E27FC236}">
                <a16:creationId xmlns:a16="http://schemas.microsoft.com/office/drawing/2014/main" id="{F8A14168-77FB-634F-9C66-189C75C172EF}"/>
              </a:ext>
            </a:extLst>
          </p:cNvPr>
          <p:cNvSpPr/>
          <p:nvPr/>
        </p:nvSpPr>
        <p:spPr>
          <a:xfrm>
            <a:off x="9769738" y="3676669"/>
            <a:ext cx="322485" cy="322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4" name="Oval 33">
            <a:extLst>
              <a:ext uri="{FF2B5EF4-FFF2-40B4-BE49-F238E27FC236}">
                <a16:creationId xmlns:a16="http://schemas.microsoft.com/office/drawing/2014/main" id="{5968173B-9225-9047-946E-CEE6BF6D4ADF}"/>
              </a:ext>
            </a:extLst>
          </p:cNvPr>
          <p:cNvSpPr/>
          <p:nvPr/>
        </p:nvSpPr>
        <p:spPr>
          <a:xfrm>
            <a:off x="9726342" y="3281038"/>
            <a:ext cx="322485" cy="322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5" name="Oval 34">
            <a:extLst>
              <a:ext uri="{FF2B5EF4-FFF2-40B4-BE49-F238E27FC236}">
                <a16:creationId xmlns:a16="http://schemas.microsoft.com/office/drawing/2014/main" id="{D21D80DA-7B8F-7D40-8194-6A89440C3888}"/>
              </a:ext>
            </a:extLst>
          </p:cNvPr>
          <p:cNvSpPr/>
          <p:nvPr/>
        </p:nvSpPr>
        <p:spPr>
          <a:xfrm>
            <a:off x="10870122" y="4480408"/>
            <a:ext cx="322485" cy="3224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6" name="Oval 35">
            <a:extLst>
              <a:ext uri="{FF2B5EF4-FFF2-40B4-BE49-F238E27FC236}">
                <a16:creationId xmlns:a16="http://schemas.microsoft.com/office/drawing/2014/main" id="{5CF703E5-78AF-B641-9B31-3876ABFD69DB}"/>
              </a:ext>
            </a:extLst>
          </p:cNvPr>
          <p:cNvSpPr/>
          <p:nvPr/>
        </p:nvSpPr>
        <p:spPr>
          <a:xfrm>
            <a:off x="10522885" y="4742937"/>
            <a:ext cx="322485" cy="3224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37" name="Oval 36">
            <a:extLst>
              <a:ext uri="{FF2B5EF4-FFF2-40B4-BE49-F238E27FC236}">
                <a16:creationId xmlns:a16="http://schemas.microsoft.com/office/drawing/2014/main" id="{8791DE58-2941-D44D-9573-4EA6B8FF848D}"/>
              </a:ext>
            </a:extLst>
          </p:cNvPr>
          <p:cNvSpPr/>
          <p:nvPr/>
        </p:nvSpPr>
        <p:spPr>
          <a:xfrm>
            <a:off x="10462671" y="4291574"/>
            <a:ext cx="322485" cy="3224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8" name="Oval 37">
            <a:extLst>
              <a:ext uri="{FF2B5EF4-FFF2-40B4-BE49-F238E27FC236}">
                <a16:creationId xmlns:a16="http://schemas.microsoft.com/office/drawing/2014/main" id="{F17A2ED0-01F3-FE45-9D8D-9B908B126B30}"/>
              </a:ext>
            </a:extLst>
          </p:cNvPr>
          <p:cNvSpPr/>
          <p:nvPr/>
        </p:nvSpPr>
        <p:spPr>
          <a:xfrm>
            <a:off x="9101748" y="5284245"/>
            <a:ext cx="322485" cy="3224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39" name="Oval 38">
            <a:extLst>
              <a:ext uri="{FF2B5EF4-FFF2-40B4-BE49-F238E27FC236}">
                <a16:creationId xmlns:a16="http://schemas.microsoft.com/office/drawing/2014/main" id="{5A48E279-D1B4-D341-823F-FF4E73B37093}"/>
              </a:ext>
            </a:extLst>
          </p:cNvPr>
          <p:cNvSpPr/>
          <p:nvPr/>
        </p:nvSpPr>
        <p:spPr>
          <a:xfrm>
            <a:off x="9518569" y="5355542"/>
            <a:ext cx="322485" cy="3224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0" name="TextBox 39">
            <a:extLst>
              <a:ext uri="{FF2B5EF4-FFF2-40B4-BE49-F238E27FC236}">
                <a16:creationId xmlns:a16="http://schemas.microsoft.com/office/drawing/2014/main" id="{7F39004B-2014-8049-B48D-75D0F6DDCA7F}"/>
              </a:ext>
            </a:extLst>
          </p:cNvPr>
          <p:cNvSpPr txBox="1"/>
          <p:nvPr/>
        </p:nvSpPr>
        <p:spPr>
          <a:xfrm>
            <a:off x="10817436" y="4052715"/>
            <a:ext cx="312892" cy="378926"/>
          </a:xfrm>
          <a:prstGeom prst="rect">
            <a:avLst/>
          </a:prstGeom>
          <a:noFill/>
        </p:spPr>
        <p:txBody>
          <a:bodyPr wrap="square" rtlCol="0">
            <a:spAutoFit/>
          </a:bodyPr>
          <a:lstStyle/>
          <a:p>
            <a:r>
              <a:rPr lang="en-US" u="sng" dirty="0"/>
              <a:t>B</a:t>
            </a:r>
          </a:p>
        </p:txBody>
      </p:sp>
      <p:sp>
        <p:nvSpPr>
          <p:cNvPr id="41" name="Oval 40">
            <a:extLst>
              <a:ext uri="{FF2B5EF4-FFF2-40B4-BE49-F238E27FC236}">
                <a16:creationId xmlns:a16="http://schemas.microsoft.com/office/drawing/2014/main" id="{BB857F59-1D68-3340-835C-A322F8DA2B0D}"/>
              </a:ext>
            </a:extLst>
          </p:cNvPr>
          <p:cNvSpPr/>
          <p:nvPr/>
        </p:nvSpPr>
        <p:spPr>
          <a:xfrm>
            <a:off x="9677875" y="4975873"/>
            <a:ext cx="322485" cy="3224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2" name="Right Arrow 41">
            <a:extLst>
              <a:ext uri="{FF2B5EF4-FFF2-40B4-BE49-F238E27FC236}">
                <a16:creationId xmlns:a16="http://schemas.microsoft.com/office/drawing/2014/main" id="{8C5CA501-0F1B-EB4A-AB7A-09B0B1C7CB12}"/>
              </a:ext>
            </a:extLst>
          </p:cNvPr>
          <p:cNvSpPr/>
          <p:nvPr/>
        </p:nvSpPr>
        <p:spPr>
          <a:xfrm>
            <a:off x="8867658" y="1501907"/>
            <a:ext cx="370390" cy="243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7F94DE0-5288-884A-8010-B2B5AC979DE4}"/>
              </a:ext>
            </a:extLst>
          </p:cNvPr>
          <p:cNvSpPr/>
          <p:nvPr/>
        </p:nvSpPr>
        <p:spPr>
          <a:xfrm>
            <a:off x="9101747" y="4185385"/>
            <a:ext cx="322485" cy="322485"/>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44" name="Right Arrow 43">
            <a:extLst>
              <a:ext uri="{FF2B5EF4-FFF2-40B4-BE49-F238E27FC236}">
                <a16:creationId xmlns:a16="http://schemas.microsoft.com/office/drawing/2014/main" id="{5889E992-C641-3148-8BF3-DF84AB935B2E}"/>
              </a:ext>
            </a:extLst>
          </p:cNvPr>
          <p:cNvSpPr/>
          <p:nvPr/>
        </p:nvSpPr>
        <p:spPr>
          <a:xfrm rot="10800000">
            <a:off x="8350872" y="4598166"/>
            <a:ext cx="370390" cy="243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716199CC-2E77-B84A-A1D8-97950E420CB9}"/>
              </a:ext>
            </a:extLst>
          </p:cNvPr>
          <p:cNvSpPr txBox="1"/>
          <p:nvPr/>
        </p:nvSpPr>
        <p:spPr>
          <a:xfrm>
            <a:off x="120446" y="2872854"/>
            <a:ext cx="7802595" cy="2031325"/>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public class </a:t>
            </a:r>
            <a:r>
              <a:rPr lang="en-US" sz="1400" b="1" dirty="0" err="1">
                <a:latin typeface="Courier New" panose="02070309020205020404" pitchFamily="49" charset="0"/>
                <a:cs typeface="Courier New" panose="02070309020205020404" pitchFamily="49" charset="0"/>
              </a:rPr>
              <a:t>MyVectorSimilarity</a:t>
            </a:r>
            <a:r>
              <a:rPr lang="en-US" sz="1400" dirty="0">
                <a:latin typeface="Courier New" panose="02070309020205020404" pitchFamily="49" charset="0"/>
                <a:cs typeface="Courier New" panose="02070309020205020404" pitchFamily="49" charset="0"/>
              </a:rPr>
              <a:t> extends Similarity {</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private class </a:t>
            </a:r>
            <a:r>
              <a:rPr lang="en-US" sz="1400" b="1" dirty="0" err="1">
                <a:latin typeface="Courier New" panose="02070309020205020404" pitchFamily="49" charset="0"/>
                <a:cs typeface="Courier New" panose="02070309020205020404" pitchFamily="49" charset="0"/>
              </a:rPr>
              <a:t>MyVectorDocScorer</a:t>
            </a:r>
            <a:r>
              <a:rPr lang="en-US" sz="1400" dirty="0">
                <a:latin typeface="Courier New" panose="02070309020205020404" pitchFamily="49" charset="0"/>
                <a:cs typeface="Courier New" panose="02070309020205020404" pitchFamily="49" charset="0"/>
              </a:rPr>
              <a:t> extends </a:t>
            </a:r>
            <a:r>
              <a:rPr lang="en-US" sz="1400" dirty="0" err="1">
                <a:latin typeface="Courier New" panose="02070309020205020404" pitchFamily="49" charset="0"/>
                <a:cs typeface="Courier New" panose="02070309020205020404" pitchFamily="49" charset="0"/>
              </a:rPr>
              <a:t>SimScorer</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public float </a:t>
            </a:r>
            <a:r>
              <a:rPr lang="en-US" sz="1400" b="1" dirty="0">
                <a:latin typeface="Courier New" panose="02070309020205020404" pitchFamily="49" charset="0"/>
                <a:cs typeface="Courier New" panose="02070309020205020404" pitchFamily="49" charset="0"/>
              </a:rPr>
              <a:t>score</a:t>
            </a:r>
            <a:r>
              <a:rPr lang="en-US" sz="1400" dirty="0">
                <a:latin typeface="Courier New" panose="02070309020205020404" pitchFamily="49" charset="0"/>
                <a:cs typeface="Courier New" panose="02070309020205020404" pitchFamily="49" charset="0"/>
              </a:rPr>
              <a:t>(int doc, float[] </a:t>
            </a:r>
            <a:r>
              <a:rPr lang="en-US" sz="1400" dirty="0" err="1">
                <a:latin typeface="Courier New" panose="02070309020205020404" pitchFamily="49" charset="0"/>
                <a:cs typeface="Courier New" panose="02070309020205020404" pitchFamily="49" charset="0"/>
              </a:rPr>
              <a:t>qVector</a:t>
            </a:r>
            <a:r>
              <a:rPr lang="en-US" sz="1400" dirty="0">
                <a:latin typeface="Courier New" panose="02070309020205020404" pitchFamily="49" charset="0"/>
                <a:cs typeface="Courier New" panose="02070309020205020404" pitchFamily="49" charset="0"/>
              </a:rPr>
              <a:t>) throws </a:t>
            </a:r>
            <a:r>
              <a:rPr lang="en-US" sz="1400" dirty="0" err="1">
                <a:latin typeface="Courier New" panose="02070309020205020404" pitchFamily="49" charset="0"/>
                <a:cs typeface="Courier New" panose="02070309020205020404" pitchFamily="49" charset="0"/>
              </a:rPr>
              <a:t>IOException</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cosine(doc, </a:t>
            </a:r>
            <a:r>
              <a:rPr lang="en-US" sz="1400" b="1" dirty="0" err="1">
                <a:latin typeface="Courier New" panose="02070309020205020404" pitchFamily="49" charset="0"/>
                <a:cs typeface="Courier New" panose="02070309020205020404" pitchFamily="49" charset="0"/>
              </a:rPr>
              <a:t>qVector</a:t>
            </a:r>
            <a:r>
              <a:rPr lang="en-US" sz="1400" b="1" dirty="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a:t>
            </a:r>
          </a:p>
        </p:txBody>
      </p:sp>
      <p:sp>
        <p:nvSpPr>
          <p:cNvPr id="46" name="TextBox 45">
            <a:extLst>
              <a:ext uri="{FF2B5EF4-FFF2-40B4-BE49-F238E27FC236}">
                <a16:creationId xmlns:a16="http://schemas.microsoft.com/office/drawing/2014/main" id="{F26C4883-27C6-A34D-8100-0E719CF9DA1C}"/>
              </a:ext>
            </a:extLst>
          </p:cNvPr>
          <p:cNvSpPr txBox="1"/>
          <p:nvPr/>
        </p:nvSpPr>
        <p:spPr>
          <a:xfrm>
            <a:off x="4639370" y="4535034"/>
            <a:ext cx="3614566" cy="369332"/>
          </a:xfrm>
          <a:prstGeom prst="rect">
            <a:avLst/>
          </a:prstGeom>
          <a:noFill/>
        </p:spPr>
        <p:txBody>
          <a:bodyPr wrap="square" rtlCol="0">
            <a:spAutoFit/>
          </a:bodyPr>
          <a:lstStyle/>
          <a:p>
            <a:r>
              <a:rPr lang="en-US" b="1" dirty="0" err="1">
                <a:latin typeface="Courier New" panose="02070309020205020404" pitchFamily="49" charset="0"/>
                <a:cs typeface="Courier New" panose="02070309020205020404" pitchFamily="49" charset="0"/>
              </a:rPr>
              <a:t>bq</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lucene</a:t>
            </a:r>
            <a:r>
              <a:rPr lang="en-US" b="1" dirty="0">
                <a:latin typeface="Courier New" panose="02070309020205020404" pitchFamily="49" charset="0"/>
                <a:cs typeface="Courier New" panose="02070309020205020404" pitchFamily="49" charset="0"/>
              </a:rPr>
              <a:t> f=vector v=A}</a:t>
            </a:r>
          </a:p>
        </p:txBody>
      </p:sp>
      <p:sp>
        <p:nvSpPr>
          <p:cNvPr id="3" name="TextBox 2">
            <a:extLst>
              <a:ext uri="{FF2B5EF4-FFF2-40B4-BE49-F238E27FC236}">
                <a16:creationId xmlns:a16="http://schemas.microsoft.com/office/drawing/2014/main" id="{C4190BF9-4A4E-A34A-9486-2ADA83D77B45}"/>
              </a:ext>
            </a:extLst>
          </p:cNvPr>
          <p:cNvSpPr txBox="1"/>
          <p:nvPr/>
        </p:nvSpPr>
        <p:spPr>
          <a:xfrm>
            <a:off x="161270" y="5051443"/>
            <a:ext cx="7850032" cy="1200329"/>
          </a:xfrm>
          <a:prstGeom prst="rect">
            <a:avLst/>
          </a:prstGeom>
          <a:noFill/>
        </p:spPr>
        <p:txBody>
          <a:bodyPr wrap="square" rtlCol="0">
            <a:spAutoFit/>
          </a:bodyPr>
          <a:lstStyle/>
          <a:p>
            <a:r>
              <a:rPr lang="en-US" dirty="0"/>
              <a:t>Lost of implementation and operational challenges:</a:t>
            </a:r>
          </a:p>
          <a:p>
            <a:pPr marL="285750" indent="-285750">
              <a:buFont typeface="Arial" panose="020B0604020202020204" pitchFamily="34" charset="0"/>
              <a:buChar char="•"/>
            </a:pPr>
            <a:r>
              <a:rPr lang="en-US" dirty="0"/>
              <a:t>O(n</a:t>
            </a:r>
            <a:r>
              <a:rPr lang="en-US" baseline="30000" dirty="0"/>
              <a:t>2</a:t>
            </a:r>
            <a:r>
              <a:rPr lang="en-US" dirty="0"/>
              <a:t>) computation with n=dimensions count</a:t>
            </a:r>
          </a:p>
          <a:p>
            <a:pPr marL="285750" indent="-285750">
              <a:buFont typeface="Arial" panose="020B0604020202020204" pitchFamily="34" charset="0"/>
              <a:buChar char="•"/>
            </a:pPr>
            <a:r>
              <a:rPr lang="en-US" dirty="0"/>
              <a:t>False positives (e.g., antonyms instead of synonyms)</a:t>
            </a:r>
          </a:p>
          <a:p>
            <a:pPr marL="285750" indent="-285750">
              <a:buFont typeface="Arial" panose="020B0604020202020204" pitchFamily="34" charset="0"/>
              <a:buChar char="•"/>
            </a:pPr>
            <a:r>
              <a:rPr lang="en-US" dirty="0"/>
              <a:t>My document’s vector was very primitive as an aggregate of its terms’ vectors</a:t>
            </a:r>
          </a:p>
        </p:txBody>
      </p:sp>
      <p:pic>
        <p:nvPicPr>
          <p:cNvPr id="49" name="Picture 48" descr="A picture containing envelope, table, food&#10;&#10;Description automatically generated">
            <a:extLst>
              <a:ext uri="{FF2B5EF4-FFF2-40B4-BE49-F238E27FC236}">
                <a16:creationId xmlns:a16="http://schemas.microsoft.com/office/drawing/2014/main" id="{03889445-8131-1D40-9CA0-CE5487B30A0D}"/>
              </a:ext>
            </a:extLst>
          </p:cNvPr>
          <p:cNvPicPr>
            <a:picLocks noChangeAspect="1"/>
          </p:cNvPicPr>
          <p:nvPr/>
        </p:nvPicPr>
        <p:blipFill>
          <a:blip r:embed="rId5"/>
          <a:stretch>
            <a:fillRect/>
          </a:stretch>
        </p:blipFill>
        <p:spPr>
          <a:xfrm>
            <a:off x="10843470" y="13645"/>
            <a:ext cx="1339283" cy="1490900"/>
          </a:xfrm>
          <a:prstGeom prst="rect">
            <a:avLst/>
          </a:prstGeom>
        </p:spPr>
      </p:pic>
      <p:sp>
        <p:nvSpPr>
          <p:cNvPr id="50" name="TextBox 49">
            <a:extLst>
              <a:ext uri="{FF2B5EF4-FFF2-40B4-BE49-F238E27FC236}">
                <a16:creationId xmlns:a16="http://schemas.microsoft.com/office/drawing/2014/main" id="{9D6E78DC-684A-9040-A67E-46B929548484}"/>
              </a:ext>
            </a:extLst>
          </p:cNvPr>
          <p:cNvSpPr txBox="1"/>
          <p:nvPr/>
        </p:nvSpPr>
        <p:spPr>
          <a:xfrm>
            <a:off x="10737369" y="268466"/>
            <a:ext cx="1593097" cy="923330"/>
          </a:xfrm>
          <a:prstGeom prst="rect">
            <a:avLst/>
          </a:prstGeom>
          <a:noFill/>
        </p:spPr>
        <p:txBody>
          <a:bodyPr wrap="square" rtlCol="0">
            <a:spAutoFit/>
          </a:bodyPr>
          <a:lstStyle/>
          <a:p>
            <a:pPr algn="ctr"/>
            <a:r>
              <a:rPr lang="en-US" dirty="0"/>
              <a:t>Just</a:t>
            </a:r>
          </a:p>
          <a:p>
            <a:pPr algn="ctr"/>
            <a:r>
              <a:rPr lang="en-US" dirty="0"/>
              <a:t>Brainstorming here!</a:t>
            </a:r>
          </a:p>
        </p:txBody>
      </p:sp>
    </p:spTree>
    <p:extLst>
      <p:ext uri="{BB962C8B-B14F-4D97-AF65-F5344CB8AC3E}">
        <p14:creationId xmlns:p14="http://schemas.microsoft.com/office/powerpoint/2010/main" val="235018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1+#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1+#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ppt_x"/>
                                          </p:val>
                                        </p:tav>
                                        <p:tav tm="100000">
                                          <p:val>
                                            <p:strVal val="#ppt_x"/>
                                          </p:val>
                                        </p:tav>
                                      </p:tavLst>
                                    </p:anim>
                                    <p:anim calcmode="lin" valueType="num">
                                      <p:cBhvr additive="base">
                                        <p:cTn id="56" dur="500" fill="hold"/>
                                        <p:tgtEl>
                                          <p:spTgt spid="4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ppt_x"/>
                                          </p:val>
                                        </p:tav>
                                        <p:tav tm="100000">
                                          <p:val>
                                            <p:strVal val="#ppt_x"/>
                                          </p:val>
                                        </p:tav>
                                      </p:tavLst>
                                    </p:anim>
                                    <p:anim calcmode="lin" valueType="num">
                                      <p:cBhvr additive="base">
                                        <p:cTn id="88" dur="500" fill="hold"/>
                                        <p:tgtEl>
                                          <p:spTgt spid="2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fill="hold"/>
                                        <p:tgtEl>
                                          <p:spTgt spid="30"/>
                                        </p:tgtEl>
                                        <p:attrNameLst>
                                          <p:attrName>ppt_x</p:attrName>
                                        </p:attrNameLst>
                                      </p:cBhvr>
                                      <p:tavLst>
                                        <p:tav tm="0">
                                          <p:val>
                                            <p:strVal val="#ppt_x"/>
                                          </p:val>
                                        </p:tav>
                                        <p:tav tm="100000">
                                          <p:val>
                                            <p:strVal val="#ppt_x"/>
                                          </p:val>
                                        </p:tav>
                                      </p:tavLst>
                                    </p:anim>
                                    <p:anim calcmode="lin" valueType="num">
                                      <p:cBhvr additive="base">
                                        <p:cTn id="92" dur="500" fill="hold"/>
                                        <p:tgtEl>
                                          <p:spTgt spid="3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ppt_x"/>
                                          </p:val>
                                        </p:tav>
                                        <p:tav tm="100000">
                                          <p:val>
                                            <p:strVal val="#ppt_x"/>
                                          </p:val>
                                        </p:tav>
                                      </p:tavLst>
                                    </p:anim>
                                    <p:anim calcmode="lin" valueType="num">
                                      <p:cBhvr additive="base">
                                        <p:cTn id="96" dur="50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500" fill="hold"/>
                                        <p:tgtEl>
                                          <p:spTgt spid="32"/>
                                        </p:tgtEl>
                                        <p:attrNameLst>
                                          <p:attrName>ppt_x</p:attrName>
                                        </p:attrNameLst>
                                      </p:cBhvr>
                                      <p:tavLst>
                                        <p:tav tm="0">
                                          <p:val>
                                            <p:strVal val="#ppt_x"/>
                                          </p:val>
                                        </p:tav>
                                        <p:tav tm="100000">
                                          <p:val>
                                            <p:strVal val="#ppt_x"/>
                                          </p:val>
                                        </p:tav>
                                      </p:tavLst>
                                    </p:anim>
                                    <p:anim calcmode="lin" valueType="num">
                                      <p:cBhvr additive="base">
                                        <p:cTn id="100" dur="500" fill="hold"/>
                                        <p:tgtEl>
                                          <p:spTgt spid="3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additive="base">
                                        <p:cTn id="103" dur="500" fill="hold"/>
                                        <p:tgtEl>
                                          <p:spTgt spid="33"/>
                                        </p:tgtEl>
                                        <p:attrNameLst>
                                          <p:attrName>ppt_x</p:attrName>
                                        </p:attrNameLst>
                                      </p:cBhvr>
                                      <p:tavLst>
                                        <p:tav tm="0">
                                          <p:val>
                                            <p:strVal val="#ppt_x"/>
                                          </p:val>
                                        </p:tav>
                                        <p:tav tm="100000">
                                          <p:val>
                                            <p:strVal val="#ppt_x"/>
                                          </p:val>
                                        </p:tav>
                                      </p:tavLst>
                                    </p:anim>
                                    <p:anim calcmode="lin" valueType="num">
                                      <p:cBhvr additive="base">
                                        <p:cTn id="104" dur="500" fill="hold"/>
                                        <p:tgtEl>
                                          <p:spTgt spid="3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additive="base">
                                        <p:cTn id="107" dur="500" fill="hold"/>
                                        <p:tgtEl>
                                          <p:spTgt spid="34"/>
                                        </p:tgtEl>
                                        <p:attrNameLst>
                                          <p:attrName>ppt_x</p:attrName>
                                        </p:attrNameLst>
                                      </p:cBhvr>
                                      <p:tavLst>
                                        <p:tav tm="0">
                                          <p:val>
                                            <p:strVal val="#ppt_x"/>
                                          </p:val>
                                        </p:tav>
                                        <p:tav tm="100000">
                                          <p:val>
                                            <p:strVal val="#ppt_x"/>
                                          </p:val>
                                        </p:tav>
                                      </p:tavLst>
                                    </p:anim>
                                    <p:anim calcmode="lin" valueType="num">
                                      <p:cBhvr additive="base">
                                        <p:cTn id="108" dur="500" fill="hold"/>
                                        <p:tgtEl>
                                          <p:spTgt spid="3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 calcmode="lin" valueType="num">
                                      <p:cBhvr additive="base">
                                        <p:cTn id="111" dur="500" fill="hold"/>
                                        <p:tgtEl>
                                          <p:spTgt spid="35"/>
                                        </p:tgtEl>
                                        <p:attrNameLst>
                                          <p:attrName>ppt_x</p:attrName>
                                        </p:attrNameLst>
                                      </p:cBhvr>
                                      <p:tavLst>
                                        <p:tav tm="0">
                                          <p:val>
                                            <p:strVal val="#ppt_x"/>
                                          </p:val>
                                        </p:tav>
                                        <p:tav tm="100000">
                                          <p:val>
                                            <p:strVal val="#ppt_x"/>
                                          </p:val>
                                        </p:tav>
                                      </p:tavLst>
                                    </p:anim>
                                    <p:anim calcmode="lin" valueType="num">
                                      <p:cBhvr additive="base">
                                        <p:cTn id="112" dur="500" fill="hold"/>
                                        <p:tgtEl>
                                          <p:spTgt spid="3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additive="base">
                                        <p:cTn id="115" dur="500" fill="hold"/>
                                        <p:tgtEl>
                                          <p:spTgt spid="36"/>
                                        </p:tgtEl>
                                        <p:attrNameLst>
                                          <p:attrName>ppt_x</p:attrName>
                                        </p:attrNameLst>
                                      </p:cBhvr>
                                      <p:tavLst>
                                        <p:tav tm="0">
                                          <p:val>
                                            <p:strVal val="#ppt_x"/>
                                          </p:val>
                                        </p:tav>
                                        <p:tav tm="100000">
                                          <p:val>
                                            <p:strVal val="#ppt_x"/>
                                          </p:val>
                                        </p:tav>
                                      </p:tavLst>
                                    </p:anim>
                                    <p:anim calcmode="lin" valueType="num">
                                      <p:cBhvr additive="base">
                                        <p:cTn id="116" dur="500" fill="hold"/>
                                        <p:tgtEl>
                                          <p:spTgt spid="36"/>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ppt_x"/>
                                          </p:val>
                                        </p:tav>
                                        <p:tav tm="100000">
                                          <p:val>
                                            <p:strVal val="#ppt_x"/>
                                          </p:val>
                                        </p:tav>
                                      </p:tavLst>
                                    </p:anim>
                                    <p:anim calcmode="lin" valueType="num">
                                      <p:cBhvr additive="base">
                                        <p:cTn id="120" dur="500" fill="hold"/>
                                        <p:tgtEl>
                                          <p:spTgt spid="37"/>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additive="base">
                                        <p:cTn id="123" dur="500" fill="hold"/>
                                        <p:tgtEl>
                                          <p:spTgt spid="38"/>
                                        </p:tgtEl>
                                        <p:attrNameLst>
                                          <p:attrName>ppt_x</p:attrName>
                                        </p:attrNameLst>
                                      </p:cBhvr>
                                      <p:tavLst>
                                        <p:tav tm="0">
                                          <p:val>
                                            <p:strVal val="#ppt_x"/>
                                          </p:val>
                                        </p:tav>
                                        <p:tav tm="100000">
                                          <p:val>
                                            <p:strVal val="#ppt_x"/>
                                          </p:val>
                                        </p:tav>
                                      </p:tavLst>
                                    </p:anim>
                                    <p:anim calcmode="lin" valueType="num">
                                      <p:cBhvr additive="base">
                                        <p:cTn id="124" dur="500" fill="hold"/>
                                        <p:tgtEl>
                                          <p:spTgt spid="3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additive="base">
                                        <p:cTn id="127" dur="500" fill="hold"/>
                                        <p:tgtEl>
                                          <p:spTgt spid="39"/>
                                        </p:tgtEl>
                                        <p:attrNameLst>
                                          <p:attrName>ppt_x</p:attrName>
                                        </p:attrNameLst>
                                      </p:cBhvr>
                                      <p:tavLst>
                                        <p:tav tm="0">
                                          <p:val>
                                            <p:strVal val="#ppt_x"/>
                                          </p:val>
                                        </p:tav>
                                        <p:tav tm="100000">
                                          <p:val>
                                            <p:strVal val="#ppt_x"/>
                                          </p:val>
                                        </p:tav>
                                      </p:tavLst>
                                    </p:anim>
                                    <p:anim calcmode="lin" valueType="num">
                                      <p:cBhvr additive="base">
                                        <p:cTn id="128" dur="500" fill="hold"/>
                                        <p:tgtEl>
                                          <p:spTgt spid="39"/>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anim calcmode="lin" valueType="num">
                                      <p:cBhvr additive="base">
                                        <p:cTn id="131" dur="500" fill="hold"/>
                                        <p:tgtEl>
                                          <p:spTgt spid="40"/>
                                        </p:tgtEl>
                                        <p:attrNameLst>
                                          <p:attrName>ppt_x</p:attrName>
                                        </p:attrNameLst>
                                      </p:cBhvr>
                                      <p:tavLst>
                                        <p:tav tm="0">
                                          <p:val>
                                            <p:strVal val="#ppt_x"/>
                                          </p:val>
                                        </p:tav>
                                        <p:tav tm="100000">
                                          <p:val>
                                            <p:strVal val="#ppt_x"/>
                                          </p:val>
                                        </p:tav>
                                      </p:tavLst>
                                    </p:anim>
                                    <p:anim calcmode="lin" valueType="num">
                                      <p:cBhvr additive="base">
                                        <p:cTn id="132" dur="500" fill="hold"/>
                                        <p:tgtEl>
                                          <p:spTgt spid="40"/>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1"/>
                                        </p:tgtEl>
                                        <p:attrNameLst>
                                          <p:attrName>style.visibility</p:attrName>
                                        </p:attrNameLst>
                                      </p:cBhvr>
                                      <p:to>
                                        <p:strVal val="visible"/>
                                      </p:to>
                                    </p:set>
                                    <p:anim calcmode="lin" valueType="num">
                                      <p:cBhvr additive="base">
                                        <p:cTn id="135" dur="500" fill="hold"/>
                                        <p:tgtEl>
                                          <p:spTgt spid="41"/>
                                        </p:tgtEl>
                                        <p:attrNameLst>
                                          <p:attrName>ppt_x</p:attrName>
                                        </p:attrNameLst>
                                      </p:cBhvr>
                                      <p:tavLst>
                                        <p:tav tm="0">
                                          <p:val>
                                            <p:strVal val="#ppt_x"/>
                                          </p:val>
                                        </p:tav>
                                        <p:tav tm="100000">
                                          <p:val>
                                            <p:strVal val="#ppt_x"/>
                                          </p:val>
                                        </p:tav>
                                      </p:tavLst>
                                    </p:anim>
                                    <p:anim calcmode="lin" valueType="num">
                                      <p:cBhvr additive="base">
                                        <p:cTn id="136" dur="500" fill="hold"/>
                                        <p:tgtEl>
                                          <p:spTgt spid="41"/>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3"/>
                                        </p:tgtEl>
                                        <p:attrNameLst>
                                          <p:attrName>style.visibility</p:attrName>
                                        </p:attrNameLst>
                                      </p:cBhvr>
                                      <p:to>
                                        <p:strVal val="visible"/>
                                      </p:to>
                                    </p:set>
                                    <p:anim calcmode="lin" valueType="num">
                                      <p:cBhvr additive="base">
                                        <p:cTn id="139" dur="500" fill="hold"/>
                                        <p:tgtEl>
                                          <p:spTgt spid="43"/>
                                        </p:tgtEl>
                                        <p:attrNameLst>
                                          <p:attrName>ppt_x</p:attrName>
                                        </p:attrNameLst>
                                      </p:cBhvr>
                                      <p:tavLst>
                                        <p:tav tm="0">
                                          <p:val>
                                            <p:strVal val="#ppt_x"/>
                                          </p:val>
                                        </p:tav>
                                        <p:tav tm="100000">
                                          <p:val>
                                            <p:strVal val="#ppt_x"/>
                                          </p:val>
                                        </p:tav>
                                      </p:tavLst>
                                    </p:anim>
                                    <p:anim calcmode="lin" valueType="num">
                                      <p:cBhvr additive="base">
                                        <p:cTn id="14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44"/>
                                        </p:tgtEl>
                                        <p:attrNameLst>
                                          <p:attrName>style.visibility</p:attrName>
                                        </p:attrNameLst>
                                      </p:cBhvr>
                                      <p:to>
                                        <p:strVal val="visible"/>
                                      </p:to>
                                    </p:set>
                                    <p:anim calcmode="lin" valueType="num">
                                      <p:cBhvr additive="base">
                                        <p:cTn id="145" dur="500" fill="hold"/>
                                        <p:tgtEl>
                                          <p:spTgt spid="44"/>
                                        </p:tgtEl>
                                        <p:attrNameLst>
                                          <p:attrName>ppt_x</p:attrName>
                                        </p:attrNameLst>
                                      </p:cBhvr>
                                      <p:tavLst>
                                        <p:tav tm="0">
                                          <p:val>
                                            <p:strVal val="0-#ppt_w/2"/>
                                          </p:val>
                                        </p:tav>
                                        <p:tav tm="100000">
                                          <p:val>
                                            <p:strVal val="#ppt_x"/>
                                          </p:val>
                                        </p:tav>
                                      </p:tavLst>
                                    </p:anim>
                                    <p:anim calcmode="lin" valueType="num">
                                      <p:cBhvr additive="base">
                                        <p:cTn id="146" dur="500" fill="hold"/>
                                        <p:tgtEl>
                                          <p:spTgt spid="44"/>
                                        </p:tgtEl>
                                        <p:attrNameLst>
                                          <p:attrName>ppt_y</p:attrName>
                                        </p:attrNameLst>
                                      </p:cBhvr>
                                      <p:tavLst>
                                        <p:tav tm="0">
                                          <p:val>
                                            <p:strVal val="#ppt_y"/>
                                          </p:val>
                                        </p:tav>
                                        <p:tav tm="100000">
                                          <p:val>
                                            <p:strVal val="#ppt_y"/>
                                          </p:val>
                                        </p:tav>
                                      </p:tavLst>
                                    </p:anim>
                                  </p:childTnLst>
                                </p:cTn>
                              </p:par>
                              <p:par>
                                <p:cTn id="147" presetID="2" presetClass="entr" presetSubtype="8" fill="hold" grpId="0" nodeType="withEffect">
                                  <p:stCondLst>
                                    <p:cond delay="0"/>
                                  </p:stCondLst>
                                  <p:childTnLst>
                                    <p:set>
                                      <p:cBhvr>
                                        <p:cTn id="148" dur="1" fill="hold">
                                          <p:stCondLst>
                                            <p:cond delay="0"/>
                                          </p:stCondLst>
                                        </p:cTn>
                                        <p:tgtEl>
                                          <p:spTgt spid="46"/>
                                        </p:tgtEl>
                                        <p:attrNameLst>
                                          <p:attrName>style.visibility</p:attrName>
                                        </p:attrNameLst>
                                      </p:cBhvr>
                                      <p:to>
                                        <p:strVal val="visible"/>
                                      </p:to>
                                    </p:set>
                                    <p:anim calcmode="lin" valueType="num">
                                      <p:cBhvr additive="base">
                                        <p:cTn id="149" dur="500" fill="hold"/>
                                        <p:tgtEl>
                                          <p:spTgt spid="46"/>
                                        </p:tgtEl>
                                        <p:attrNameLst>
                                          <p:attrName>ppt_x</p:attrName>
                                        </p:attrNameLst>
                                      </p:cBhvr>
                                      <p:tavLst>
                                        <p:tav tm="0">
                                          <p:val>
                                            <p:strVal val="0-#ppt_w/2"/>
                                          </p:val>
                                        </p:tav>
                                        <p:tav tm="100000">
                                          <p:val>
                                            <p:strVal val="#ppt_x"/>
                                          </p:val>
                                        </p:tav>
                                      </p:tavLst>
                                    </p:anim>
                                    <p:anim calcmode="lin" valueType="num">
                                      <p:cBhvr additive="base">
                                        <p:cTn id="150"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8" fill="hold" grpId="0" nodeType="clickEffect">
                                  <p:stCondLst>
                                    <p:cond delay="0"/>
                                  </p:stCondLst>
                                  <p:childTnLst>
                                    <p:set>
                                      <p:cBhvr>
                                        <p:cTn id="154" dur="1" fill="hold">
                                          <p:stCondLst>
                                            <p:cond delay="0"/>
                                          </p:stCondLst>
                                        </p:cTn>
                                        <p:tgtEl>
                                          <p:spTgt spid="45"/>
                                        </p:tgtEl>
                                        <p:attrNameLst>
                                          <p:attrName>style.visibility</p:attrName>
                                        </p:attrNameLst>
                                      </p:cBhvr>
                                      <p:to>
                                        <p:strVal val="visible"/>
                                      </p:to>
                                    </p:set>
                                    <p:anim calcmode="lin" valueType="num">
                                      <p:cBhvr additive="base">
                                        <p:cTn id="155" dur="500" fill="hold"/>
                                        <p:tgtEl>
                                          <p:spTgt spid="45"/>
                                        </p:tgtEl>
                                        <p:attrNameLst>
                                          <p:attrName>ppt_x</p:attrName>
                                        </p:attrNameLst>
                                      </p:cBhvr>
                                      <p:tavLst>
                                        <p:tav tm="0">
                                          <p:val>
                                            <p:strVal val="0-#ppt_w/2"/>
                                          </p:val>
                                        </p:tav>
                                        <p:tav tm="100000">
                                          <p:val>
                                            <p:strVal val="#ppt_x"/>
                                          </p:val>
                                        </p:tav>
                                      </p:tavLst>
                                    </p:anim>
                                    <p:anim calcmode="lin" valueType="num">
                                      <p:cBhvr additive="base">
                                        <p:cTn id="15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3"/>
                                        </p:tgtEl>
                                        <p:attrNameLst>
                                          <p:attrName>style.visibility</p:attrName>
                                        </p:attrNameLst>
                                      </p:cBhvr>
                                      <p:to>
                                        <p:strVal val="visible"/>
                                      </p:to>
                                    </p:set>
                                    <p:anim calcmode="lin" valueType="num">
                                      <p:cBhvr additive="base">
                                        <p:cTn id="161" dur="500" fill="hold"/>
                                        <p:tgtEl>
                                          <p:spTgt spid="3"/>
                                        </p:tgtEl>
                                        <p:attrNameLst>
                                          <p:attrName>ppt_x</p:attrName>
                                        </p:attrNameLst>
                                      </p:cBhvr>
                                      <p:tavLst>
                                        <p:tav tm="0">
                                          <p:val>
                                            <p:strVal val="#ppt_x"/>
                                          </p:val>
                                        </p:tav>
                                        <p:tav tm="100000">
                                          <p:val>
                                            <p:strVal val="#ppt_x"/>
                                          </p:val>
                                        </p:tav>
                                      </p:tavLst>
                                    </p:anim>
                                    <p:anim calcmode="lin" valueType="num">
                                      <p:cBhvr additive="base">
                                        <p:cTn id="1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P spid="14" grpId="0" animBg="1"/>
      <p:bldP spid="15" grpId="0" animBg="1"/>
      <p:bldP spid="17" grpId="0"/>
      <p:bldP spid="18" grpId="0"/>
      <p:bldP spid="19" grpId="0" animBg="1"/>
      <p:bldP spid="20" grpId="0"/>
      <p:bldP spid="21" grpId="0" animBg="1"/>
      <p:bldP spid="23" grpId="0"/>
      <p:bldP spid="27" grpId="0"/>
      <p:bldP spid="28" grpId="0"/>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animBg="1"/>
      <p:bldP spid="42" grpId="0" animBg="1"/>
      <p:bldP spid="43" grpId="0" animBg="1"/>
      <p:bldP spid="44" grpId="0" animBg="1"/>
      <p:bldP spid="45" grpId="0"/>
      <p:bldP spid="46"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2F87C6-48AE-4344-9FE4-2CF8B343D246}"/>
              </a:ext>
            </a:extLst>
          </p:cNvPr>
          <p:cNvSpPr>
            <a:spLocks noGrp="1"/>
          </p:cNvSpPr>
          <p:nvPr>
            <p:ph type="title"/>
          </p:nvPr>
        </p:nvSpPr>
        <p:spPr>
          <a:xfrm>
            <a:off x="6094105" y="802955"/>
            <a:ext cx="4977976" cy="1454051"/>
          </a:xfrm>
        </p:spPr>
        <p:txBody>
          <a:bodyPr>
            <a:normAutofit fontScale="90000"/>
          </a:bodyPr>
          <a:lstStyle/>
          <a:p>
            <a:r>
              <a:rPr lang="en-US" sz="4400" dirty="0">
                <a:solidFill>
                  <a:srgbClr val="000000"/>
                </a:solidFill>
              </a:rPr>
              <a:t>We’ve got a great Haystack Conference Starting!</a:t>
            </a:r>
          </a:p>
        </p:txBody>
      </p:sp>
      <p:sp>
        <p:nvSpPr>
          <p:cNvPr id="1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Head with Gears">
            <a:extLst>
              <a:ext uri="{FF2B5EF4-FFF2-40B4-BE49-F238E27FC236}">
                <a16:creationId xmlns:a16="http://schemas.microsoft.com/office/drawing/2014/main" id="{50D21020-AAA3-40D8-A1AC-374CFFA5A4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CF07C0E5-574A-EE40-BD71-E86950C80AB1}"/>
              </a:ext>
            </a:extLst>
          </p:cNvPr>
          <p:cNvSpPr>
            <a:spLocks noGrp="1"/>
          </p:cNvSpPr>
          <p:nvPr>
            <p:ph idx="1"/>
          </p:nvPr>
        </p:nvSpPr>
        <p:spPr>
          <a:xfrm>
            <a:off x="6090574" y="2421682"/>
            <a:ext cx="5306084" cy="3639289"/>
          </a:xfrm>
        </p:spPr>
        <p:txBody>
          <a:bodyPr anchor="ctr">
            <a:normAutofit/>
          </a:bodyPr>
          <a:lstStyle/>
          <a:p>
            <a:r>
              <a:rPr lang="en-US" sz="2000" dirty="0">
                <a:solidFill>
                  <a:srgbClr val="000000"/>
                </a:solidFill>
              </a:rPr>
              <a:t>Improving Precision in eCommerce Searches</a:t>
            </a:r>
          </a:p>
          <a:p>
            <a:r>
              <a:rPr lang="en-US" sz="2000" dirty="0">
                <a:solidFill>
                  <a:srgbClr val="000000"/>
                </a:solidFill>
              </a:rPr>
              <a:t>User’s Intent Understanding</a:t>
            </a:r>
          </a:p>
          <a:p>
            <a:r>
              <a:rPr lang="en-US" sz="2000" dirty="0">
                <a:solidFill>
                  <a:srgbClr val="000000"/>
                </a:solidFill>
              </a:rPr>
              <a:t>Markov Chain-based Recommendations</a:t>
            </a:r>
          </a:p>
          <a:p>
            <a:r>
              <a:rPr lang="en-US" sz="2000" dirty="0">
                <a:solidFill>
                  <a:srgbClr val="000000"/>
                </a:solidFill>
              </a:rPr>
              <a:t>Relevant Facets</a:t>
            </a:r>
          </a:p>
          <a:p>
            <a:r>
              <a:rPr lang="en-US" sz="2000" dirty="0">
                <a:solidFill>
                  <a:srgbClr val="000000"/>
                </a:solidFill>
              </a:rPr>
              <a:t>Reinforcement Learning-based Ranking</a:t>
            </a:r>
          </a:p>
          <a:p>
            <a:r>
              <a:rPr lang="en-US" sz="2000" dirty="0">
                <a:solidFill>
                  <a:srgbClr val="000000"/>
                </a:solidFill>
              </a:rPr>
              <a:t>Learning-to-Rank with </a:t>
            </a:r>
            <a:r>
              <a:rPr lang="en-US" sz="2000" dirty="0" err="1">
                <a:solidFill>
                  <a:srgbClr val="000000"/>
                </a:solidFill>
              </a:rPr>
              <a:t>LambdaMART</a:t>
            </a:r>
            <a:endParaRPr lang="en-US" sz="2000" dirty="0">
              <a:solidFill>
                <a:srgbClr val="000000"/>
              </a:solidFill>
            </a:endParaRPr>
          </a:p>
        </p:txBody>
      </p:sp>
      <p:sp>
        <p:nvSpPr>
          <p:cNvPr id="4" name="Date Placeholder 3">
            <a:extLst>
              <a:ext uri="{FF2B5EF4-FFF2-40B4-BE49-F238E27FC236}">
                <a16:creationId xmlns:a16="http://schemas.microsoft.com/office/drawing/2014/main" id="{D94B8CE5-4EBA-0845-878F-C5322542CA5F}"/>
              </a:ext>
            </a:extLst>
          </p:cNvPr>
          <p:cNvSpPr>
            <a:spLocks noGrp="1"/>
          </p:cNvSpPr>
          <p:nvPr>
            <p:ph type="dt" sz="half" idx="10"/>
          </p:nvPr>
        </p:nvSpPr>
        <p:spPr>
          <a:xfrm>
            <a:off x="805659" y="6223702"/>
            <a:ext cx="3108065" cy="314067"/>
          </a:xfrm>
        </p:spPr>
        <p:txBody>
          <a:bodyPr>
            <a:normAutofit/>
          </a:bodyPr>
          <a:lstStyle/>
          <a:p>
            <a:pPr>
              <a:spcAft>
                <a:spcPts val="600"/>
              </a:spcAft>
            </a:pPr>
            <a:r>
              <a:rPr lang="en-US" sz="1100">
                <a:solidFill>
                  <a:srgbClr val="898989"/>
                </a:solidFill>
              </a:rPr>
              <a:t>October 28th, 2019</a:t>
            </a:r>
          </a:p>
        </p:txBody>
      </p:sp>
      <p:sp>
        <p:nvSpPr>
          <p:cNvPr id="5" name="Footer Placeholder 4">
            <a:extLst>
              <a:ext uri="{FF2B5EF4-FFF2-40B4-BE49-F238E27FC236}">
                <a16:creationId xmlns:a16="http://schemas.microsoft.com/office/drawing/2014/main" id="{17E3327D-EB58-7A4D-A69E-3C4A9E593FCD}"/>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Haystack EU 2019, Berlin, Germany</a:t>
            </a:r>
          </a:p>
        </p:txBody>
      </p:sp>
      <p:sp>
        <p:nvSpPr>
          <p:cNvPr id="6" name="Slide Number Placeholder 5">
            <a:extLst>
              <a:ext uri="{FF2B5EF4-FFF2-40B4-BE49-F238E27FC236}">
                <a16:creationId xmlns:a16="http://schemas.microsoft.com/office/drawing/2014/main" id="{8E18566F-8E32-8046-9BDD-9E7EA8C99D0B}"/>
              </a:ext>
            </a:extLst>
          </p:cNvPr>
          <p:cNvSpPr>
            <a:spLocks noGrp="1"/>
          </p:cNvSpPr>
          <p:nvPr>
            <p:ph type="sldNum" sz="quarter" idx="12"/>
          </p:nvPr>
        </p:nvSpPr>
        <p:spPr>
          <a:xfrm>
            <a:off x="10825930" y="6223702"/>
            <a:ext cx="570728" cy="314067"/>
          </a:xfrm>
        </p:spPr>
        <p:txBody>
          <a:bodyPr>
            <a:normAutofit/>
          </a:bodyPr>
          <a:lstStyle/>
          <a:p>
            <a:pPr>
              <a:spcAft>
                <a:spcPts val="600"/>
              </a:spcAft>
            </a:pPr>
            <a:fld id="{E6FED253-7A33-014E-8475-7CB880636088}" type="slidenum">
              <a:rPr lang="en-US" sz="1100">
                <a:solidFill>
                  <a:srgbClr val="898989"/>
                </a:solidFill>
              </a:rPr>
              <a:pPr>
                <a:spcAft>
                  <a:spcPts val="600"/>
                </a:spcAft>
              </a:pPr>
              <a:t>27</a:t>
            </a:fld>
            <a:endParaRPr lang="en-US" sz="1100">
              <a:solidFill>
                <a:srgbClr val="898989"/>
              </a:solidFill>
            </a:endParaRPr>
          </a:p>
        </p:txBody>
      </p:sp>
    </p:spTree>
    <p:extLst>
      <p:ext uri="{BB962C8B-B14F-4D97-AF65-F5344CB8AC3E}">
        <p14:creationId xmlns:p14="http://schemas.microsoft.com/office/powerpoint/2010/main" val="3347425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24AE-0F20-5947-B582-6C8FA6E03CA5}"/>
              </a:ext>
            </a:extLst>
          </p:cNvPr>
          <p:cNvSpPr>
            <a:spLocks noGrp="1"/>
          </p:cNvSpPr>
          <p:nvPr>
            <p:ph type="title"/>
          </p:nvPr>
        </p:nvSpPr>
        <p:spPr>
          <a:xfrm>
            <a:off x="2370667" y="2187743"/>
            <a:ext cx="5293449" cy="2482515"/>
          </a:xfrm>
        </p:spPr>
        <p:txBody>
          <a:bodyPr vert="horz" lIns="91440" tIns="45720" rIns="91440" bIns="45720" rtlCol="0" anchor="ctr">
            <a:normAutofit/>
          </a:bodyPr>
          <a:lstStyle/>
          <a:p>
            <a:r>
              <a:rPr lang="en-US" sz="6000" kern="1200">
                <a:solidFill>
                  <a:schemeClr val="tx1"/>
                </a:solidFill>
                <a:latin typeface="+mj-lt"/>
                <a:ea typeface="+mj-ea"/>
                <a:cs typeface="+mj-cs"/>
              </a:rPr>
              <a:t>Thank you</a:t>
            </a:r>
          </a:p>
        </p:txBody>
      </p:sp>
      <p:pic>
        <p:nvPicPr>
          <p:cNvPr id="28" name="Graphic 27" descr="Smiling Face with No Fill">
            <a:extLst>
              <a:ext uri="{FF2B5EF4-FFF2-40B4-BE49-F238E27FC236}">
                <a16:creationId xmlns:a16="http://schemas.microsoft.com/office/drawing/2014/main" id="{3A5922E6-FE4C-4211-AC05-F181928C81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1" y="2743201"/>
            <a:ext cx="1371600" cy="1371600"/>
          </a:xfrm>
          <a:prstGeom prst="rect">
            <a:avLst/>
          </a:prstGeom>
        </p:spPr>
      </p:pic>
      <p:pic>
        <p:nvPicPr>
          <p:cNvPr id="30" name="Graphic 29">
            <a:extLst>
              <a:ext uri="{FF2B5EF4-FFF2-40B4-BE49-F238E27FC236}">
                <a16:creationId xmlns:a16="http://schemas.microsoft.com/office/drawing/2014/main" id="{1FAF0985-D536-46CF-8B93-D616C17247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
        <p:nvSpPr>
          <p:cNvPr id="10" name="Date Placeholder 9">
            <a:extLst>
              <a:ext uri="{FF2B5EF4-FFF2-40B4-BE49-F238E27FC236}">
                <a16:creationId xmlns:a16="http://schemas.microsoft.com/office/drawing/2014/main" id="{52E7146D-4F8A-8C45-B052-37AFC96A531B}"/>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October 28th, 2019</a:t>
            </a:r>
          </a:p>
        </p:txBody>
      </p:sp>
      <p:sp>
        <p:nvSpPr>
          <p:cNvPr id="8" name="Footer Placeholder 7">
            <a:extLst>
              <a:ext uri="{FF2B5EF4-FFF2-40B4-BE49-F238E27FC236}">
                <a16:creationId xmlns:a16="http://schemas.microsoft.com/office/drawing/2014/main" id="{8048453E-31F6-7342-A3F6-ED132F561D73}"/>
              </a:ext>
            </a:extLst>
          </p:cNvPr>
          <p:cNvSpPr>
            <a:spLocks noGrp="1"/>
          </p:cNvSpPr>
          <p:nvPr>
            <p:ph type="ftr" sz="quarter" idx="11"/>
          </p:nvPr>
        </p:nvSpPr>
        <p:spPr>
          <a:xfrm>
            <a:off x="2370667" y="6356350"/>
            <a:ext cx="4114800" cy="365125"/>
          </a:xfrm>
        </p:spPr>
        <p:txBody>
          <a:bodyPr vert="horz" lIns="91440" tIns="45720" rIns="91440" bIns="45720" rtlCol="0" anchor="ctr">
            <a:normAutofit/>
          </a:bodyPr>
          <a:lstStyle/>
          <a:p>
            <a:pPr algn="l">
              <a:spcAft>
                <a:spcPts val="600"/>
              </a:spcAft>
            </a:pPr>
            <a:r>
              <a:rPr lang="en-US" sz="1200" kern="1200">
                <a:solidFill>
                  <a:schemeClr val="tx1">
                    <a:tint val="75000"/>
                  </a:schemeClr>
                </a:solidFill>
                <a:latin typeface="+mn-lt"/>
                <a:ea typeface="+mn-ea"/>
                <a:cs typeface="+mn-cs"/>
              </a:rPr>
              <a:t>Haystack EU 2019, Berlin, Germany</a:t>
            </a:r>
          </a:p>
        </p:txBody>
      </p:sp>
      <p:sp>
        <p:nvSpPr>
          <p:cNvPr id="9" name="Slide Number Placeholder 8">
            <a:extLst>
              <a:ext uri="{FF2B5EF4-FFF2-40B4-BE49-F238E27FC236}">
                <a16:creationId xmlns:a16="http://schemas.microsoft.com/office/drawing/2014/main" id="{DF3F466E-9252-9A4C-B5D0-C42CDF8D4366}"/>
              </a:ext>
            </a:extLst>
          </p:cNvPr>
          <p:cNvSpPr>
            <a:spLocks noGrp="1"/>
          </p:cNvSpPr>
          <p:nvPr>
            <p:ph type="sldNum" sz="quarter" idx="12"/>
          </p:nvPr>
        </p:nvSpPr>
        <p:spPr>
          <a:xfrm>
            <a:off x="9123558" y="6356350"/>
            <a:ext cx="2743200" cy="365125"/>
          </a:xfrm>
        </p:spPr>
        <p:txBody>
          <a:bodyPr vert="horz" lIns="91440" tIns="45720" rIns="91440" bIns="45720" rtlCol="0" anchor="ctr">
            <a:normAutofit/>
          </a:bodyPr>
          <a:lstStyle/>
          <a:p>
            <a:pPr>
              <a:spcAft>
                <a:spcPts val="600"/>
              </a:spcAft>
            </a:pPr>
            <a:fld id="{E6FED253-7A33-014E-8475-7CB880636088}" type="slidenum">
              <a:rPr lang="en-US" sz="1200" kern="1200" smtClean="0">
                <a:solidFill>
                  <a:schemeClr val="tx1">
                    <a:tint val="75000"/>
                  </a:schemeClr>
                </a:solidFill>
                <a:latin typeface="+mn-lt"/>
                <a:ea typeface="+mn-ea"/>
                <a:cs typeface="+mn-cs"/>
              </a:rPr>
              <a:pPr>
                <a:spcAft>
                  <a:spcPts val="600"/>
                </a:spcAft>
              </a:pPr>
              <a:t>28</a:t>
            </a:fld>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195178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89921-BDDD-0E41-80DF-B403F3EEDF8C}"/>
              </a:ext>
            </a:extLst>
          </p:cNvPr>
          <p:cNvSpPr>
            <a:spLocks noGrp="1"/>
          </p:cNvSpPr>
          <p:nvPr>
            <p:ph type="title"/>
          </p:nvPr>
        </p:nvSpPr>
        <p:spPr>
          <a:xfrm>
            <a:off x="838200" y="415290"/>
            <a:ext cx="10515600" cy="765329"/>
          </a:xfrm>
        </p:spPr>
        <p:txBody>
          <a:bodyPr>
            <a:normAutofit/>
          </a:bodyPr>
          <a:lstStyle/>
          <a:p>
            <a:r>
              <a:rPr lang="en-US" sz="4400" dirty="0"/>
              <a:t>Some References</a:t>
            </a:r>
          </a:p>
        </p:txBody>
      </p:sp>
      <p:sp>
        <p:nvSpPr>
          <p:cNvPr id="3" name="Content Placeholder 2">
            <a:extLst>
              <a:ext uri="{FF2B5EF4-FFF2-40B4-BE49-F238E27FC236}">
                <a16:creationId xmlns:a16="http://schemas.microsoft.com/office/drawing/2014/main" id="{832B2EA0-BDF5-E542-A83C-07DF58B872D6}"/>
              </a:ext>
            </a:extLst>
          </p:cNvPr>
          <p:cNvSpPr>
            <a:spLocks noGrp="1"/>
          </p:cNvSpPr>
          <p:nvPr>
            <p:ph idx="1"/>
          </p:nvPr>
        </p:nvSpPr>
        <p:spPr>
          <a:xfrm>
            <a:off x="838200" y="1180619"/>
            <a:ext cx="10515600" cy="4748543"/>
          </a:xfrm>
        </p:spPr>
        <p:txBody>
          <a:bodyPr>
            <a:normAutofit fontScale="92500" lnSpcReduction="20000"/>
          </a:bodyPr>
          <a:lstStyle/>
          <a:p>
            <a:pPr marL="514350" indent="-514350">
              <a:buFont typeface="+mj-lt"/>
              <a:buAutoNum type="arabicPeriod"/>
            </a:pPr>
            <a:r>
              <a:rPr lang="en-US" sz="2400" dirty="0"/>
              <a:t>D. Harman (2019), “</a:t>
            </a:r>
            <a:r>
              <a:rPr lang="en-US" sz="2400" i="1" dirty="0"/>
              <a:t>Information Retrieval: The Early Years</a:t>
            </a:r>
            <a:r>
              <a:rPr lang="en-US" sz="2400" dirty="0"/>
              <a:t>”, Foundations and Trends in Information Retrieval: Vol. 13, No. 5, pp 425–577. DOI: 10.1561/1500000065.</a:t>
            </a:r>
          </a:p>
          <a:p>
            <a:pPr marL="514350" indent="-514350">
              <a:buFont typeface="+mj-lt"/>
              <a:buAutoNum type="arabicPeriod"/>
            </a:pPr>
            <a:r>
              <a:rPr lang="en-US" sz="2400" dirty="0"/>
              <a:t>C. Manning, P. Raghavan, H. </a:t>
            </a:r>
            <a:r>
              <a:rPr lang="en-US" sz="2400" dirty="0" err="1"/>
              <a:t>Schütze</a:t>
            </a:r>
            <a:r>
              <a:rPr lang="en-US" sz="2400" dirty="0"/>
              <a:t> (2009), ”</a:t>
            </a:r>
            <a:r>
              <a:rPr lang="en-US" sz="2400" i="1" dirty="0"/>
              <a:t>An Introduction to Information Retrieval</a:t>
            </a:r>
            <a:r>
              <a:rPr lang="en-US" sz="2400" dirty="0"/>
              <a:t>”, Cambridge University Press, Cambridge, England.</a:t>
            </a:r>
          </a:p>
          <a:p>
            <a:pPr marL="514350" indent="-514350">
              <a:buFont typeface="+mj-lt"/>
              <a:buAutoNum type="arabicPeriod"/>
            </a:pPr>
            <a:r>
              <a:rPr lang="en-US" sz="2400" dirty="0"/>
              <a:t>S. Robertson, H. Zaragoza (2009), “</a:t>
            </a:r>
            <a:r>
              <a:rPr lang="en-US" sz="2400" i="1" dirty="0"/>
              <a:t>The Probabilistic Relevance Framework: BM25 and Beyond</a:t>
            </a:r>
            <a:r>
              <a:rPr lang="en-US" sz="2400" dirty="0"/>
              <a:t>”, Foundations and Trends in Information Retrieval, Vol. 3, No. 4 (2009) 333–389</a:t>
            </a:r>
          </a:p>
          <a:p>
            <a:pPr marL="514350" indent="-514350">
              <a:buFont typeface="+mj-lt"/>
              <a:buAutoNum type="arabicPeriod"/>
            </a:pPr>
            <a:r>
              <a:rPr lang="en-US" sz="2400" dirty="0"/>
              <a:t>G. Salton, A. Wong, and C.S. Yang (1974), “</a:t>
            </a:r>
            <a:r>
              <a:rPr lang="en-US" sz="2400" i="1" dirty="0"/>
              <a:t>A Vector Space Model for Automatic Indexing</a:t>
            </a:r>
            <a:r>
              <a:rPr lang="en-US" sz="2400" dirty="0"/>
              <a:t>”, Information Storage and Retrieval Scientific Report No. ISR-22, Cornell University, Ithaca, N.Y., Dept. of Computer Science.</a:t>
            </a:r>
          </a:p>
          <a:p>
            <a:pPr marL="514350" indent="-514350">
              <a:buFont typeface="+mj-lt"/>
              <a:buAutoNum type="arabicPeriod"/>
            </a:pPr>
            <a:r>
              <a:rPr lang="en-US" sz="2400" dirty="0"/>
              <a:t>T. </a:t>
            </a:r>
            <a:r>
              <a:rPr lang="en-US" sz="2400" dirty="0" err="1"/>
              <a:t>Saracevic</a:t>
            </a:r>
            <a:r>
              <a:rPr lang="en-US" sz="2400" dirty="0"/>
              <a:t> (2007), “</a:t>
            </a:r>
            <a:r>
              <a:rPr lang="en-US" sz="2400" i="1" dirty="0"/>
              <a:t>Relevance: A Review of the Literature and a Framework for Thinking on the Notion in Information Science. Part II: Nature and Manifestations of Relevance</a:t>
            </a:r>
            <a:r>
              <a:rPr lang="en-US" sz="2400" dirty="0"/>
              <a:t>”. School of Communication, Information and Library Studies, Rutgers University, New Brunswick, NJ 08901.</a:t>
            </a:r>
          </a:p>
          <a:p>
            <a:pPr marL="514350" indent="-514350">
              <a:buFont typeface="+mj-lt"/>
              <a:buAutoNum type="arabicPeriod"/>
            </a:pPr>
            <a:r>
              <a:rPr lang="en-US" sz="2400" dirty="0"/>
              <a:t>T. </a:t>
            </a:r>
            <a:r>
              <a:rPr lang="en-US" sz="2400" dirty="0" err="1"/>
              <a:t>Teofili</a:t>
            </a:r>
            <a:r>
              <a:rPr lang="en-US" sz="2400" dirty="0"/>
              <a:t> (2019), “</a:t>
            </a:r>
            <a:r>
              <a:rPr lang="en-US" sz="2400" i="1" dirty="0"/>
              <a:t>Deep Learning for Search</a:t>
            </a:r>
            <a:r>
              <a:rPr lang="en-US" sz="2400" dirty="0"/>
              <a:t>”, Manning Publications Co.</a:t>
            </a:r>
          </a:p>
          <a:p>
            <a:pPr marL="514350" indent="-514350">
              <a:buFont typeface="+mj-lt"/>
              <a:buAutoNum type="arabicPeriod"/>
            </a:pPr>
            <a:r>
              <a:rPr lang="en-US" sz="2400" dirty="0"/>
              <a:t>D. Turnbull, J. Berryman (2016), “</a:t>
            </a:r>
            <a:r>
              <a:rPr lang="en-US" sz="2400" i="1" dirty="0"/>
              <a:t>Relevant Search</a:t>
            </a:r>
            <a:r>
              <a:rPr lang="en-US" sz="2400" dirty="0"/>
              <a:t>”, Manning Publications Co.</a:t>
            </a:r>
          </a:p>
        </p:txBody>
      </p:sp>
      <p:sp>
        <p:nvSpPr>
          <p:cNvPr id="4" name="Date Placeholder 3">
            <a:extLst>
              <a:ext uri="{FF2B5EF4-FFF2-40B4-BE49-F238E27FC236}">
                <a16:creationId xmlns:a16="http://schemas.microsoft.com/office/drawing/2014/main" id="{FD709F7E-3593-6448-9563-37F804F4349F}"/>
              </a:ext>
            </a:extLst>
          </p:cNvPr>
          <p:cNvSpPr>
            <a:spLocks noGrp="1"/>
          </p:cNvSpPr>
          <p:nvPr>
            <p:ph type="dt" sz="half" idx="10"/>
          </p:nvPr>
        </p:nvSpPr>
        <p:spPr>
          <a:xfrm>
            <a:off x="838200" y="6077585"/>
            <a:ext cx="2743200" cy="365125"/>
          </a:xfrm>
        </p:spPr>
        <p:txBody>
          <a:bodyPr>
            <a:normAutofit/>
          </a:bodyPr>
          <a:lstStyle/>
          <a:p>
            <a:pPr>
              <a:spcAft>
                <a:spcPts val="600"/>
              </a:spcAft>
            </a:pPr>
            <a:r>
              <a:rPr lang="en-US" sz="1200"/>
              <a:t>October 28th, 2019</a:t>
            </a:r>
          </a:p>
        </p:txBody>
      </p:sp>
      <p:sp>
        <p:nvSpPr>
          <p:cNvPr id="5" name="Footer Placeholder 4">
            <a:extLst>
              <a:ext uri="{FF2B5EF4-FFF2-40B4-BE49-F238E27FC236}">
                <a16:creationId xmlns:a16="http://schemas.microsoft.com/office/drawing/2014/main" id="{58D5FF78-A9F1-5640-970B-B5A70E79C78A}"/>
              </a:ext>
            </a:extLst>
          </p:cNvPr>
          <p:cNvSpPr>
            <a:spLocks noGrp="1"/>
          </p:cNvSpPr>
          <p:nvPr>
            <p:ph type="ftr" sz="quarter" idx="11"/>
          </p:nvPr>
        </p:nvSpPr>
        <p:spPr>
          <a:xfrm>
            <a:off x="4038600" y="6077585"/>
            <a:ext cx="4114800" cy="365125"/>
          </a:xfrm>
        </p:spPr>
        <p:txBody>
          <a:bodyPr>
            <a:normAutofit/>
          </a:bodyPr>
          <a:lstStyle/>
          <a:p>
            <a:pPr>
              <a:spcAft>
                <a:spcPts val="600"/>
              </a:spcAft>
            </a:pPr>
            <a:r>
              <a:rPr lang="en-US" sz="1200"/>
              <a:t>Haystack EU 2019, Berlin, Germany</a:t>
            </a:r>
          </a:p>
        </p:txBody>
      </p:sp>
      <p:sp>
        <p:nvSpPr>
          <p:cNvPr id="6" name="Slide Number Placeholder 5">
            <a:extLst>
              <a:ext uri="{FF2B5EF4-FFF2-40B4-BE49-F238E27FC236}">
                <a16:creationId xmlns:a16="http://schemas.microsoft.com/office/drawing/2014/main" id="{A1BBFA7F-95FC-2B4E-BD31-5BC40246F097}"/>
              </a:ext>
            </a:extLst>
          </p:cNvPr>
          <p:cNvSpPr>
            <a:spLocks noGrp="1"/>
          </p:cNvSpPr>
          <p:nvPr>
            <p:ph type="sldNum" sz="quarter" idx="12"/>
          </p:nvPr>
        </p:nvSpPr>
        <p:spPr>
          <a:xfrm>
            <a:off x="8610600" y="6077585"/>
            <a:ext cx="2743200" cy="365125"/>
          </a:xfrm>
        </p:spPr>
        <p:txBody>
          <a:bodyPr>
            <a:normAutofit/>
          </a:bodyPr>
          <a:lstStyle/>
          <a:p>
            <a:pPr>
              <a:spcAft>
                <a:spcPts val="600"/>
              </a:spcAft>
            </a:pPr>
            <a:fld id="{E6FED253-7A33-014E-8475-7CB880636088}" type="slidenum">
              <a:rPr lang="en-US" sz="1200" smtClean="0"/>
              <a:pPr>
                <a:spcAft>
                  <a:spcPts val="600"/>
                </a:spcAft>
              </a:pPr>
              <a:t>29</a:t>
            </a:fld>
            <a:endParaRPr lang="en-US" sz="1200"/>
          </a:p>
        </p:txBody>
      </p:sp>
    </p:spTree>
    <p:extLst>
      <p:ext uri="{BB962C8B-B14F-4D97-AF65-F5344CB8AC3E}">
        <p14:creationId xmlns:p14="http://schemas.microsoft.com/office/powerpoint/2010/main" val="100440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711EB7-F59F-3D4E-AA6D-BC2D77612F15}"/>
              </a:ext>
            </a:extLst>
          </p:cNvPr>
          <p:cNvSpPr>
            <a:spLocks noGrp="1"/>
          </p:cNvSpPr>
          <p:nvPr>
            <p:ph type="title"/>
          </p:nvPr>
        </p:nvSpPr>
        <p:spPr>
          <a:xfrm>
            <a:off x="863029" y="1012004"/>
            <a:ext cx="3416158" cy="4795408"/>
          </a:xfrm>
        </p:spPr>
        <p:txBody>
          <a:bodyPr>
            <a:normAutofit/>
          </a:bodyPr>
          <a:lstStyle/>
          <a:p>
            <a:r>
              <a:rPr lang="en-US">
                <a:solidFill>
                  <a:srgbClr val="FFFFFF"/>
                </a:solidFill>
              </a:rPr>
              <a:t>Welcome to Haystack EU 2019</a:t>
            </a:r>
          </a:p>
        </p:txBody>
      </p:sp>
      <p:graphicFrame>
        <p:nvGraphicFramePr>
          <p:cNvPr id="5" name="Content Placeholder 2">
            <a:extLst>
              <a:ext uri="{FF2B5EF4-FFF2-40B4-BE49-F238E27FC236}">
                <a16:creationId xmlns:a16="http://schemas.microsoft.com/office/drawing/2014/main" id="{00A0DDA0-0F77-4A91-88FB-43113BD625CB}"/>
              </a:ext>
            </a:extLst>
          </p:cNvPr>
          <p:cNvGraphicFramePr>
            <a:graphicFrameLocks noGrp="1"/>
          </p:cNvGraphicFramePr>
          <p:nvPr>
            <p:ph idx="1"/>
            <p:extLst>
              <p:ext uri="{D42A27DB-BD31-4B8C-83A1-F6EECF244321}">
                <p14:modId xmlns:p14="http://schemas.microsoft.com/office/powerpoint/2010/main" val="218576716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5E2A6C5-92F4-C64C-BC68-00687B63CD0B}"/>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5E4B75D0-C0FB-8249-BD98-9A6D8869E1F4}"/>
              </a:ext>
            </a:extLst>
          </p:cNvPr>
          <p:cNvSpPr>
            <a:spLocks noGrp="1"/>
          </p:cNvSpPr>
          <p:nvPr>
            <p:ph type="sldNum" sz="quarter" idx="12"/>
          </p:nvPr>
        </p:nvSpPr>
        <p:spPr/>
        <p:txBody>
          <a:bodyPr/>
          <a:lstStyle/>
          <a:p>
            <a:fld id="{E6FED253-7A33-014E-8475-7CB880636088}" type="slidenum">
              <a:rPr lang="en-US" smtClean="0"/>
              <a:t>3</a:t>
            </a:fld>
            <a:endParaRPr lang="en-US"/>
          </a:p>
        </p:txBody>
      </p:sp>
      <p:sp>
        <p:nvSpPr>
          <p:cNvPr id="7" name="Date Placeholder 6">
            <a:extLst>
              <a:ext uri="{FF2B5EF4-FFF2-40B4-BE49-F238E27FC236}">
                <a16:creationId xmlns:a16="http://schemas.microsoft.com/office/drawing/2014/main" id="{FC911FA5-3ED8-EA42-85F0-9C4AD152CEC6}"/>
              </a:ext>
            </a:extLst>
          </p:cNvPr>
          <p:cNvSpPr>
            <a:spLocks noGrp="1"/>
          </p:cNvSpPr>
          <p:nvPr>
            <p:ph type="dt" sz="half" idx="10"/>
          </p:nvPr>
        </p:nvSpPr>
        <p:spPr/>
        <p:txBody>
          <a:bodyPr/>
          <a:lstStyle/>
          <a:p>
            <a:r>
              <a:rPr lang="en-US"/>
              <a:t>October 28th, 2019</a:t>
            </a:r>
          </a:p>
        </p:txBody>
      </p:sp>
    </p:spTree>
    <p:extLst>
      <p:ext uri="{BB962C8B-B14F-4D97-AF65-F5344CB8AC3E}">
        <p14:creationId xmlns:p14="http://schemas.microsoft.com/office/powerpoint/2010/main" val="179895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A person in glasses looking at the camera&#10;&#10;Description automatically generated">
            <a:extLst>
              <a:ext uri="{FF2B5EF4-FFF2-40B4-BE49-F238E27FC236}">
                <a16:creationId xmlns:a16="http://schemas.microsoft.com/office/drawing/2014/main" id="{1D9D3C81-6377-F24D-8E08-DC2E2BC5007E}"/>
              </a:ext>
            </a:extLst>
          </p:cNvPr>
          <p:cNvPicPr>
            <a:picLocks noChangeAspect="1"/>
          </p:cNvPicPr>
          <p:nvPr/>
        </p:nvPicPr>
        <p:blipFill rotWithShape="1">
          <a:blip r:embed="rId3"/>
          <a:srcRect b="10918"/>
          <a:stretch/>
        </p:blipFill>
        <p:spPr>
          <a:xfrm>
            <a:off x="86458" y="115888"/>
            <a:ext cx="2282952" cy="1982788"/>
          </a:xfrm>
          <a:prstGeom prst="rect">
            <a:avLst/>
          </a:prstGeom>
        </p:spPr>
      </p:pic>
      <p:pic>
        <p:nvPicPr>
          <p:cNvPr id="10" name="Picture 9" descr="A person wearing a suit and tie&#10;&#10;Description automatically generated">
            <a:extLst>
              <a:ext uri="{FF2B5EF4-FFF2-40B4-BE49-F238E27FC236}">
                <a16:creationId xmlns:a16="http://schemas.microsoft.com/office/drawing/2014/main" id="{C87F650C-4DBE-2345-9B1A-5EC0A62998FB}"/>
              </a:ext>
            </a:extLst>
          </p:cNvPr>
          <p:cNvPicPr>
            <a:picLocks noChangeAspect="1"/>
          </p:cNvPicPr>
          <p:nvPr/>
        </p:nvPicPr>
        <p:blipFill rotWithShape="1">
          <a:blip r:embed="rId4"/>
          <a:srcRect b="10918"/>
          <a:stretch/>
        </p:blipFill>
        <p:spPr>
          <a:xfrm>
            <a:off x="5252456" y="2159001"/>
            <a:ext cx="2735771" cy="2373313"/>
          </a:xfrm>
          <a:prstGeom prst="rect">
            <a:avLst/>
          </a:prstGeom>
        </p:spPr>
      </p:pic>
      <p:pic>
        <p:nvPicPr>
          <p:cNvPr id="4" name="Picture 3" descr="A person in a black shirt&#10;&#10;Description automatically generated">
            <a:extLst>
              <a:ext uri="{FF2B5EF4-FFF2-40B4-BE49-F238E27FC236}">
                <a16:creationId xmlns:a16="http://schemas.microsoft.com/office/drawing/2014/main" id="{A202E2CF-32F0-EF41-A1DD-250987A51191}"/>
              </a:ext>
            </a:extLst>
          </p:cNvPr>
          <p:cNvPicPr>
            <a:picLocks noChangeAspect="1"/>
          </p:cNvPicPr>
          <p:nvPr/>
        </p:nvPicPr>
        <p:blipFill rotWithShape="1">
          <a:blip r:embed="rId5"/>
          <a:srcRect t="9059" r="-4" b="1855"/>
          <a:stretch/>
        </p:blipFill>
        <p:spPr>
          <a:xfrm>
            <a:off x="467458" y="2220420"/>
            <a:ext cx="2282952" cy="1974247"/>
          </a:xfrm>
          <a:prstGeom prst="rect">
            <a:avLst/>
          </a:prstGeom>
        </p:spPr>
      </p:pic>
      <p:pic>
        <p:nvPicPr>
          <p:cNvPr id="6" name="Picture 5" descr="A person looking at the camera&#10;&#10;Description automatically generated">
            <a:extLst>
              <a:ext uri="{FF2B5EF4-FFF2-40B4-BE49-F238E27FC236}">
                <a16:creationId xmlns:a16="http://schemas.microsoft.com/office/drawing/2014/main" id="{28DC3FD6-2851-C041-A233-D46E60E560FD}"/>
              </a:ext>
            </a:extLst>
          </p:cNvPr>
          <p:cNvPicPr>
            <a:picLocks noChangeAspect="1"/>
          </p:cNvPicPr>
          <p:nvPr/>
        </p:nvPicPr>
        <p:blipFill rotWithShape="1">
          <a:blip r:embed="rId6"/>
          <a:srcRect t="8179" r="-1" b="31512"/>
          <a:stretch/>
        </p:blipFill>
        <p:spPr>
          <a:xfrm>
            <a:off x="5192230" y="4674060"/>
            <a:ext cx="2856221" cy="1471612"/>
          </a:xfrm>
          <a:prstGeom prst="rect">
            <a:avLst/>
          </a:prstGeom>
        </p:spPr>
      </p:pic>
      <p:pic>
        <p:nvPicPr>
          <p:cNvPr id="14" name="Picture 13" descr="A person smiling for the camera&#10;&#10;Description automatically generated">
            <a:extLst>
              <a:ext uri="{FF2B5EF4-FFF2-40B4-BE49-F238E27FC236}">
                <a16:creationId xmlns:a16="http://schemas.microsoft.com/office/drawing/2014/main" id="{2D42B22B-039A-8443-9245-E047F98BB88A}"/>
              </a:ext>
            </a:extLst>
          </p:cNvPr>
          <p:cNvPicPr>
            <a:picLocks noChangeAspect="1"/>
          </p:cNvPicPr>
          <p:nvPr/>
        </p:nvPicPr>
        <p:blipFill rotWithShape="1">
          <a:blip r:embed="rId7"/>
          <a:srcRect t="12566" b="26900"/>
          <a:stretch/>
        </p:blipFill>
        <p:spPr>
          <a:xfrm>
            <a:off x="4696284" y="248204"/>
            <a:ext cx="3164357" cy="1708148"/>
          </a:xfrm>
          <a:prstGeom prst="rect">
            <a:avLst/>
          </a:prstGeom>
        </p:spPr>
      </p:pic>
      <p:pic>
        <p:nvPicPr>
          <p:cNvPr id="8" name="Picture 7" descr="A smiling person wearing a pink shirt&#10;&#10;Description automatically generated">
            <a:extLst>
              <a:ext uri="{FF2B5EF4-FFF2-40B4-BE49-F238E27FC236}">
                <a16:creationId xmlns:a16="http://schemas.microsoft.com/office/drawing/2014/main" id="{9E934A21-1585-9642-99D3-DD53B162403E}"/>
              </a:ext>
            </a:extLst>
          </p:cNvPr>
          <p:cNvPicPr>
            <a:picLocks noChangeAspect="1"/>
          </p:cNvPicPr>
          <p:nvPr/>
        </p:nvPicPr>
        <p:blipFill rotWithShape="1">
          <a:blip r:embed="rId8"/>
          <a:srcRect l="4401" r="13869" b="-1"/>
          <a:stretch/>
        </p:blipFill>
        <p:spPr>
          <a:xfrm>
            <a:off x="8153400" y="1973868"/>
            <a:ext cx="1647123" cy="2143123"/>
          </a:xfrm>
          <a:prstGeom prst="rect">
            <a:avLst/>
          </a:prstGeom>
        </p:spPr>
      </p:pic>
      <p:pic>
        <p:nvPicPr>
          <p:cNvPr id="22" name="Picture 21" descr="A person in glasses looking at the camera&#10;&#10;Description automatically generated">
            <a:extLst>
              <a:ext uri="{FF2B5EF4-FFF2-40B4-BE49-F238E27FC236}">
                <a16:creationId xmlns:a16="http://schemas.microsoft.com/office/drawing/2014/main" id="{21C60014-0BBD-3441-BBA7-D3D975E1DE78}"/>
              </a:ext>
            </a:extLst>
          </p:cNvPr>
          <p:cNvPicPr>
            <a:picLocks noChangeAspect="1"/>
          </p:cNvPicPr>
          <p:nvPr/>
        </p:nvPicPr>
        <p:blipFill>
          <a:blip r:embed="rId9"/>
          <a:stretch>
            <a:fillRect/>
          </a:stretch>
        </p:blipFill>
        <p:spPr>
          <a:xfrm>
            <a:off x="780207" y="4440761"/>
            <a:ext cx="1993900" cy="1993900"/>
          </a:xfrm>
          <a:prstGeom prst="rect">
            <a:avLst/>
          </a:prstGeom>
        </p:spPr>
      </p:pic>
      <p:pic>
        <p:nvPicPr>
          <p:cNvPr id="37" name="Picture 36" descr="A person smiling for the camera&#10;&#10;Description automatically generated">
            <a:extLst>
              <a:ext uri="{FF2B5EF4-FFF2-40B4-BE49-F238E27FC236}">
                <a16:creationId xmlns:a16="http://schemas.microsoft.com/office/drawing/2014/main" id="{7C62FE82-0258-CF4D-BB98-16D678062EF2}"/>
              </a:ext>
            </a:extLst>
          </p:cNvPr>
          <p:cNvPicPr>
            <a:picLocks noChangeAspect="1"/>
          </p:cNvPicPr>
          <p:nvPr/>
        </p:nvPicPr>
        <p:blipFill>
          <a:blip r:embed="rId10"/>
          <a:stretch>
            <a:fillRect/>
          </a:stretch>
        </p:blipFill>
        <p:spPr>
          <a:xfrm>
            <a:off x="8027127" y="126620"/>
            <a:ext cx="1824038" cy="1751013"/>
          </a:xfrm>
          <a:prstGeom prst="rect">
            <a:avLst/>
          </a:prstGeom>
        </p:spPr>
      </p:pic>
      <p:pic>
        <p:nvPicPr>
          <p:cNvPr id="39" name="Picture 38" descr="A picture containing food, piece, cake, table&#10;&#10;Description automatically generated">
            <a:extLst>
              <a:ext uri="{FF2B5EF4-FFF2-40B4-BE49-F238E27FC236}">
                <a16:creationId xmlns:a16="http://schemas.microsoft.com/office/drawing/2014/main" id="{1402B013-DDE1-1B4C-B34A-8A388FEDF57F}"/>
              </a:ext>
            </a:extLst>
          </p:cNvPr>
          <p:cNvPicPr>
            <a:picLocks noChangeAspect="1"/>
          </p:cNvPicPr>
          <p:nvPr/>
        </p:nvPicPr>
        <p:blipFill>
          <a:blip r:embed="rId11"/>
          <a:stretch>
            <a:fillRect/>
          </a:stretch>
        </p:blipFill>
        <p:spPr>
          <a:xfrm>
            <a:off x="3239155" y="4525692"/>
            <a:ext cx="1824038" cy="1824038"/>
          </a:xfrm>
          <a:prstGeom prst="rect">
            <a:avLst/>
          </a:prstGeom>
        </p:spPr>
      </p:pic>
      <p:pic>
        <p:nvPicPr>
          <p:cNvPr id="44" name="Picture 43" descr="A person posing for the camera&#10;&#10;Description automatically generated">
            <a:extLst>
              <a:ext uri="{FF2B5EF4-FFF2-40B4-BE49-F238E27FC236}">
                <a16:creationId xmlns:a16="http://schemas.microsoft.com/office/drawing/2014/main" id="{44819592-2E96-404D-9B47-3FA1ED227683}"/>
              </a:ext>
            </a:extLst>
          </p:cNvPr>
          <p:cNvPicPr>
            <a:picLocks noChangeAspect="1"/>
          </p:cNvPicPr>
          <p:nvPr/>
        </p:nvPicPr>
        <p:blipFill>
          <a:blip r:embed="rId12"/>
          <a:stretch>
            <a:fillRect/>
          </a:stretch>
        </p:blipFill>
        <p:spPr>
          <a:xfrm>
            <a:off x="2535897" y="149773"/>
            <a:ext cx="1993900" cy="1993900"/>
          </a:xfrm>
          <a:prstGeom prst="rect">
            <a:avLst/>
          </a:prstGeom>
        </p:spPr>
      </p:pic>
      <p:pic>
        <p:nvPicPr>
          <p:cNvPr id="53" name="Picture 52" descr="A person wearing glasses and smiling at the camera&#10;&#10;Description automatically generated">
            <a:extLst>
              <a:ext uri="{FF2B5EF4-FFF2-40B4-BE49-F238E27FC236}">
                <a16:creationId xmlns:a16="http://schemas.microsoft.com/office/drawing/2014/main" id="{DF3E4943-0B20-FE49-9FE8-DB2E6BCBDB20}"/>
              </a:ext>
            </a:extLst>
          </p:cNvPr>
          <p:cNvPicPr>
            <a:picLocks noChangeAspect="1"/>
          </p:cNvPicPr>
          <p:nvPr/>
        </p:nvPicPr>
        <p:blipFill>
          <a:blip r:embed="rId13"/>
          <a:stretch>
            <a:fillRect/>
          </a:stretch>
        </p:blipFill>
        <p:spPr>
          <a:xfrm>
            <a:off x="3004483" y="2308829"/>
            <a:ext cx="1993900" cy="2073656"/>
          </a:xfrm>
          <a:prstGeom prst="rect">
            <a:avLst/>
          </a:prstGeom>
        </p:spPr>
      </p:pic>
      <p:pic>
        <p:nvPicPr>
          <p:cNvPr id="56" name="Picture 55" descr="A person posing for the camera&#10;&#10;Description automatically generated">
            <a:extLst>
              <a:ext uri="{FF2B5EF4-FFF2-40B4-BE49-F238E27FC236}">
                <a16:creationId xmlns:a16="http://schemas.microsoft.com/office/drawing/2014/main" id="{6B654FD9-2E92-2247-B1AE-6C02F92E35E9}"/>
              </a:ext>
            </a:extLst>
          </p:cNvPr>
          <p:cNvPicPr>
            <a:picLocks noChangeAspect="1"/>
          </p:cNvPicPr>
          <p:nvPr/>
        </p:nvPicPr>
        <p:blipFill>
          <a:blip r:embed="rId14"/>
          <a:stretch>
            <a:fillRect/>
          </a:stretch>
        </p:blipFill>
        <p:spPr>
          <a:xfrm>
            <a:off x="8220395" y="4194667"/>
            <a:ext cx="2006600" cy="2336800"/>
          </a:xfrm>
          <a:prstGeom prst="rect">
            <a:avLst/>
          </a:prstGeom>
        </p:spPr>
      </p:pic>
      <p:pic>
        <p:nvPicPr>
          <p:cNvPr id="58" name="Picture 57" descr="A close up of a logo&#10;&#10;Description automatically generated">
            <a:extLst>
              <a:ext uri="{FF2B5EF4-FFF2-40B4-BE49-F238E27FC236}">
                <a16:creationId xmlns:a16="http://schemas.microsoft.com/office/drawing/2014/main" id="{112E12F7-D0DD-0F47-9FF8-E8C8ED726405}"/>
              </a:ext>
            </a:extLst>
          </p:cNvPr>
          <p:cNvPicPr>
            <a:picLocks noChangeAspect="1"/>
          </p:cNvPicPr>
          <p:nvPr/>
        </p:nvPicPr>
        <p:blipFill>
          <a:blip r:embed="rId15"/>
          <a:stretch>
            <a:fillRect/>
          </a:stretch>
        </p:blipFill>
        <p:spPr>
          <a:xfrm rot="5400000">
            <a:off x="8987637" y="2209800"/>
            <a:ext cx="5334000" cy="914400"/>
          </a:xfrm>
          <a:prstGeom prst="rect">
            <a:avLst/>
          </a:prstGeom>
        </p:spPr>
      </p:pic>
      <p:sp>
        <p:nvSpPr>
          <p:cNvPr id="59" name="Footer Placeholder 58">
            <a:extLst>
              <a:ext uri="{FF2B5EF4-FFF2-40B4-BE49-F238E27FC236}">
                <a16:creationId xmlns:a16="http://schemas.microsoft.com/office/drawing/2014/main" id="{A9CF9BE7-52D3-184A-A56D-E72518A91948}"/>
              </a:ext>
            </a:extLst>
          </p:cNvPr>
          <p:cNvSpPr>
            <a:spLocks noGrp="1"/>
          </p:cNvSpPr>
          <p:nvPr>
            <p:ph type="ftr" sz="quarter" idx="11"/>
          </p:nvPr>
        </p:nvSpPr>
        <p:spPr/>
        <p:txBody>
          <a:bodyPr/>
          <a:lstStyle/>
          <a:p>
            <a:r>
              <a:rPr lang="en-US"/>
              <a:t>Haystack EU 2019, Berlin, Germany</a:t>
            </a:r>
          </a:p>
        </p:txBody>
      </p:sp>
      <p:sp>
        <p:nvSpPr>
          <p:cNvPr id="60" name="Slide Number Placeholder 59">
            <a:extLst>
              <a:ext uri="{FF2B5EF4-FFF2-40B4-BE49-F238E27FC236}">
                <a16:creationId xmlns:a16="http://schemas.microsoft.com/office/drawing/2014/main" id="{C798973F-54D7-1A4C-9556-B3A41CFF64F2}"/>
              </a:ext>
            </a:extLst>
          </p:cNvPr>
          <p:cNvSpPr>
            <a:spLocks noGrp="1"/>
          </p:cNvSpPr>
          <p:nvPr>
            <p:ph type="sldNum" sz="quarter" idx="12"/>
          </p:nvPr>
        </p:nvSpPr>
        <p:spPr/>
        <p:txBody>
          <a:bodyPr/>
          <a:lstStyle/>
          <a:p>
            <a:fld id="{E6FED253-7A33-014E-8475-7CB880636088}" type="slidenum">
              <a:rPr lang="en-US" smtClean="0"/>
              <a:t>4</a:t>
            </a:fld>
            <a:endParaRPr lang="en-US" dirty="0"/>
          </a:p>
        </p:txBody>
      </p:sp>
      <p:sp>
        <p:nvSpPr>
          <p:cNvPr id="61" name="Date Placeholder 60">
            <a:extLst>
              <a:ext uri="{FF2B5EF4-FFF2-40B4-BE49-F238E27FC236}">
                <a16:creationId xmlns:a16="http://schemas.microsoft.com/office/drawing/2014/main" id="{A7CE2B4F-950E-6048-AD7C-32D0A2294631}"/>
              </a:ext>
            </a:extLst>
          </p:cNvPr>
          <p:cNvSpPr>
            <a:spLocks noGrp="1"/>
          </p:cNvSpPr>
          <p:nvPr>
            <p:ph type="dt" sz="half" idx="10"/>
          </p:nvPr>
        </p:nvSpPr>
        <p:spPr/>
        <p:txBody>
          <a:bodyPr/>
          <a:lstStyle/>
          <a:p>
            <a:r>
              <a:rPr lang="en-US"/>
              <a:t>October 28th, 2019</a:t>
            </a:r>
          </a:p>
        </p:txBody>
      </p:sp>
    </p:spTree>
    <p:extLst>
      <p:ext uri="{BB962C8B-B14F-4D97-AF65-F5344CB8AC3E}">
        <p14:creationId xmlns:p14="http://schemas.microsoft.com/office/powerpoint/2010/main" val="27480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52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9D27-062E-E948-87EA-FEEF11D07095}"/>
              </a:ext>
            </a:extLst>
          </p:cNvPr>
          <p:cNvSpPr>
            <a:spLocks noGrp="1"/>
          </p:cNvSpPr>
          <p:nvPr>
            <p:ph type="title"/>
          </p:nvPr>
        </p:nvSpPr>
        <p:spPr/>
        <p:txBody>
          <a:bodyPr/>
          <a:lstStyle/>
          <a:p>
            <a:r>
              <a:rPr lang="en-US" dirty="0"/>
              <a:t>Lucene is 20 years old!</a:t>
            </a:r>
          </a:p>
        </p:txBody>
      </p:sp>
      <p:sp>
        <p:nvSpPr>
          <p:cNvPr id="3" name="Content Placeholder 2">
            <a:extLst>
              <a:ext uri="{FF2B5EF4-FFF2-40B4-BE49-F238E27FC236}">
                <a16:creationId xmlns:a16="http://schemas.microsoft.com/office/drawing/2014/main" id="{5159C7D3-7D31-0643-ACF1-7F4F67258B3E}"/>
              </a:ext>
            </a:extLst>
          </p:cNvPr>
          <p:cNvSpPr>
            <a:spLocks noGrp="1"/>
          </p:cNvSpPr>
          <p:nvPr>
            <p:ph idx="1"/>
          </p:nvPr>
        </p:nvSpPr>
        <p:spPr>
          <a:xfrm>
            <a:off x="838200" y="1825625"/>
            <a:ext cx="10515600" cy="4667250"/>
          </a:xfrm>
        </p:spPr>
        <p:txBody>
          <a:bodyPr>
            <a:normAutofit/>
          </a:bodyPr>
          <a:lstStyle/>
          <a:p>
            <a:r>
              <a:rPr lang="en-US" dirty="0"/>
              <a:t>Let’s celebrate!</a:t>
            </a:r>
          </a:p>
          <a:p>
            <a:r>
              <a:rPr lang="en-US" dirty="0"/>
              <a:t>Mature, field-proven, reliable, and lean-and-mean search engine</a:t>
            </a:r>
          </a:p>
          <a:p>
            <a:r>
              <a:rPr lang="en-US" dirty="0"/>
              <a:t>Vibrant open source Lucene, Solr, and Elasticsearch communities</a:t>
            </a:r>
          </a:p>
          <a:p>
            <a:r>
              <a:rPr lang="en-US" dirty="0"/>
              <a:t>Wide ranges of domains and applications</a:t>
            </a:r>
          </a:p>
          <a:p>
            <a:r>
              <a:rPr lang="en-US" dirty="0"/>
              <a:t>Extendable platform for innovations</a:t>
            </a:r>
          </a:p>
          <a:p>
            <a:r>
              <a:rPr lang="en-US" dirty="0"/>
              <a:t>We’ve indexed just about everything</a:t>
            </a:r>
          </a:p>
          <a:p>
            <a:r>
              <a:rPr lang="en-US" dirty="0"/>
              <a:t>Scalable</a:t>
            </a:r>
          </a:p>
          <a:p>
            <a:r>
              <a:rPr lang="en-US" dirty="0"/>
              <a:t>We’ve battled Relevancy until money ran out!</a:t>
            </a:r>
          </a:p>
          <a:p>
            <a:r>
              <a:rPr lang="en-US" dirty="0"/>
              <a:t>The platform keeps getting better, and the community keeps growing</a:t>
            </a:r>
          </a:p>
          <a:p>
            <a:endParaRPr lang="en-US" dirty="0"/>
          </a:p>
        </p:txBody>
      </p:sp>
      <p:sp>
        <p:nvSpPr>
          <p:cNvPr id="4" name="Footer Placeholder 3">
            <a:extLst>
              <a:ext uri="{FF2B5EF4-FFF2-40B4-BE49-F238E27FC236}">
                <a16:creationId xmlns:a16="http://schemas.microsoft.com/office/drawing/2014/main" id="{208E6805-D26D-2E45-88D8-C282949234DC}"/>
              </a:ext>
            </a:extLst>
          </p:cNvPr>
          <p:cNvSpPr>
            <a:spLocks noGrp="1"/>
          </p:cNvSpPr>
          <p:nvPr>
            <p:ph type="ftr" sz="quarter" idx="11"/>
          </p:nvPr>
        </p:nvSpPr>
        <p:spPr/>
        <p:txBody>
          <a:bodyPr/>
          <a:lstStyle/>
          <a:p>
            <a:r>
              <a:rPr lang="en-US"/>
              <a:t>Haystack EU 2019, Berlin, Germany</a:t>
            </a:r>
          </a:p>
        </p:txBody>
      </p:sp>
      <p:sp>
        <p:nvSpPr>
          <p:cNvPr id="5" name="Slide Number Placeholder 4">
            <a:extLst>
              <a:ext uri="{FF2B5EF4-FFF2-40B4-BE49-F238E27FC236}">
                <a16:creationId xmlns:a16="http://schemas.microsoft.com/office/drawing/2014/main" id="{8062AB1D-54E3-484B-A999-67DECBA5BFAF}"/>
              </a:ext>
            </a:extLst>
          </p:cNvPr>
          <p:cNvSpPr>
            <a:spLocks noGrp="1"/>
          </p:cNvSpPr>
          <p:nvPr>
            <p:ph type="sldNum" sz="quarter" idx="12"/>
          </p:nvPr>
        </p:nvSpPr>
        <p:spPr/>
        <p:txBody>
          <a:bodyPr/>
          <a:lstStyle/>
          <a:p>
            <a:fld id="{E6FED253-7A33-014E-8475-7CB880636088}" type="slidenum">
              <a:rPr lang="en-US" smtClean="0"/>
              <a:t>5</a:t>
            </a:fld>
            <a:endParaRPr lang="en-US"/>
          </a:p>
        </p:txBody>
      </p:sp>
      <p:sp>
        <p:nvSpPr>
          <p:cNvPr id="6" name="Date Placeholder 5">
            <a:extLst>
              <a:ext uri="{FF2B5EF4-FFF2-40B4-BE49-F238E27FC236}">
                <a16:creationId xmlns:a16="http://schemas.microsoft.com/office/drawing/2014/main" id="{87E64FDF-27B3-8644-838F-517FB15731AD}"/>
              </a:ext>
            </a:extLst>
          </p:cNvPr>
          <p:cNvSpPr>
            <a:spLocks noGrp="1"/>
          </p:cNvSpPr>
          <p:nvPr>
            <p:ph type="dt" sz="half" idx="10"/>
          </p:nvPr>
        </p:nvSpPr>
        <p:spPr/>
        <p:txBody>
          <a:bodyPr/>
          <a:lstStyle/>
          <a:p>
            <a:r>
              <a:rPr lang="en-US"/>
              <a:t>October 28th, 2019</a:t>
            </a:r>
          </a:p>
        </p:txBody>
      </p:sp>
      <p:pic>
        <p:nvPicPr>
          <p:cNvPr id="8" name="Picture 7" descr="A birthday cake with lit candles&#10;&#10;Description automatically generated">
            <a:extLst>
              <a:ext uri="{FF2B5EF4-FFF2-40B4-BE49-F238E27FC236}">
                <a16:creationId xmlns:a16="http://schemas.microsoft.com/office/drawing/2014/main" id="{BD66AF7E-49B5-BB46-820D-2374B302D062}"/>
              </a:ext>
            </a:extLst>
          </p:cNvPr>
          <p:cNvPicPr>
            <a:picLocks noChangeAspect="1"/>
          </p:cNvPicPr>
          <p:nvPr/>
        </p:nvPicPr>
        <p:blipFill>
          <a:blip r:embed="rId4"/>
          <a:stretch>
            <a:fillRect/>
          </a:stretch>
        </p:blipFill>
        <p:spPr>
          <a:xfrm rot="1264793">
            <a:off x="10066928" y="1063626"/>
            <a:ext cx="1892300" cy="1066800"/>
          </a:xfrm>
          <a:prstGeom prst="rect">
            <a:avLst/>
          </a:prstGeom>
        </p:spPr>
      </p:pic>
      <p:pic>
        <p:nvPicPr>
          <p:cNvPr id="9" name="Picture 8" descr="A person wearing a costume&#10;&#10;Description automatically generated">
            <a:extLst>
              <a:ext uri="{FF2B5EF4-FFF2-40B4-BE49-F238E27FC236}">
                <a16:creationId xmlns:a16="http://schemas.microsoft.com/office/drawing/2014/main" id="{0311DC7B-04BD-6147-958A-FF4EDDE00707}"/>
              </a:ext>
            </a:extLst>
          </p:cNvPr>
          <p:cNvPicPr>
            <a:picLocks noChangeAspect="1"/>
          </p:cNvPicPr>
          <p:nvPr/>
        </p:nvPicPr>
        <p:blipFill>
          <a:blip r:embed="rId5"/>
          <a:stretch>
            <a:fillRect/>
          </a:stretch>
        </p:blipFill>
        <p:spPr>
          <a:xfrm>
            <a:off x="10116197" y="3496974"/>
            <a:ext cx="1625600" cy="2184400"/>
          </a:xfrm>
          <a:prstGeom prst="rect">
            <a:avLst/>
          </a:prstGeom>
        </p:spPr>
      </p:pic>
    </p:spTree>
    <p:extLst>
      <p:ext uri="{BB962C8B-B14F-4D97-AF65-F5344CB8AC3E}">
        <p14:creationId xmlns:p14="http://schemas.microsoft.com/office/powerpoint/2010/main" val="104680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5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2A91-0C22-9E49-B452-C15FFDC7E36F}"/>
              </a:ext>
            </a:extLst>
          </p:cNvPr>
          <p:cNvSpPr>
            <a:spLocks noGrp="1"/>
          </p:cNvSpPr>
          <p:nvPr>
            <p:ph type="title"/>
          </p:nvPr>
        </p:nvSpPr>
        <p:spPr>
          <a:blipFill>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p>
            <a:r>
              <a:rPr lang="en-US" dirty="0"/>
              <a:t>The Tooling Is Awesome!</a:t>
            </a:r>
          </a:p>
        </p:txBody>
      </p:sp>
      <p:sp>
        <p:nvSpPr>
          <p:cNvPr id="3" name="Content Placeholder 2">
            <a:extLst>
              <a:ext uri="{FF2B5EF4-FFF2-40B4-BE49-F238E27FC236}">
                <a16:creationId xmlns:a16="http://schemas.microsoft.com/office/drawing/2014/main" id="{AC6714A0-430A-464B-BBC7-BDD887EEAC54}"/>
              </a:ext>
            </a:extLst>
          </p:cNvPr>
          <p:cNvSpPr>
            <a:spLocks noGrp="1"/>
          </p:cNvSpPr>
          <p:nvPr>
            <p:ph idx="1"/>
          </p:nvPr>
        </p:nvSpPr>
        <p:spPr/>
        <p:txBody>
          <a:bodyPr>
            <a:normAutofit/>
          </a:bodyPr>
          <a:lstStyle/>
          <a:p>
            <a:r>
              <a:rPr lang="en-US" dirty="0"/>
              <a:t>Let’s appreciate our toolbox!</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2E3AE189-22BC-BD4E-A307-73E6203F1D47}"/>
              </a:ext>
            </a:extLst>
          </p:cNvPr>
          <p:cNvSpPr>
            <a:spLocks noGrp="1"/>
          </p:cNvSpPr>
          <p:nvPr>
            <p:ph type="ftr" sz="quarter" idx="11"/>
          </p:nvPr>
        </p:nvSpPr>
        <p:spPr/>
        <p:txBody>
          <a:bodyPr/>
          <a:lstStyle/>
          <a:p>
            <a:r>
              <a:rPr lang="en-US"/>
              <a:t>Haystack EU 2019, Berlin, Germany</a:t>
            </a:r>
          </a:p>
        </p:txBody>
      </p:sp>
      <p:sp>
        <p:nvSpPr>
          <p:cNvPr id="5" name="Slide Number Placeholder 4">
            <a:extLst>
              <a:ext uri="{FF2B5EF4-FFF2-40B4-BE49-F238E27FC236}">
                <a16:creationId xmlns:a16="http://schemas.microsoft.com/office/drawing/2014/main" id="{B8582829-CC7F-EC44-8245-D564C8C212B4}"/>
              </a:ext>
            </a:extLst>
          </p:cNvPr>
          <p:cNvSpPr>
            <a:spLocks noGrp="1"/>
          </p:cNvSpPr>
          <p:nvPr>
            <p:ph type="sldNum" sz="quarter" idx="12"/>
          </p:nvPr>
        </p:nvSpPr>
        <p:spPr/>
        <p:txBody>
          <a:bodyPr/>
          <a:lstStyle/>
          <a:p>
            <a:fld id="{E6FED253-7A33-014E-8475-7CB880636088}" type="slidenum">
              <a:rPr lang="en-US" smtClean="0"/>
              <a:t>6</a:t>
            </a:fld>
            <a:endParaRPr lang="en-US"/>
          </a:p>
        </p:txBody>
      </p:sp>
      <p:sp>
        <p:nvSpPr>
          <p:cNvPr id="6" name="Date Placeholder 5">
            <a:extLst>
              <a:ext uri="{FF2B5EF4-FFF2-40B4-BE49-F238E27FC236}">
                <a16:creationId xmlns:a16="http://schemas.microsoft.com/office/drawing/2014/main" id="{46B9CA8F-2088-F545-9D7E-D85F38507B08}"/>
              </a:ext>
            </a:extLst>
          </p:cNvPr>
          <p:cNvSpPr>
            <a:spLocks noGrp="1"/>
          </p:cNvSpPr>
          <p:nvPr>
            <p:ph type="dt" sz="half" idx="10"/>
          </p:nvPr>
        </p:nvSpPr>
        <p:spPr/>
        <p:txBody>
          <a:bodyPr/>
          <a:lstStyle/>
          <a:p>
            <a:r>
              <a:rPr lang="en-US"/>
              <a:t>October 28th, 2019</a:t>
            </a:r>
          </a:p>
        </p:txBody>
      </p:sp>
    </p:spTree>
    <p:extLst>
      <p:ext uri="{BB962C8B-B14F-4D97-AF65-F5344CB8AC3E}">
        <p14:creationId xmlns:p14="http://schemas.microsoft.com/office/powerpoint/2010/main" val="304839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B61B-5AF2-E343-AEE3-68D5564FC27C}"/>
              </a:ext>
            </a:extLst>
          </p:cNvPr>
          <p:cNvSpPr>
            <a:spLocks noGrp="1"/>
          </p:cNvSpPr>
          <p:nvPr>
            <p:ph type="title"/>
          </p:nvPr>
        </p:nvSpPr>
        <p:spPr>
          <a:xfrm>
            <a:off x="237995" y="11186"/>
            <a:ext cx="10515600" cy="1003343"/>
          </a:xfrm>
        </p:spPr>
        <p:txBody>
          <a:bodyPr/>
          <a:lstStyle/>
          <a:p>
            <a:r>
              <a:rPr lang="en-US" dirty="0"/>
              <a:t>Tooling - Lucene Java SDK</a:t>
            </a:r>
          </a:p>
        </p:txBody>
      </p:sp>
      <p:sp>
        <p:nvSpPr>
          <p:cNvPr id="3" name="Content Placeholder 2">
            <a:extLst>
              <a:ext uri="{FF2B5EF4-FFF2-40B4-BE49-F238E27FC236}">
                <a16:creationId xmlns:a16="http://schemas.microsoft.com/office/drawing/2014/main" id="{DCABB3A7-45D0-E740-861C-4FAA496F6FEF}"/>
              </a:ext>
            </a:extLst>
          </p:cNvPr>
          <p:cNvSpPr>
            <a:spLocks noGrp="1"/>
          </p:cNvSpPr>
          <p:nvPr>
            <p:ph idx="1"/>
          </p:nvPr>
        </p:nvSpPr>
        <p:spPr>
          <a:xfrm>
            <a:off x="237995" y="1153188"/>
            <a:ext cx="11824569" cy="5203162"/>
          </a:xfrm>
        </p:spPr>
        <p:txBody>
          <a:bodyPr>
            <a:normAutofit/>
          </a:bodyPr>
          <a:lstStyle/>
          <a:p>
            <a:pPr marL="0" indent="0">
              <a:buNone/>
            </a:pPr>
            <a:r>
              <a:rPr lang="en-US" sz="2400" b="1" dirty="0">
                <a:latin typeface="Courier New" panose="02070309020205020404" pitchFamily="49" charset="0"/>
                <a:cs typeface="Courier New" panose="02070309020205020404" pitchFamily="49" charset="0"/>
              </a:rPr>
              <a:t>new </a:t>
            </a:r>
            <a:r>
              <a:rPr lang="en-US" sz="2400" b="1" dirty="0" err="1">
                <a:solidFill>
                  <a:srgbClr val="FF0000"/>
                </a:solidFill>
                <a:latin typeface="Courier New" panose="02070309020205020404" pitchFamily="49" charset="0"/>
                <a:cs typeface="Courier New" panose="02070309020205020404" pitchFamily="49" charset="0"/>
              </a:rPr>
              <a:t>BoostQuery</a:t>
            </a:r>
            <a:r>
              <a:rPr lang="en-US" sz="2400" b="1" dirty="0">
                <a:latin typeface="Courier New" panose="02070309020205020404" pitchFamily="49" charset="0"/>
                <a:cs typeface="Courier New" panose="02070309020205020404" pitchFamily="49" charset="0"/>
              </a:rPr>
              <a:t>(</a:t>
            </a:r>
          </a:p>
          <a:p>
            <a:pPr marL="0" indent="0">
              <a:buNone/>
            </a:pPr>
            <a:r>
              <a:rPr lang="en-US" sz="2400" b="1" dirty="0">
                <a:latin typeface="Courier New" panose="02070309020205020404" pitchFamily="49" charset="0"/>
                <a:cs typeface="Courier New" panose="02070309020205020404" pitchFamily="49" charset="0"/>
              </a:rPr>
              <a:t>	new </a:t>
            </a:r>
            <a:r>
              <a:rPr lang="en-US" sz="2400" b="1" dirty="0" err="1">
                <a:solidFill>
                  <a:srgbClr val="00B0F0"/>
                </a:solidFill>
                <a:latin typeface="Courier New" panose="02070309020205020404" pitchFamily="49" charset="0"/>
                <a:cs typeface="Courier New" panose="02070309020205020404" pitchFamily="49" charset="0"/>
              </a:rPr>
              <a:t>BooleanQuery</a:t>
            </a:r>
            <a:r>
              <a:rPr lang="en-US" sz="2400" b="1" dirty="0" err="1">
                <a:latin typeface="Courier New" panose="02070309020205020404" pitchFamily="49" charset="0"/>
                <a:cs typeface="Courier New" panose="02070309020205020404" pitchFamily="49" charset="0"/>
              </a:rPr>
              <a:t>.Builder</a:t>
            </a:r>
            <a:r>
              <a:rPr lang="en-US" sz="2400" b="1" dirty="0">
                <a:latin typeface="Courier New" panose="02070309020205020404" pitchFamily="49" charset="0"/>
                <a:cs typeface="Courier New" panose="02070309020205020404" pitchFamily="49" charset="0"/>
              </a:rPr>
              <a:t>()</a:t>
            </a:r>
          </a:p>
          <a:p>
            <a:pPr marL="0" indent="0">
              <a:buNone/>
            </a:pPr>
            <a:r>
              <a:rPr lang="en-US" sz="2400" b="1" dirty="0">
                <a:latin typeface="Courier New" panose="02070309020205020404" pitchFamily="49" charset="0"/>
                <a:cs typeface="Courier New" panose="02070309020205020404" pitchFamily="49" charset="0"/>
              </a:rPr>
              <a:t>	.add(new </a:t>
            </a:r>
            <a:r>
              <a:rPr lang="en-US" sz="2400" b="1" dirty="0" err="1">
                <a:solidFill>
                  <a:srgbClr val="00B050"/>
                </a:solidFill>
                <a:latin typeface="Courier New" panose="02070309020205020404" pitchFamily="49" charset="0"/>
                <a:cs typeface="Courier New" panose="02070309020205020404" pitchFamily="49" charset="0"/>
              </a:rPr>
              <a:t>SpanNearQuery</a:t>
            </a:r>
            <a:r>
              <a:rPr lang="en-US" sz="2400" b="1" dirty="0">
                <a:latin typeface="Courier New" panose="02070309020205020404" pitchFamily="49" charset="0"/>
                <a:cs typeface="Courier New" panose="02070309020205020404" pitchFamily="49" charset="0"/>
              </a:rPr>
              <a:t>(</a:t>
            </a:r>
          </a:p>
          <a:p>
            <a:pPr marL="0" indent="0">
              <a:buNone/>
            </a:pPr>
            <a:r>
              <a:rPr lang="en-US" sz="2400" b="1" dirty="0">
                <a:latin typeface="Courier New" panose="02070309020205020404" pitchFamily="49" charset="0"/>
                <a:cs typeface="Courier New" panose="02070309020205020404" pitchFamily="49" charset="0"/>
              </a:rPr>
              <a:t>			new </a:t>
            </a:r>
            <a:r>
              <a:rPr lang="en-US" sz="2400" b="1" dirty="0" err="1">
                <a:latin typeface="Courier New" panose="02070309020205020404" pitchFamily="49" charset="0"/>
                <a:cs typeface="Courier New" panose="02070309020205020404" pitchFamily="49" charset="0"/>
              </a:rPr>
              <a:t>SpanQuery</a:t>
            </a:r>
            <a:r>
              <a:rPr lang="en-US" sz="2400" b="1" dirty="0">
                <a:latin typeface="Courier New" panose="02070309020205020404" pitchFamily="49" charset="0"/>
                <a:cs typeface="Courier New" panose="02070309020205020404" pitchFamily="49" charset="0"/>
              </a:rPr>
              <a:t>[]{</a:t>
            </a:r>
          </a:p>
          <a:p>
            <a:pPr marL="0" indent="0">
              <a:buNone/>
            </a:pPr>
            <a:r>
              <a:rPr lang="en-US" sz="2400" b="1" dirty="0">
                <a:latin typeface="Courier New" panose="02070309020205020404" pitchFamily="49" charset="0"/>
                <a:cs typeface="Courier New" panose="02070309020205020404" pitchFamily="49" charset="0"/>
              </a:rPr>
              <a:t>    				new </a:t>
            </a:r>
            <a:r>
              <a:rPr lang="en-US" sz="2400" b="1" dirty="0" err="1">
                <a:solidFill>
                  <a:srgbClr val="7030A0"/>
                </a:solidFill>
                <a:latin typeface="Courier New" panose="02070309020205020404" pitchFamily="49" charset="0"/>
                <a:cs typeface="Courier New" panose="02070309020205020404" pitchFamily="49" charset="0"/>
              </a:rPr>
              <a:t>SpanTermQuery</a:t>
            </a:r>
            <a:r>
              <a:rPr lang="en-US" sz="2400" b="1" dirty="0">
                <a:latin typeface="Courier New" panose="02070309020205020404" pitchFamily="49" charset="0"/>
                <a:cs typeface="Courier New" panose="02070309020205020404" pitchFamily="49" charset="0"/>
              </a:rPr>
              <a:t>(new Term(“title”, term1),</a:t>
            </a:r>
          </a:p>
          <a:p>
            <a:pPr marL="0" indent="0">
              <a:buNone/>
            </a:pPr>
            <a:r>
              <a:rPr lang="en-US" sz="2400" b="1" dirty="0">
                <a:latin typeface="Courier New" panose="02070309020205020404" pitchFamily="49" charset="0"/>
                <a:cs typeface="Courier New" panose="02070309020205020404" pitchFamily="49" charset="0"/>
              </a:rPr>
              <a:t>         			new </a:t>
            </a:r>
            <a:r>
              <a:rPr lang="en-US" sz="2400" b="1" dirty="0" err="1">
                <a:solidFill>
                  <a:srgbClr val="7030A0"/>
                </a:solidFill>
                <a:latin typeface="Courier New" panose="02070309020205020404" pitchFamily="49" charset="0"/>
                <a:cs typeface="Courier New" panose="02070309020205020404" pitchFamily="49" charset="0"/>
              </a:rPr>
              <a:t>SpanTermQuery</a:t>
            </a:r>
            <a:r>
              <a:rPr lang="en-US" sz="2400" b="1" dirty="0">
                <a:latin typeface="Courier New" panose="02070309020205020404" pitchFamily="49" charset="0"/>
                <a:cs typeface="Courier New" panose="02070309020205020404" pitchFamily="49" charset="0"/>
              </a:rPr>
              <a:t>(new Term(“title”, term2)</a:t>
            </a:r>
          </a:p>
          <a:p>
            <a:pPr marL="0" indent="0">
              <a:buNone/>
            </a:pPr>
            <a:r>
              <a:rPr lang="en-US" sz="2400" b="1" dirty="0">
                <a:latin typeface="Courier New" panose="02070309020205020404" pitchFamily="49" charset="0"/>
                <a:cs typeface="Courier New" panose="02070309020205020404" pitchFamily="49" charset="0"/>
              </a:rPr>
              <a:t>			}, distance, order), </a:t>
            </a:r>
            <a:r>
              <a:rPr lang="en-US" sz="2400" b="1" dirty="0" err="1">
                <a:latin typeface="Courier New" panose="02070309020205020404" pitchFamily="49" charset="0"/>
                <a:cs typeface="Courier New" panose="02070309020205020404" pitchFamily="49" charset="0"/>
              </a:rPr>
              <a:t>BooleanClause.Occur.SHOULD</a:t>
            </a:r>
            <a:r>
              <a:rPr lang="en-US" sz="2400" b="1" dirty="0">
                <a:latin typeface="Courier New" panose="02070309020205020404" pitchFamily="49" charset="0"/>
                <a:cs typeface="Courier New" panose="02070309020205020404" pitchFamily="49" charset="0"/>
              </a:rPr>
              <a:t>)</a:t>
            </a:r>
          </a:p>
          <a:p>
            <a:pPr marL="0" indent="0">
              <a:buNone/>
            </a:pPr>
            <a:r>
              <a:rPr lang="en-US" sz="2400" b="1" dirty="0">
                <a:latin typeface="Courier New" panose="02070309020205020404" pitchFamily="49" charset="0"/>
                <a:cs typeface="Courier New" panose="02070309020205020404" pitchFamily="49" charset="0"/>
              </a:rPr>
              <a:t>	.add(…, SHOULD)</a:t>
            </a:r>
          </a:p>
          <a:p>
            <a:pPr marL="0" indent="0">
              <a:buNone/>
            </a:pPr>
            <a:r>
              <a:rPr lang="en-US" sz="2400" b="1" dirty="0">
                <a:latin typeface="Courier New" panose="02070309020205020404" pitchFamily="49" charset="0"/>
                <a:cs typeface="Courier New" panose="02070309020205020404" pitchFamily="49" charset="0"/>
              </a:rPr>
              <a:t>	.build(),</a:t>
            </a:r>
          </a:p>
          <a:p>
            <a:pPr marL="0" indent="0">
              <a:buNone/>
            </a:pPr>
            <a:r>
              <a:rPr lang="en-US" sz="2400" b="1" dirty="0">
                <a:latin typeface="Courier New" panose="02070309020205020404" pitchFamily="49" charset="0"/>
                <a:cs typeface="Courier New" panose="02070309020205020404" pitchFamily="49" charset="0"/>
              </a:rPr>
              <a:t>	10.0);</a:t>
            </a:r>
          </a:p>
        </p:txBody>
      </p:sp>
      <p:sp>
        <p:nvSpPr>
          <p:cNvPr id="4" name="Date Placeholder 3">
            <a:extLst>
              <a:ext uri="{FF2B5EF4-FFF2-40B4-BE49-F238E27FC236}">
                <a16:creationId xmlns:a16="http://schemas.microsoft.com/office/drawing/2014/main" id="{AE1456FD-3BBF-0E4D-8CF0-460C27258B2D}"/>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A7878E8B-5721-C441-B274-E6D123AB4A03}"/>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AC7BBAB6-7A81-F840-A04E-2ED7AF4BF436}"/>
              </a:ext>
            </a:extLst>
          </p:cNvPr>
          <p:cNvSpPr>
            <a:spLocks noGrp="1"/>
          </p:cNvSpPr>
          <p:nvPr>
            <p:ph type="sldNum" sz="quarter" idx="12"/>
          </p:nvPr>
        </p:nvSpPr>
        <p:spPr/>
        <p:txBody>
          <a:bodyPr/>
          <a:lstStyle/>
          <a:p>
            <a:fld id="{E6FED253-7A33-014E-8475-7CB880636088}" type="slidenum">
              <a:rPr lang="en-US" smtClean="0"/>
              <a:t>7</a:t>
            </a:fld>
            <a:endParaRPr lang="en-US"/>
          </a:p>
        </p:txBody>
      </p:sp>
      <p:sp>
        <p:nvSpPr>
          <p:cNvPr id="7" name="Google Shape;247;p24">
            <a:extLst>
              <a:ext uri="{FF2B5EF4-FFF2-40B4-BE49-F238E27FC236}">
                <a16:creationId xmlns:a16="http://schemas.microsoft.com/office/drawing/2014/main" id="{A76F48D8-C652-0F49-8608-206175D6DA80}"/>
              </a:ext>
            </a:extLst>
          </p:cNvPr>
          <p:cNvSpPr/>
          <p:nvPr/>
        </p:nvSpPr>
        <p:spPr>
          <a:xfrm>
            <a:off x="9164275" y="392208"/>
            <a:ext cx="238800" cy="238800"/>
          </a:xfrm>
          <a:prstGeom prst="ellipse">
            <a:avLst/>
          </a:prstGeom>
          <a:solidFill>
            <a:srgbClr val="D5A6B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ic Sans MS" panose="030F0902030302020204" pitchFamily="66" charset="0"/>
            </a:endParaRPr>
          </a:p>
        </p:txBody>
      </p:sp>
      <p:sp>
        <p:nvSpPr>
          <p:cNvPr id="9" name="Google Shape;249;p24">
            <a:extLst>
              <a:ext uri="{FF2B5EF4-FFF2-40B4-BE49-F238E27FC236}">
                <a16:creationId xmlns:a16="http://schemas.microsoft.com/office/drawing/2014/main" id="{5D6A5A49-ABE0-124B-8EFC-9B909B916617}"/>
              </a:ext>
            </a:extLst>
          </p:cNvPr>
          <p:cNvSpPr/>
          <p:nvPr/>
        </p:nvSpPr>
        <p:spPr>
          <a:xfrm>
            <a:off x="9151630" y="1232020"/>
            <a:ext cx="238800" cy="238800"/>
          </a:xfrm>
          <a:prstGeom prst="ellipse">
            <a:avLst/>
          </a:prstGeom>
          <a:solidFill>
            <a:srgbClr val="0B5394"/>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ic Sans MS" panose="030F0902030302020204" pitchFamily="66" charset="0"/>
            </a:endParaRPr>
          </a:p>
        </p:txBody>
      </p:sp>
      <p:sp>
        <p:nvSpPr>
          <p:cNvPr id="10" name="Google Shape;250;p24">
            <a:extLst>
              <a:ext uri="{FF2B5EF4-FFF2-40B4-BE49-F238E27FC236}">
                <a16:creationId xmlns:a16="http://schemas.microsoft.com/office/drawing/2014/main" id="{095A1EA0-B354-F243-8078-952C8BFD1ECB}"/>
              </a:ext>
            </a:extLst>
          </p:cNvPr>
          <p:cNvSpPr txBox="1"/>
          <p:nvPr/>
        </p:nvSpPr>
        <p:spPr>
          <a:xfrm>
            <a:off x="7859472" y="59304"/>
            <a:ext cx="2848405"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omic Sans MS" panose="030F0902030302020204" pitchFamily="66" charset="0"/>
              </a:rPr>
              <a:t>Op: BOOST (value: 10.0)</a:t>
            </a:r>
            <a:endParaRPr dirty="0">
              <a:latin typeface="Comic Sans MS" panose="030F0902030302020204" pitchFamily="66" charset="0"/>
            </a:endParaRPr>
          </a:p>
        </p:txBody>
      </p:sp>
      <p:sp>
        <p:nvSpPr>
          <p:cNvPr id="11" name="Google Shape;251;p24">
            <a:extLst>
              <a:ext uri="{FF2B5EF4-FFF2-40B4-BE49-F238E27FC236}">
                <a16:creationId xmlns:a16="http://schemas.microsoft.com/office/drawing/2014/main" id="{92A32FE2-B622-BF43-A258-136A01EDA33D}"/>
              </a:ext>
            </a:extLst>
          </p:cNvPr>
          <p:cNvSpPr txBox="1"/>
          <p:nvPr/>
        </p:nvSpPr>
        <p:spPr>
          <a:xfrm>
            <a:off x="8554745" y="1889358"/>
            <a:ext cx="1427455" cy="340500"/>
          </a:xfrm>
          <a:prstGeom prst="rect">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omic Sans MS" panose="030F0902030302020204" pitchFamily="66" charset="0"/>
              </a:rPr>
              <a:t>title:term2</a:t>
            </a:r>
            <a:endParaRPr dirty="0">
              <a:latin typeface="Comic Sans MS" panose="030F0902030302020204" pitchFamily="66" charset="0"/>
            </a:endParaRPr>
          </a:p>
        </p:txBody>
      </p:sp>
      <p:sp>
        <p:nvSpPr>
          <p:cNvPr id="12" name="Google Shape;252;p24">
            <a:extLst>
              <a:ext uri="{FF2B5EF4-FFF2-40B4-BE49-F238E27FC236}">
                <a16:creationId xmlns:a16="http://schemas.microsoft.com/office/drawing/2014/main" id="{DF7403AB-8D9C-3D4D-AAAB-1732581D4862}"/>
              </a:ext>
            </a:extLst>
          </p:cNvPr>
          <p:cNvSpPr txBox="1"/>
          <p:nvPr/>
        </p:nvSpPr>
        <p:spPr>
          <a:xfrm>
            <a:off x="6852945" y="1879212"/>
            <a:ext cx="1427455" cy="340500"/>
          </a:xfrm>
          <a:prstGeom prst="rect">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omic Sans MS" panose="030F0902030302020204" pitchFamily="66" charset="0"/>
              </a:rPr>
              <a:t>title:term1</a:t>
            </a:r>
            <a:endParaRPr dirty="0">
              <a:latin typeface="Comic Sans MS" panose="030F0902030302020204" pitchFamily="66" charset="0"/>
            </a:endParaRPr>
          </a:p>
        </p:txBody>
      </p:sp>
      <p:cxnSp>
        <p:nvCxnSpPr>
          <p:cNvPr id="14" name="Google Shape;254;p24">
            <a:extLst>
              <a:ext uri="{FF2B5EF4-FFF2-40B4-BE49-F238E27FC236}">
                <a16:creationId xmlns:a16="http://schemas.microsoft.com/office/drawing/2014/main" id="{537B6500-6078-004C-AB5D-DF90C71EFB59}"/>
              </a:ext>
            </a:extLst>
          </p:cNvPr>
          <p:cNvCxnSpPr>
            <a:cxnSpLocks/>
          </p:cNvCxnSpPr>
          <p:nvPr/>
        </p:nvCxnSpPr>
        <p:spPr>
          <a:xfrm>
            <a:off x="9283675" y="663083"/>
            <a:ext cx="0" cy="29523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5" name="Google Shape;250;p24">
            <a:extLst>
              <a:ext uri="{FF2B5EF4-FFF2-40B4-BE49-F238E27FC236}">
                <a16:creationId xmlns:a16="http://schemas.microsoft.com/office/drawing/2014/main" id="{5C726EAE-B7A2-2046-A1CE-4C683F00B0D4}"/>
              </a:ext>
            </a:extLst>
          </p:cNvPr>
          <p:cNvSpPr txBox="1"/>
          <p:nvPr/>
        </p:nvSpPr>
        <p:spPr>
          <a:xfrm>
            <a:off x="8629675" y="958313"/>
            <a:ext cx="13080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omic Sans MS" panose="030F0902030302020204" pitchFamily="66" charset="0"/>
              </a:rPr>
              <a:t>Op: OR</a:t>
            </a:r>
            <a:endParaRPr dirty="0">
              <a:latin typeface="Comic Sans MS" panose="030F0902030302020204" pitchFamily="66" charset="0"/>
            </a:endParaRPr>
          </a:p>
        </p:txBody>
      </p:sp>
      <p:cxnSp>
        <p:nvCxnSpPr>
          <p:cNvPr id="18" name="Google Shape;254;p24">
            <a:extLst>
              <a:ext uri="{FF2B5EF4-FFF2-40B4-BE49-F238E27FC236}">
                <a16:creationId xmlns:a16="http://schemas.microsoft.com/office/drawing/2014/main" id="{E9E0E48A-CABD-F14D-BDF1-5087BD44870E}"/>
              </a:ext>
            </a:extLst>
          </p:cNvPr>
          <p:cNvCxnSpPr>
            <a:cxnSpLocks/>
          </p:cNvCxnSpPr>
          <p:nvPr/>
        </p:nvCxnSpPr>
        <p:spPr>
          <a:xfrm flipH="1">
            <a:off x="7708900" y="1470820"/>
            <a:ext cx="1346200" cy="38650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Google Shape;254;p24">
            <a:extLst>
              <a:ext uri="{FF2B5EF4-FFF2-40B4-BE49-F238E27FC236}">
                <a16:creationId xmlns:a16="http://schemas.microsoft.com/office/drawing/2014/main" id="{DF6A7D8D-9EF7-5A4F-843E-C8FC89F5751C}"/>
              </a:ext>
            </a:extLst>
          </p:cNvPr>
          <p:cNvCxnSpPr>
            <a:cxnSpLocks/>
            <a:endCxn id="11" idx="0"/>
          </p:cNvCxnSpPr>
          <p:nvPr/>
        </p:nvCxnSpPr>
        <p:spPr>
          <a:xfrm>
            <a:off x="9268472" y="1569944"/>
            <a:ext cx="1" cy="319414"/>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1" name="Google Shape;249;p24">
            <a:extLst>
              <a:ext uri="{FF2B5EF4-FFF2-40B4-BE49-F238E27FC236}">
                <a16:creationId xmlns:a16="http://schemas.microsoft.com/office/drawing/2014/main" id="{45E9AA03-FCD0-2347-A02D-21347ED9EB48}"/>
              </a:ext>
            </a:extLst>
          </p:cNvPr>
          <p:cNvSpPr/>
          <p:nvPr/>
        </p:nvSpPr>
        <p:spPr>
          <a:xfrm>
            <a:off x="10707877" y="1930062"/>
            <a:ext cx="238800" cy="238800"/>
          </a:xfrm>
          <a:prstGeom prst="ellipse">
            <a:avLst/>
          </a:prstGeom>
          <a:solidFill>
            <a:srgbClr val="0B5394"/>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ic Sans MS" panose="030F0902030302020204" pitchFamily="66" charset="0"/>
            </a:endParaRPr>
          </a:p>
        </p:txBody>
      </p:sp>
      <p:cxnSp>
        <p:nvCxnSpPr>
          <p:cNvPr id="32" name="Google Shape;254;p24">
            <a:extLst>
              <a:ext uri="{FF2B5EF4-FFF2-40B4-BE49-F238E27FC236}">
                <a16:creationId xmlns:a16="http://schemas.microsoft.com/office/drawing/2014/main" id="{81744B95-DDFF-A14A-9FAD-485CAAAE1554}"/>
              </a:ext>
            </a:extLst>
          </p:cNvPr>
          <p:cNvCxnSpPr>
            <a:cxnSpLocks/>
          </p:cNvCxnSpPr>
          <p:nvPr/>
        </p:nvCxnSpPr>
        <p:spPr>
          <a:xfrm>
            <a:off x="9481845" y="1510544"/>
            <a:ext cx="1346200" cy="38650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3" name="Google Shape;254;p24">
            <a:extLst>
              <a:ext uri="{FF2B5EF4-FFF2-40B4-BE49-F238E27FC236}">
                <a16:creationId xmlns:a16="http://schemas.microsoft.com/office/drawing/2014/main" id="{72E0F2CC-FC29-164E-8910-AFCBD0B7A986}"/>
              </a:ext>
            </a:extLst>
          </p:cNvPr>
          <p:cNvCxnSpPr>
            <a:cxnSpLocks/>
          </p:cNvCxnSpPr>
          <p:nvPr/>
        </p:nvCxnSpPr>
        <p:spPr>
          <a:xfrm>
            <a:off x="10834515" y="2229858"/>
            <a:ext cx="1" cy="319414"/>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4" name="Google Shape;254;p24">
            <a:extLst>
              <a:ext uri="{FF2B5EF4-FFF2-40B4-BE49-F238E27FC236}">
                <a16:creationId xmlns:a16="http://schemas.microsoft.com/office/drawing/2014/main" id="{4C6A9C99-D875-1348-A9AE-F0A9FABF21A3}"/>
              </a:ext>
            </a:extLst>
          </p:cNvPr>
          <p:cNvCxnSpPr>
            <a:cxnSpLocks/>
          </p:cNvCxnSpPr>
          <p:nvPr/>
        </p:nvCxnSpPr>
        <p:spPr>
          <a:xfrm flipH="1">
            <a:off x="10502900" y="2232309"/>
            <a:ext cx="196989" cy="25528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6" name="Google Shape;254;p24">
            <a:extLst>
              <a:ext uri="{FF2B5EF4-FFF2-40B4-BE49-F238E27FC236}">
                <a16:creationId xmlns:a16="http://schemas.microsoft.com/office/drawing/2014/main" id="{67870BE1-B10D-8446-9AE1-AD7E704E786F}"/>
              </a:ext>
            </a:extLst>
          </p:cNvPr>
          <p:cNvCxnSpPr>
            <a:cxnSpLocks/>
          </p:cNvCxnSpPr>
          <p:nvPr/>
        </p:nvCxnSpPr>
        <p:spPr>
          <a:xfrm>
            <a:off x="11018429" y="2232309"/>
            <a:ext cx="196989" cy="25528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C8239567-8B3F-9248-8273-198A6811CE0B}"/>
              </a:ext>
            </a:extLst>
          </p:cNvPr>
          <p:cNvSpPr txBox="1"/>
          <p:nvPr/>
        </p:nvSpPr>
        <p:spPr>
          <a:xfrm>
            <a:off x="10180345" y="693315"/>
            <a:ext cx="1217531" cy="369332"/>
          </a:xfrm>
          <a:prstGeom prst="rect">
            <a:avLst/>
          </a:prstGeom>
          <a:noFill/>
        </p:spPr>
        <p:txBody>
          <a:bodyPr wrap="square" rtlCol="0">
            <a:spAutoFit/>
          </a:bodyPr>
          <a:lstStyle/>
          <a:p>
            <a:r>
              <a:rPr lang="en-US" dirty="0"/>
              <a:t>Parse Tree</a:t>
            </a:r>
          </a:p>
        </p:txBody>
      </p:sp>
      <p:sp>
        <p:nvSpPr>
          <p:cNvPr id="38" name="Google Shape;250;p24">
            <a:extLst>
              <a:ext uri="{FF2B5EF4-FFF2-40B4-BE49-F238E27FC236}">
                <a16:creationId xmlns:a16="http://schemas.microsoft.com/office/drawing/2014/main" id="{2FA4D0EC-0933-E44F-9CF2-4FB75B6E2309}"/>
              </a:ext>
            </a:extLst>
          </p:cNvPr>
          <p:cNvSpPr txBox="1"/>
          <p:nvPr/>
        </p:nvSpPr>
        <p:spPr>
          <a:xfrm>
            <a:off x="10154945" y="2543557"/>
            <a:ext cx="13080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omic Sans MS" panose="030F0902030302020204" pitchFamily="66" charset="0"/>
              </a:rPr>
              <a:t>…</a:t>
            </a:r>
            <a:endParaRPr dirty="0">
              <a:latin typeface="Comic Sans MS" panose="030F0902030302020204" pitchFamily="66" charset="0"/>
            </a:endParaRPr>
          </a:p>
        </p:txBody>
      </p:sp>
    </p:spTree>
    <p:extLst>
      <p:ext uri="{BB962C8B-B14F-4D97-AF65-F5344CB8AC3E}">
        <p14:creationId xmlns:p14="http://schemas.microsoft.com/office/powerpoint/2010/main" val="327463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animBg="1"/>
      <p:bldP spid="12" grpId="0" animBg="1"/>
      <p:bldP spid="15" grpId="0"/>
      <p:bldP spid="31" grpId="0" animBg="1"/>
      <p:bldP spid="37" grpId="0"/>
      <p:bldP spid="38" grpId="0"/>
      <p:bldP spid="38"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44000" b="-4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20CB-3805-1B4F-8FD2-1C1018CDC19F}"/>
              </a:ext>
            </a:extLst>
          </p:cNvPr>
          <p:cNvSpPr>
            <a:spLocks noGrp="1"/>
          </p:cNvSpPr>
          <p:nvPr>
            <p:ph type="title"/>
          </p:nvPr>
        </p:nvSpPr>
        <p:spPr>
          <a:xfrm>
            <a:off x="124217" y="90521"/>
            <a:ext cx="10515600" cy="1149749"/>
          </a:xfrm>
        </p:spPr>
        <p:txBody>
          <a:bodyPr/>
          <a:lstStyle/>
          <a:p>
            <a:r>
              <a:rPr lang="en-US" dirty="0"/>
              <a:t>Tooling - A Wealth of Text Processing Widgets</a:t>
            </a:r>
          </a:p>
        </p:txBody>
      </p:sp>
      <p:sp>
        <p:nvSpPr>
          <p:cNvPr id="4" name="Date Placeholder 3">
            <a:extLst>
              <a:ext uri="{FF2B5EF4-FFF2-40B4-BE49-F238E27FC236}">
                <a16:creationId xmlns:a16="http://schemas.microsoft.com/office/drawing/2014/main" id="{2659FC00-FA28-394D-9035-C5331BAA3F38}"/>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E1DE9AF1-B7FC-D34C-82A0-1D6B87D93E50}"/>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02EDA392-7735-C847-9955-AE1841BA93DE}"/>
              </a:ext>
            </a:extLst>
          </p:cNvPr>
          <p:cNvSpPr>
            <a:spLocks noGrp="1"/>
          </p:cNvSpPr>
          <p:nvPr>
            <p:ph type="sldNum" sz="quarter" idx="12"/>
          </p:nvPr>
        </p:nvSpPr>
        <p:spPr/>
        <p:txBody>
          <a:bodyPr/>
          <a:lstStyle/>
          <a:p>
            <a:fld id="{E6FED253-7A33-014E-8475-7CB880636088}" type="slidenum">
              <a:rPr lang="en-US" smtClean="0"/>
              <a:t>8</a:t>
            </a:fld>
            <a:endParaRPr lang="en-US"/>
          </a:p>
        </p:txBody>
      </p:sp>
      <p:sp>
        <p:nvSpPr>
          <p:cNvPr id="8" name="TextBox 7">
            <a:extLst>
              <a:ext uri="{FF2B5EF4-FFF2-40B4-BE49-F238E27FC236}">
                <a16:creationId xmlns:a16="http://schemas.microsoft.com/office/drawing/2014/main" id="{337F704A-05C4-8D44-8245-314018A22175}"/>
              </a:ext>
            </a:extLst>
          </p:cNvPr>
          <p:cNvSpPr txBox="1"/>
          <p:nvPr/>
        </p:nvSpPr>
        <p:spPr>
          <a:xfrm>
            <a:off x="3014596" y="2828835"/>
            <a:ext cx="2367419" cy="461665"/>
          </a:xfrm>
          <a:prstGeom prst="rect">
            <a:avLst/>
          </a:prstGeom>
          <a:noFill/>
        </p:spPr>
        <p:txBody>
          <a:bodyPr wrap="square" rtlCol="0">
            <a:spAutoFit/>
          </a:bodyPr>
          <a:lstStyle/>
          <a:p>
            <a:r>
              <a:rPr lang="en-US" sz="2400" b="1" dirty="0"/>
              <a:t>Tokenizers</a:t>
            </a:r>
          </a:p>
        </p:txBody>
      </p:sp>
      <p:sp>
        <p:nvSpPr>
          <p:cNvPr id="9" name="TextBox 8">
            <a:extLst>
              <a:ext uri="{FF2B5EF4-FFF2-40B4-BE49-F238E27FC236}">
                <a16:creationId xmlns:a16="http://schemas.microsoft.com/office/drawing/2014/main" id="{BE939E6E-D24A-E64F-8F70-7699B602FED0}"/>
              </a:ext>
            </a:extLst>
          </p:cNvPr>
          <p:cNvSpPr txBox="1"/>
          <p:nvPr/>
        </p:nvSpPr>
        <p:spPr>
          <a:xfrm>
            <a:off x="5835287" y="1267925"/>
            <a:ext cx="2367419" cy="1200329"/>
          </a:xfrm>
          <a:prstGeom prst="rect">
            <a:avLst/>
          </a:prstGeom>
          <a:noFill/>
        </p:spPr>
        <p:txBody>
          <a:bodyPr wrap="square" rtlCol="0">
            <a:spAutoFit/>
          </a:bodyPr>
          <a:lstStyle/>
          <a:p>
            <a:r>
              <a:rPr lang="en-US" sz="2400" b="1" dirty="0"/>
              <a:t>Linguistic-Oriented Normalizations</a:t>
            </a:r>
          </a:p>
        </p:txBody>
      </p:sp>
      <p:sp>
        <p:nvSpPr>
          <p:cNvPr id="10" name="TextBox 9">
            <a:extLst>
              <a:ext uri="{FF2B5EF4-FFF2-40B4-BE49-F238E27FC236}">
                <a16:creationId xmlns:a16="http://schemas.microsoft.com/office/drawing/2014/main" id="{5CCB2453-9777-284D-83C1-18FD33CF2C39}"/>
              </a:ext>
            </a:extLst>
          </p:cNvPr>
          <p:cNvSpPr txBox="1"/>
          <p:nvPr/>
        </p:nvSpPr>
        <p:spPr>
          <a:xfrm>
            <a:off x="697135" y="3973196"/>
            <a:ext cx="3501171" cy="461665"/>
          </a:xfrm>
          <a:prstGeom prst="rect">
            <a:avLst/>
          </a:prstGeom>
          <a:noFill/>
        </p:spPr>
        <p:txBody>
          <a:bodyPr wrap="square" rtlCol="0">
            <a:spAutoFit/>
          </a:bodyPr>
          <a:lstStyle/>
          <a:p>
            <a:r>
              <a:rPr lang="en-US" sz="2400" b="1" dirty="0"/>
              <a:t>Remove/Add/Map Terms</a:t>
            </a:r>
          </a:p>
        </p:txBody>
      </p:sp>
      <p:sp>
        <p:nvSpPr>
          <p:cNvPr id="11" name="TextBox 10">
            <a:extLst>
              <a:ext uri="{FF2B5EF4-FFF2-40B4-BE49-F238E27FC236}">
                <a16:creationId xmlns:a16="http://schemas.microsoft.com/office/drawing/2014/main" id="{DDD435DD-4851-CB42-9ADD-4EC7764A0A59}"/>
              </a:ext>
            </a:extLst>
          </p:cNvPr>
          <p:cNvSpPr txBox="1"/>
          <p:nvPr/>
        </p:nvSpPr>
        <p:spPr>
          <a:xfrm>
            <a:off x="7426890" y="5414160"/>
            <a:ext cx="2367419" cy="461665"/>
          </a:xfrm>
          <a:prstGeom prst="rect">
            <a:avLst/>
          </a:prstGeom>
          <a:noFill/>
        </p:spPr>
        <p:txBody>
          <a:bodyPr wrap="square" rtlCol="0">
            <a:spAutoFit/>
          </a:bodyPr>
          <a:lstStyle/>
          <a:p>
            <a:r>
              <a:rPr lang="en-US" sz="2400" b="1" dirty="0"/>
              <a:t>Write your own!</a:t>
            </a:r>
          </a:p>
        </p:txBody>
      </p:sp>
      <p:sp>
        <p:nvSpPr>
          <p:cNvPr id="12" name="TextBox 11">
            <a:extLst>
              <a:ext uri="{FF2B5EF4-FFF2-40B4-BE49-F238E27FC236}">
                <a16:creationId xmlns:a16="http://schemas.microsoft.com/office/drawing/2014/main" id="{267FA1C4-4CBA-2B42-B7FE-BB7D9465C5B2}"/>
              </a:ext>
            </a:extLst>
          </p:cNvPr>
          <p:cNvSpPr txBox="1"/>
          <p:nvPr/>
        </p:nvSpPr>
        <p:spPr>
          <a:xfrm>
            <a:off x="3728581" y="4946562"/>
            <a:ext cx="2367419" cy="1200329"/>
          </a:xfrm>
          <a:prstGeom prst="rect">
            <a:avLst/>
          </a:prstGeom>
          <a:noFill/>
        </p:spPr>
        <p:txBody>
          <a:bodyPr wrap="square" rtlCol="0">
            <a:spAutoFit/>
          </a:bodyPr>
          <a:lstStyle/>
          <a:p>
            <a:r>
              <a:rPr lang="en-US" sz="2400" b="1" dirty="0"/>
              <a:t>Payload-based custom meta-data</a:t>
            </a:r>
          </a:p>
        </p:txBody>
      </p:sp>
      <p:sp>
        <p:nvSpPr>
          <p:cNvPr id="7" name="TextBox 6">
            <a:extLst>
              <a:ext uri="{FF2B5EF4-FFF2-40B4-BE49-F238E27FC236}">
                <a16:creationId xmlns:a16="http://schemas.microsoft.com/office/drawing/2014/main" id="{387B2593-DB48-8B4B-BB0B-FEB16D697258}"/>
              </a:ext>
            </a:extLst>
          </p:cNvPr>
          <p:cNvSpPr txBox="1"/>
          <p:nvPr/>
        </p:nvSpPr>
        <p:spPr>
          <a:xfrm>
            <a:off x="1361162" y="1637258"/>
            <a:ext cx="2367419" cy="461665"/>
          </a:xfrm>
          <a:prstGeom prst="rect">
            <a:avLst/>
          </a:prstGeom>
          <a:noFill/>
        </p:spPr>
        <p:txBody>
          <a:bodyPr wrap="square" rtlCol="0">
            <a:spAutoFit/>
          </a:bodyPr>
          <a:lstStyle/>
          <a:p>
            <a:pPr algn="ctr"/>
            <a:r>
              <a:rPr lang="en-US" sz="2400" b="1" dirty="0"/>
              <a:t>Char Filters</a:t>
            </a:r>
          </a:p>
        </p:txBody>
      </p:sp>
      <p:sp>
        <p:nvSpPr>
          <p:cNvPr id="16" name="TextBox 15">
            <a:extLst>
              <a:ext uri="{FF2B5EF4-FFF2-40B4-BE49-F238E27FC236}">
                <a16:creationId xmlns:a16="http://schemas.microsoft.com/office/drawing/2014/main" id="{B9F22F2C-A745-4244-8F46-47CA2CCC3D4D}"/>
              </a:ext>
            </a:extLst>
          </p:cNvPr>
          <p:cNvSpPr txBox="1"/>
          <p:nvPr/>
        </p:nvSpPr>
        <p:spPr>
          <a:xfrm>
            <a:off x="9174272" y="2736503"/>
            <a:ext cx="2367419" cy="461665"/>
          </a:xfrm>
          <a:prstGeom prst="rect">
            <a:avLst/>
          </a:prstGeom>
          <a:noFill/>
        </p:spPr>
        <p:txBody>
          <a:bodyPr wrap="square" rtlCol="0">
            <a:spAutoFit/>
          </a:bodyPr>
          <a:lstStyle/>
          <a:p>
            <a:r>
              <a:rPr lang="en-US" sz="2400" b="1" dirty="0"/>
              <a:t>NLP</a:t>
            </a:r>
          </a:p>
        </p:txBody>
      </p:sp>
      <p:sp>
        <p:nvSpPr>
          <p:cNvPr id="17" name="TextBox 16">
            <a:extLst>
              <a:ext uri="{FF2B5EF4-FFF2-40B4-BE49-F238E27FC236}">
                <a16:creationId xmlns:a16="http://schemas.microsoft.com/office/drawing/2014/main" id="{E68B0314-0FD2-E343-866D-343D49EED138}"/>
              </a:ext>
            </a:extLst>
          </p:cNvPr>
          <p:cNvSpPr txBox="1"/>
          <p:nvPr/>
        </p:nvSpPr>
        <p:spPr>
          <a:xfrm>
            <a:off x="5382016" y="3649389"/>
            <a:ext cx="2367419" cy="461665"/>
          </a:xfrm>
          <a:prstGeom prst="rect">
            <a:avLst/>
          </a:prstGeom>
          <a:noFill/>
        </p:spPr>
        <p:txBody>
          <a:bodyPr wrap="square" rtlCol="0">
            <a:spAutoFit/>
          </a:bodyPr>
          <a:lstStyle/>
          <a:p>
            <a:r>
              <a:rPr lang="en-US" sz="2400" b="1" dirty="0"/>
              <a:t>Letters N-grams</a:t>
            </a:r>
          </a:p>
        </p:txBody>
      </p:sp>
      <p:sp>
        <p:nvSpPr>
          <p:cNvPr id="18" name="TextBox 17">
            <a:extLst>
              <a:ext uri="{FF2B5EF4-FFF2-40B4-BE49-F238E27FC236}">
                <a16:creationId xmlns:a16="http://schemas.microsoft.com/office/drawing/2014/main" id="{6F410BED-041B-A846-B074-B6B620ED38A8}"/>
              </a:ext>
            </a:extLst>
          </p:cNvPr>
          <p:cNvSpPr txBox="1"/>
          <p:nvPr/>
        </p:nvSpPr>
        <p:spPr>
          <a:xfrm>
            <a:off x="8798490" y="4143437"/>
            <a:ext cx="2367419" cy="830997"/>
          </a:xfrm>
          <a:prstGeom prst="rect">
            <a:avLst/>
          </a:prstGeom>
          <a:noFill/>
        </p:spPr>
        <p:txBody>
          <a:bodyPr wrap="square" rtlCol="0">
            <a:spAutoFit/>
          </a:bodyPr>
          <a:lstStyle/>
          <a:p>
            <a:r>
              <a:rPr lang="en-US" sz="2400" b="1" dirty="0"/>
              <a:t>Term N-Grams (Shingles)</a:t>
            </a:r>
          </a:p>
        </p:txBody>
      </p:sp>
    </p:spTree>
    <p:extLst>
      <p:ext uri="{BB962C8B-B14F-4D97-AF65-F5344CB8AC3E}">
        <p14:creationId xmlns:p14="http://schemas.microsoft.com/office/powerpoint/2010/main" val="117812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7"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1000" r="-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DC34-A740-6D47-8A87-97B27B32277D}"/>
              </a:ext>
            </a:extLst>
          </p:cNvPr>
          <p:cNvSpPr>
            <a:spLocks noGrp="1"/>
          </p:cNvSpPr>
          <p:nvPr>
            <p:ph type="title"/>
          </p:nvPr>
        </p:nvSpPr>
        <p:spPr>
          <a:xfrm>
            <a:off x="838200" y="377376"/>
            <a:ext cx="10515600" cy="1325563"/>
          </a:xfrm>
          <a: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p>
            <a:r>
              <a:rPr lang="en-US" dirty="0"/>
              <a:t>Tooling - Rich Plugins Eco-System</a:t>
            </a:r>
          </a:p>
        </p:txBody>
      </p:sp>
      <p:sp>
        <p:nvSpPr>
          <p:cNvPr id="4" name="Date Placeholder 3">
            <a:extLst>
              <a:ext uri="{FF2B5EF4-FFF2-40B4-BE49-F238E27FC236}">
                <a16:creationId xmlns:a16="http://schemas.microsoft.com/office/drawing/2014/main" id="{6DA5E891-7A82-614B-86AF-D5345A3D24E3}"/>
              </a:ext>
            </a:extLst>
          </p:cNvPr>
          <p:cNvSpPr>
            <a:spLocks noGrp="1"/>
          </p:cNvSpPr>
          <p:nvPr>
            <p:ph type="dt" sz="half" idx="10"/>
          </p:nvPr>
        </p:nvSpPr>
        <p:spPr/>
        <p:txBody>
          <a:bodyPr/>
          <a:lstStyle/>
          <a:p>
            <a:r>
              <a:rPr lang="en-US"/>
              <a:t>October 28th, 2019</a:t>
            </a:r>
          </a:p>
        </p:txBody>
      </p:sp>
      <p:sp>
        <p:nvSpPr>
          <p:cNvPr id="5" name="Footer Placeholder 4">
            <a:extLst>
              <a:ext uri="{FF2B5EF4-FFF2-40B4-BE49-F238E27FC236}">
                <a16:creationId xmlns:a16="http://schemas.microsoft.com/office/drawing/2014/main" id="{0FA6AA73-72B6-704C-9141-DD5CC12E08F9}"/>
              </a:ext>
            </a:extLst>
          </p:cNvPr>
          <p:cNvSpPr>
            <a:spLocks noGrp="1"/>
          </p:cNvSpPr>
          <p:nvPr>
            <p:ph type="ftr" sz="quarter" idx="11"/>
          </p:nvPr>
        </p:nvSpPr>
        <p:spPr/>
        <p:txBody>
          <a:bodyPr/>
          <a:lstStyle/>
          <a:p>
            <a:r>
              <a:rPr lang="en-US"/>
              <a:t>Haystack EU 2019, Berlin, Germany</a:t>
            </a:r>
          </a:p>
        </p:txBody>
      </p:sp>
      <p:sp>
        <p:nvSpPr>
          <p:cNvPr id="6" name="Slide Number Placeholder 5">
            <a:extLst>
              <a:ext uri="{FF2B5EF4-FFF2-40B4-BE49-F238E27FC236}">
                <a16:creationId xmlns:a16="http://schemas.microsoft.com/office/drawing/2014/main" id="{8A4D9187-14FA-1543-BF5F-08E2F0423468}"/>
              </a:ext>
            </a:extLst>
          </p:cNvPr>
          <p:cNvSpPr>
            <a:spLocks noGrp="1"/>
          </p:cNvSpPr>
          <p:nvPr>
            <p:ph type="sldNum" sz="quarter" idx="12"/>
          </p:nvPr>
        </p:nvSpPr>
        <p:spPr/>
        <p:txBody>
          <a:bodyPr/>
          <a:lstStyle/>
          <a:p>
            <a:fld id="{E6FED253-7A33-014E-8475-7CB880636088}" type="slidenum">
              <a:rPr lang="en-US" smtClean="0"/>
              <a:t>9</a:t>
            </a:fld>
            <a:endParaRPr lang="en-US"/>
          </a:p>
        </p:txBody>
      </p:sp>
      <p:sp>
        <p:nvSpPr>
          <p:cNvPr id="9" name="TextBox 8">
            <a:extLst>
              <a:ext uri="{FF2B5EF4-FFF2-40B4-BE49-F238E27FC236}">
                <a16:creationId xmlns:a16="http://schemas.microsoft.com/office/drawing/2014/main" id="{6FF14C63-C0AA-3545-A57A-B89264B34A59}"/>
              </a:ext>
            </a:extLst>
          </p:cNvPr>
          <p:cNvSpPr txBox="1"/>
          <p:nvPr/>
        </p:nvSpPr>
        <p:spPr>
          <a:xfrm>
            <a:off x="4038600" y="1999491"/>
            <a:ext cx="2367419" cy="461665"/>
          </a:xfrm>
          <a:prstGeom prst="rect">
            <a:avLst/>
          </a:prstGeom>
          <a:noFill/>
        </p:spPr>
        <p:txBody>
          <a:bodyPr wrap="square" rtlCol="0">
            <a:spAutoFit/>
          </a:bodyPr>
          <a:lstStyle/>
          <a:p>
            <a:pPr algn="ctr"/>
            <a:r>
              <a:rPr lang="en-US" sz="2400" b="1" dirty="0"/>
              <a:t>Token Filters</a:t>
            </a:r>
          </a:p>
        </p:txBody>
      </p:sp>
      <p:sp>
        <p:nvSpPr>
          <p:cNvPr id="10" name="TextBox 9">
            <a:extLst>
              <a:ext uri="{FF2B5EF4-FFF2-40B4-BE49-F238E27FC236}">
                <a16:creationId xmlns:a16="http://schemas.microsoft.com/office/drawing/2014/main" id="{4FD6EE33-E897-8F4D-B1B3-9CE9CF6A4450}"/>
              </a:ext>
            </a:extLst>
          </p:cNvPr>
          <p:cNvSpPr txBox="1"/>
          <p:nvPr/>
        </p:nvSpPr>
        <p:spPr>
          <a:xfrm>
            <a:off x="4294847" y="3100188"/>
            <a:ext cx="2367419" cy="461665"/>
          </a:xfrm>
          <a:prstGeom prst="rect">
            <a:avLst/>
          </a:prstGeom>
          <a:noFill/>
        </p:spPr>
        <p:txBody>
          <a:bodyPr wrap="square" rtlCol="0">
            <a:spAutoFit/>
          </a:bodyPr>
          <a:lstStyle/>
          <a:p>
            <a:pPr algn="ctr"/>
            <a:r>
              <a:rPr lang="en-US" sz="2400" b="1" dirty="0"/>
              <a:t>Query Parsers</a:t>
            </a:r>
          </a:p>
        </p:txBody>
      </p:sp>
      <p:sp>
        <p:nvSpPr>
          <p:cNvPr id="11" name="TextBox 10">
            <a:extLst>
              <a:ext uri="{FF2B5EF4-FFF2-40B4-BE49-F238E27FC236}">
                <a16:creationId xmlns:a16="http://schemas.microsoft.com/office/drawing/2014/main" id="{1D493477-95C6-AF43-9C3A-45FD8FB41EB8}"/>
              </a:ext>
            </a:extLst>
          </p:cNvPr>
          <p:cNvSpPr txBox="1"/>
          <p:nvPr/>
        </p:nvSpPr>
        <p:spPr>
          <a:xfrm>
            <a:off x="7244314" y="2045657"/>
            <a:ext cx="2367419" cy="830997"/>
          </a:xfrm>
          <a:prstGeom prst="rect">
            <a:avLst/>
          </a:prstGeom>
          <a:noFill/>
        </p:spPr>
        <p:txBody>
          <a:bodyPr wrap="square" rtlCol="0">
            <a:spAutoFit/>
          </a:bodyPr>
          <a:lstStyle/>
          <a:p>
            <a:pPr algn="ctr"/>
            <a:r>
              <a:rPr lang="en-US" sz="2400" b="1" dirty="0"/>
              <a:t>Similarity Algorithms</a:t>
            </a:r>
          </a:p>
        </p:txBody>
      </p:sp>
      <p:sp>
        <p:nvSpPr>
          <p:cNvPr id="12" name="TextBox 11">
            <a:extLst>
              <a:ext uri="{FF2B5EF4-FFF2-40B4-BE49-F238E27FC236}">
                <a16:creationId xmlns:a16="http://schemas.microsoft.com/office/drawing/2014/main" id="{30156384-0100-0941-96E5-F3700E33D96E}"/>
              </a:ext>
            </a:extLst>
          </p:cNvPr>
          <p:cNvSpPr txBox="1"/>
          <p:nvPr/>
        </p:nvSpPr>
        <p:spPr>
          <a:xfrm>
            <a:off x="8153400" y="3401690"/>
            <a:ext cx="2367419" cy="461665"/>
          </a:xfrm>
          <a:prstGeom prst="rect">
            <a:avLst/>
          </a:prstGeom>
          <a:noFill/>
        </p:spPr>
        <p:txBody>
          <a:bodyPr wrap="square" rtlCol="0">
            <a:spAutoFit/>
          </a:bodyPr>
          <a:lstStyle/>
          <a:p>
            <a:pPr algn="ctr"/>
            <a:r>
              <a:rPr lang="en-US" sz="2400" b="1" dirty="0"/>
              <a:t>Scorers</a:t>
            </a:r>
          </a:p>
        </p:txBody>
      </p:sp>
      <p:sp>
        <p:nvSpPr>
          <p:cNvPr id="13" name="TextBox 12">
            <a:extLst>
              <a:ext uri="{FF2B5EF4-FFF2-40B4-BE49-F238E27FC236}">
                <a16:creationId xmlns:a16="http://schemas.microsoft.com/office/drawing/2014/main" id="{35555D5A-FC45-9244-B5C6-1F73F8AD7B51}"/>
              </a:ext>
            </a:extLst>
          </p:cNvPr>
          <p:cNvSpPr txBox="1"/>
          <p:nvPr/>
        </p:nvSpPr>
        <p:spPr>
          <a:xfrm>
            <a:off x="3581400" y="4362587"/>
            <a:ext cx="2367419" cy="461665"/>
          </a:xfrm>
          <a:prstGeom prst="rect">
            <a:avLst/>
          </a:prstGeom>
          <a:noFill/>
        </p:spPr>
        <p:txBody>
          <a:bodyPr wrap="square" rtlCol="0">
            <a:spAutoFit/>
          </a:bodyPr>
          <a:lstStyle/>
          <a:p>
            <a:pPr algn="ctr"/>
            <a:r>
              <a:rPr lang="en-US" sz="2400" b="1" dirty="0"/>
              <a:t>Highlighters</a:t>
            </a:r>
          </a:p>
        </p:txBody>
      </p:sp>
      <p:sp>
        <p:nvSpPr>
          <p:cNvPr id="14" name="TextBox 13">
            <a:extLst>
              <a:ext uri="{FF2B5EF4-FFF2-40B4-BE49-F238E27FC236}">
                <a16:creationId xmlns:a16="http://schemas.microsoft.com/office/drawing/2014/main" id="{D9585970-CDE0-B14F-BB95-B8A7FAFF03CE}"/>
              </a:ext>
            </a:extLst>
          </p:cNvPr>
          <p:cNvSpPr txBox="1"/>
          <p:nvPr/>
        </p:nvSpPr>
        <p:spPr>
          <a:xfrm>
            <a:off x="6904536" y="4355799"/>
            <a:ext cx="4652879" cy="1261884"/>
          </a:xfrm>
          <a:prstGeom prst="rect">
            <a:avLst/>
          </a:prstGeom>
          <a:noFill/>
        </p:spPr>
        <p:txBody>
          <a:bodyPr wrap="square" rtlCol="0">
            <a:spAutoFit/>
          </a:bodyPr>
          <a:lstStyle/>
          <a:p>
            <a:pPr algn="ctr"/>
            <a:r>
              <a:rPr lang="en-US" sz="2400" b="1" dirty="0"/>
              <a:t>Multiple-Independent Searches</a:t>
            </a:r>
          </a:p>
          <a:p>
            <a:pPr algn="ctr"/>
            <a:r>
              <a:rPr lang="en-US" sz="2400" b="1" dirty="0"/>
              <a:t>Solr Request Handler(*)</a:t>
            </a:r>
          </a:p>
          <a:p>
            <a:r>
              <a:rPr lang="en-US" sz="1400" dirty="0"/>
              <a:t>*:  Activate 2019, “Elevation Query Extension: Introducing “</a:t>
            </a:r>
            <a:r>
              <a:rPr lang="en-US" sz="1400" dirty="0" err="1"/>
              <a:t>Subselects</a:t>
            </a:r>
            <a:r>
              <a:rPr lang="en-US" sz="1400" dirty="0"/>
              <a:t>” into Lucene Queries”, R. </a:t>
            </a:r>
            <a:r>
              <a:rPr lang="en-US" sz="1400" dirty="0" err="1"/>
              <a:t>Kirchgessner</a:t>
            </a:r>
            <a:r>
              <a:rPr lang="en-US" sz="1400" dirty="0"/>
              <a:t>, N. </a:t>
            </a:r>
            <a:r>
              <a:rPr lang="en-US" sz="1400" dirty="0" err="1"/>
              <a:t>Seniuk</a:t>
            </a:r>
            <a:endParaRPr lang="en-US" sz="1400" dirty="0"/>
          </a:p>
        </p:txBody>
      </p:sp>
    </p:spTree>
    <p:extLst>
      <p:ext uri="{BB962C8B-B14F-4D97-AF65-F5344CB8AC3E}">
        <p14:creationId xmlns:p14="http://schemas.microsoft.com/office/powerpoint/2010/main" val="258359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6274</TotalTime>
  <Words>4684</Words>
  <Application>Microsoft Macintosh PowerPoint</Application>
  <PresentationFormat>Widescreen</PresentationFormat>
  <Paragraphs>706</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Cambria Math</vt:lpstr>
      <vt:lpstr>Comic Sans MS</vt:lpstr>
      <vt:lpstr>Courier New</vt:lpstr>
      <vt:lpstr>Wingdings</vt:lpstr>
      <vt:lpstr>Office Theme</vt:lpstr>
      <vt:lpstr>Haystack EU 2019</vt:lpstr>
      <vt:lpstr>Quick Bio</vt:lpstr>
      <vt:lpstr>Welcome to Haystack EU 2019</vt:lpstr>
      <vt:lpstr>PowerPoint Presentation</vt:lpstr>
      <vt:lpstr>Lucene is 20 years old!</vt:lpstr>
      <vt:lpstr>The Tooling Is Awesome!</vt:lpstr>
      <vt:lpstr>Tooling - Lucene Java SDK</vt:lpstr>
      <vt:lpstr>Tooling - A Wealth of Text Processing Widgets</vt:lpstr>
      <vt:lpstr>Tooling - Rich Plugins Eco-System</vt:lpstr>
      <vt:lpstr>Tooling - The Joy (Or Not) Of Scripting</vt:lpstr>
      <vt:lpstr>Tooling - We’re also doing A.I.</vt:lpstr>
      <vt:lpstr>How Did All This Start?</vt:lpstr>
      <vt:lpstr>Vannevar Bush’s “Memex” Vision</vt:lpstr>
      <vt:lpstr>Six decades of IR in one slide!</vt:lpstr>
      <vt:lpstr>A Typical Day as a Search Engineer in 2019</vt:lpstr>
      <vt:lpstr>Recall Devices</vt:lpstr>
      <vt:lpstr>Precision Devices</vt:lpstr>
      <vt:lpstr>”Whack-a-mole!”</vt:lpstr>
      <vt:lpstr>Hypothesis-Driven Experimentation</vt:lpstr>
      <vt:lpstr>“Evaluate Changes” How?</vt:lpstr>
      <vt:lpstr>Where Do We Go From Here?</vt:lpstr>
      <vt:lpstr>Vector/Term Space Model</vt:lpstr>
      <vt:lpstr>From Terms to “Context” Vectors</vt:lpstr>
      <vt:lpstr>From Term to Embeddings Space Vectors </vt:lpstr>
      <vt:lpstr>Embeddings Classification Example – Index Time</vt:lpstr>
      <vt:lpstr>Embeddings Classification Example – Query Time</vt:lpstr>
      <vt:lpstr>We’ve got a great Haystack Conference Starting!</vt:lpstr>
      <vt:lpstr>Thank you</vt:lpstr>
      <vt:lpstr>Some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Haystack EU 2019</dc:title>
  <dc:creator>Bertrand Rigaldies</dc:creator>
  <cp:lastModifiedBy>Bertrand Rigaldies</cp:lastModifiedBy>
  <cp:revision>42</cp:revision>
  <dcterms:created xsi:type="dcterms:W3CDTF">2019-10-24T23:17:55Z</dcterms:created>
  <dcterms:modified xsi:type="dcterms:W3CDTF">2019-10-29T07:52:17Z</dcterms:modified>
</cp:coreProperties>
</file>