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80"/>
  </p:notesMasterIdLst>
  <p:handoutMasterIdLst>
    <p:handoutMasterId r:id="rId81"/>
  </p:handoutMasterIdLst>
  <p:sldIdLst>
    <p:sldId id="307" r:id="rId5"/>
    <p:sldId id="361" r:id="rId6"/>
    <p:sldId id="408" r:id="rId7"/>
    <p:sldId id="443" r:id="rId8"/>
    <p:sldId id="454" r:id="rId9"/>
    <p:sldId id="326" r:id="rId10"/>
    <p:sldId id="446" r:id="rId11"/>
    <p:sldId id="477" r:id="rId12"/>
    <p:sldId id="476" r:id="rId13"/>
    <p:sldId id="469" r:id="rId14"/>
    <p:sldId id="478" r:id="rId15"/>
    <p:sldId id="341" r:id="rId16"/>
    <p:sldId id="479" r:id="rId17"/>
    <p:sldId id="480" r:id="rId18"/>
    <p:sldId id="482" r:id="rId19"/>
    <p:sldId id="471" r:id="rId20"/>
    <p:sldId id="474" r:id="rId21"/>
    <p:sldId id="332" r:id="rId22"/>
    <p:sldId id="339" r:id="rId23"/>
    <p:sldId id="447" r:id="rId24"/>
    <p:sldId id="337" r:id="rId25"/>
    <p:sldId id="340" r:id="rId26"/>
    <p:sldId id="345" r:id="rId27"/>
    <p:sldId id="346" r:id="rId28"/>
    <p:sldId id="347" r:id="rId29"/>
    <p:sldId id="466" r:id="rId30"/>
    <p:sldId id="349" r:id="rId31"/>
    <p:sldId id="351" r:id="rId32"/>
    <p:sldId id="350" r:id="rId33"/>
    <p:sldId id="336" r:id="rId34"/>
    <p:sldId id="420" r:id="rId35"/>
    <p:sldId id="423" r:id="rId36"/>
    <p:sldId id="455" r:id="rId37"/>
    <p:sldId id="487" r:id="rId38"/>
    <p:sldId id="488" r:id="rId39"/>
    <p:sldId id="489" r:id="rId40"/>
    <p:sldId id="360" r:id="rId41"/>
    <p:sldId id="473" r:id="rId42"/>
    <p:sldId id="450" r:id="rId43"/>
    <p:sldId id="429" r:id="rId44"/>
    <p:sldId id="483" r:id="rId45"/>
    <p:sldId id="459" r:id="rId46"/>
    <p:sldId id="365" r:id="rId47"/>
    <p:sldId id="363" r:id="rId48"/>
    <p:sldId id="484" r:id="rId49"/>
    <p:sldId id="397" r:id="rId50"/>
    <p:sldId id="401" r:id="rId51"/>
    <p:sldId id="366" r:id="rId52"/>
    <p:sldId id="431" r:id="rId53"/>
    <p:sldId id="485" r:id="rId54"/>
    <p:sldId id="400" r:id="rId55"/>
    <p:sldId id="367" r:id="rId56"/>
    <p:sldId id="432" r:id="rId57"/>
    <p:sldId id="486" r:id="rId58"/>
    <p:sldId id="404" r:id="rId59"/>
    <p:sldId id="403" r:id="rId60"/>
    <p:sldId id="369" r:id="rId61"/>
    <p:sldId id="433" r:id="rId62"/>
    <p:sldId id="438" r:id="rId63"/>
    <p:sldId id="441" r:id="rId64"/>
    <p:sldId id="448" r:id="rId65"/>
    <p:sldId id="462" r:id="rId66"/>
    <p:sldId id="436" r:id="rId67"/>
    <p:sldId id="463" r:id="rId68"/>
    <p:sldId id="437" r:id="rId69"/>
    <p:sldId id="439" r:id="rId70"/>
    <p:sldId id="464" r:id="rId71"/>
    <p:sldId id="465" r:id="rId72"/>
    <p:sldId id="434" r:id="rId73"/>
    <p:sldId id="373" r:id="rId74"/>
    <p:sldId id="413" r:id="rId75"/>
    <p:sldId id="414" r:id="rId76"/>
    <p:sldId id="415" r:id="rId77"/>
    <p:sldId id="490" r:id="rId78"/>
    <p:sldId id="410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3154"/>
    <a:srgbClr val="F9FBFE"/>
    <a:srgbClr val="3E7F7B"/>
    <a:srgbClr val="FF6D14"/>
    <a:srgbClr val="10355B"/>
    <a:srgbClr val="BCBCBC"/>
    <a:srgbClr val="0D5A6E"/>
    <a:srgbClr val="0B5164"/>
    <a:srgbClr val="039298"/>
    <a:srgbClr val="127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82" autoAdjust="0"/>
    <p:restoredTop sz="93241" autoAdjust="0"/>
  </p:normalViewPr>
  <p:slideViewPr>
    <p:cSldViewPr snapToGrid="0">
      <p:cViewPr>
        <p:scale>
          <a:sx n="83" d="100"/>
          <a:sy n="83" d="100"/>
        </p:scale>
        <p:origin x="448" y="5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74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F46870-E178-ED4F-9027-7AF2B2E4DD24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61FD2D-55E0-E64D-98E1-02D857FA195B}">
      <dgm:prSet phldrT="[Text]" custT="1"/>
      <dgm:spPr>
        <a:solidFill>
          <a:srgbClr val="3E7F7B"/>
        </a:solidFill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  <a:ea typeface="Arial Rounded MT Bold" charset="0"/>
              <a:cs typeface="Arial Rounded MT Bold" charset="0"/>
            </a:rPr>
            <a:t>AMNIOTIC FLUID</a:t>
          </a:r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23EA269B-196C-8149-9FFB-7588E4E42E0B}" type="parTrans" cxnId="{A79E7B19-C98B-C140-89AA-40EDA46B4329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7DEA1595-B33F-7340-B7D2-E9238607F2BB}" type="sibTrans" cxnId="{A79E7B19-C98B-C140-89AA-40EDA46B4329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7AEE3143-BCA8-BD41-89D0-55204D8CA3AD}">
      <dgm:prSet phldrT="[Text]" custT="1"/>
      <dgm:spPr>
        <a:solidFill>
          <a:srgbClr val="3E7F7B"/>
        </a:solidFill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  <a:ea typeface="Arial Rounded MT Bold" charset="0"/>
              <a:cs typeface="Arial Rounded MT Bold" charset="0"/>
            </a:rPr>
            <a:t>ATRIAL FIBRILLATION</a:t>
          </a:r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D6A23FF2-9E7D-2F46-B872-0386F0058024}" type="parTrans" cxnId="{0DD08BA0-EE96-DB4C-933A-7975EAFA4BDB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486419AE-5F09-8B48-B10A-AD46DA0B7A68}" type="sibTrans" cxnId="{0DD08BA0-EE96-DB4C-933A-7975EAFA4BDB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0CD199E8-BE0D-D045-8A60-B559CA219F80}">
      <dgm:prSet phldrT="[Text]" custT="1"/>
      <dgm:spPr>
        <a:solidFill>
          <a:srgbClr val="3E7F7B"/>
        </a:solidFill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smtClean="0">
              <a:solidFill>
                <a:schemeClr val="bg1"/>
              </a:solidFill>
              <a:ea typeface="Arial Rounded MT Bold" charset="0"/>
              <a:cs typeface="Arial Rounded MT Bold" charset="0"/>
            </a:rPr>
            <a:t>ASCITIC FLUID</a:t>
          </a:r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4A2A06B5-2B6B-A04C-ACD5-6F885197E6B7}" type="parTrans" cxnId="{5B8F002B-E862-9D48-BF8B-01DD57461F21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7CEE2629-451E-984E-AD29-ABAB05FAD5A3}" type="sibTrans" cxnId="{5B8F002B-E862-9D48-BF8B-01DD57461F21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1574A448-6C52-8A4E-BD62-1436D73A68A8}">
      <dgm:prSet custT="1"/>
      <dgm:spPr>
        <a:solidFill>
          <a:srgbClr val="3E7F7B"/>
        </a:solidFill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  <a:ea typeface="Arial Rounded MT Bold" charset="0"/>
              <a:cs typeface="Arial Rounded MT Bold" charset="0"/>
            </a:rPr>
            <a:t>ALDEHYDE FUCHSIN STAIN</a:t>
          </a:r>
          <a:endParaRPr lang="en-US" sz="1800" dirty="0">
            <a:solidFill>
              <a:schemeClr val="bg1"/>
            </a:solidFill>
            <a:latin typeface="+mn-lt"/>
            <a:ea typeface="Arial Rounded MT Bold" charset="0"/>
            <a:cs typeface="Arial Rounded MT Bold" charset="0"/>
          </a:endParaRPr>
        </a:p>
      </dgm:t>
    </dgm:pt>
    <dgm:pt modelId="{55CD67AA-5D81-CD4F-96F5-D2109658FE5D}" type="parTrans" cxnId="{5EE3FA60-562E-684A-94E7-C0CD95E24A27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9C607848-AB50-7649-90AF-D798C5FC37DB}" type="sibTrans" cxnId="{5EE3FA60-562E-684A-94E7-C0CD95E24A27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5E730E4D-649C-204B-94F2-1F4F1113F35E}">
      <dgm:prSet custT="1"/>
      <dgm:spPr>
        <a:solidFill>
          <a:srgbClr val="3E7F7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  <a:ea typeface="Arial Rounded MT Bold" charset="0"/>
              <a:cs typeface="Arial Rounded MT Bold" charset="0"/>
            </a:rPr>
            <a:t>ANTERIOR DISPLACEMENT</a:t>
          </a:r>
          <a:endParaRPr lang="en-US" sz="1800" dirty="0"/>
        </a:p>
      </dgm:t>
    </dgm:pt>
    <dgm:pt modelId="{5F19ED94-DD78-0C43-AA1B-302CDA74F031}" type="parTrans" cxnId="{773F025E-77D3-DD45-A4D8-459F422212BA}">
      <dgm:prSet/>
      <dgm:spPr/>
      <dgm:t>
        <a:bodyPr/>
        <a:lstStyle/>
        <a:p>
          <a:endParaRPr lang="en-US"/>
        </a:p>
      </dgm:t>
    </dgm:pt>
    <dgm:pt modelId="{F4643798-748E-1F45-8F68-132A90C09F1F}" type="sibTrans" cxnId="{773F025E-77D3-DD45-A4D8-459F422212BA}">
      <dgm:prSet/>
      <dgm:spPr/>
      <dgm:t>
        <a:bodyPr/>
        <a:lstStyle/>
        <a:p>
          <a:endParaRPr lang="en-US"/>
        </a:p>
      </dgm:t>
    </dgm:pt>
    <dgm:pt modelId="{7F12D739-A925-2C45-8CF2-AEC42820DA06}" type="pres">
      <dgm:prSet presAssocID="{9FF46870-E178-ED4F-9027-7AF2B2E4DD2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637FF0-8D63-DD41-B761-AE4E5D577E8C}" type="pres">
      <dgm:prSet presAssocID="{9FF46870-E178-ED4F-9027-7AF2B2E4DD24}" presName="Name1" presStyleCnt="0"/>
      <dgm:spPr/>
    </dgm:pt>
    <dgm:pt modelId="{DE303C8D-1BD6-104C-AB7F-15E5DC519F93}" type="pres">
      <dgm:prSet presAssocID="{9FF46870-E178-ED4F-9027-7AF2B2E4DD24}" presName="cycle" presStyleCnt="0"/>
      <dgm:spPr/>
    </dgm:pt>
    <dgm:pt modelId="{087E7828-CD66-EC41-8CBD-5B6B9A245FD8}" type="pres">
      <dgm:prSet presAssocID="{9FF46870-E178-ED4F-9027-7AF2B2E4DD24}" presName="srcNode" presStyleLbl="node1" presStyleIdx="0" presStyleCnt="5"/>
      <dgm:spPr/>
    </dgm:pt>
    <dgm:pt modelId="{C166FA9E-7998-6E4C-B778-DA9B0E7C5BBF}" type="pres">
      <dgm:prSet presAssocID="{9FF46870-E178-ED4F-9027-7AF2B2E4DD24}" presName="conn" presStyleLbl="parChTrans1D2" presStyleIdx="0" presStyleCnt="1"/>
      <dgm:spPr/>
      <dgm:t>
        <a:bodyPr/>
        <a:lstStyle/>
        <a:p>
          <a:endParaRPr lang="en-US"/>
        </a:p>
      </dgm:t>
    </dgm:pt>
    <dgm:pt modelId="{65FA6F80-27A7-1D4B-A0AB-4F075CF4F844}" type="pres">
      <dgm:prSet presAssocID="{9FF46870-E178-ED4F-9027-7AF2B2E4DD24}" presName="extraNode" presStyleLbl="node1" presStyleIdx="0" presStyleCnt="5"/>
      <dgm:spPr/>
    </dgm:pt>
    <dgm:pt modelId="{A160B7E9-999A-4E4E-9A75-C7E01D526735}" type="pres">
      <dgm:prSet presAssocID="{9FF46870-E178-ED4F-9027-7AF2B2E4DD24}" presName="dstNode" presStyleLbl="node1" presStyleIdx="0" presStyleCnt="5"/>
      <dgm:spPr/>
    </dgm:pt>
    <dgm:pt modelId="{46CE86F4-FA73-7E48-B879-9CD38635FD76}" type="pres">
      <dgm:prSet presAssocID="{1574A448-6C52-8A4E-BD62-1436D73A68A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5AE57-5A46-A340-8C78-87928CE97643}" type="pres">
      <dgm:prSet presAssocID="{1574A448-6C52-8A4E-BD62-1436D73A68A8}" presName="accent_1" presStyleCnt="0"/>
      <dgm:spPr/>
    </dgm:pt>
    <dgm:pt modelId="{19548645-C9E5-894C-8CCC-C5C0F1C9BBEF}" type="pres">
      <dgm:prSet presAssocID="{1574A448-6C52-8A4E-BD62-1436D73A68A8}" presName="accentRepeatNode" presStyleLbl="solidFgAcc1" presStyleIdx="0" presStyleCnt="5"/>
      <dgm:spPr>
        <a:solidFill>
          <a:srgbClr val="3E7F7B"/>
        </a:solidFill>
        <a:ln>
          <a:noFill/>
        </a:ln>
      </dgm:spPr>
      <dgm:t>
        <a:bodyPr/>
        <a:lstStyle/>
        <a:p>
          <a:endParaRPr lang="en-US"/>
        </a:p>
      </dgm:t>
    </dgm:pt>
    <dgm:pt modelId="{04D7DCAD-F752-3342-8180-C8BA819EBD8A}" type="pres">
      <dgm:prSet presAssocID="{7AEE3143-BCA8-BD41-89D0-55204D8CA3A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176185-231B-6346-BA66-5426AA707156}" type="pres">
      <dgm:prSet presAssocID="{7AEE3143-BCA8-BD41-89D0-55204D8CA3AD}" presName="accent_2" presStyleCnt="0"/>
      <dgm:spPr/>
    </dgm:pt>
    <dgm:pt modelId="{4D9E93AE-7011-4B40-ACA3-76776689CA89}" type="pres">
      <dgm:prSet presAssocID="{7AEE3143-BCA8-BD41-89D0-55204D8CA3AD}" presName="accentRepeatNode" presStyleLbl="solidFgAcc1" presStyleIdx="1" presStyleCnt="5"/>
      <dgm:spPr>
        <a:solidFill>
          <a:srgbClr val="3E7F7B"/>
        </a:solidFill>
        <a:ln>
          <a:noFill/>
        </a:ln>
      </dgm:spPr>
      <dgm:t>
        <a:bodyPr/>
        <a:lstStyle/>
        <a:p>
          <a:endParaRPr lang="en-US"/>
        </a:p>
      </dgm:t>
    </dgm:pt>
    <dgm:pt modelId="{C8CD155B-7163-0E4A-BE67-909BF1DB03E6}" type="pres">
      <dgm:prSet presAssocID="{0CD199E8-BE0D-D045-8A60-B559CA219F8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85A249-0B47-4C44-BF1F-6D486849BC7E}" type="pres">
      <dgm:prSet presAssocID="{0CD199E8-BE0D-D045-8A60-B559CA219F80}" presName="accent_3" presStyleCnt="0"/>
      <dgm:spPr/>
    </dgm:pt>
    <dgm:pt modelId="{8220E7BF-3034-A045-947A-567AF1849620}" type="pres">
      <dgm:prSet presAssocID="{0CD199E8-BE0D-D045-8A60-B559CA219F80}" presName="accentRepeatNode" presStyleLbl="solidFgAcc1" presStyleIdx="2" presStyleCnt="5"/>
      <dgm:spPr>
        <a:solidFill>
          <a:srgbClr val="3E7F7B"/>
        </a:solidFill>
        <a:ln>
          <a:noFill/>
        </a:ln>
      </dgm:spPr>
      <dgm:t>
        <a:bodyPr/>
        <a:lstStyle/>
        <a:p>
          <a:endParaRPr lang="en-US"/>
        </a:p>
      </dgm:t>
    </dgm:pt>
    <dgm:pt modelId="{96DEB83E-3DCD-0248-B9F5-F28BED693B71}" type="pres">
      <dgm:prSet presAssocID="{5F61FD2D-55E0-E64D-98E1-02D857FA195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656500-0F87-EA4B-8510-6918845E0A1E}" type="pres">
      <dgm:prSet presAssocID="{5F61FD2D-55E0-E64D-98E1-02D857FA195B}" presName="accent_4" presStyleCnt="0"/>
      <dgm:spPr/>
    </dgm:pt>
    <dgm:pt modelId="{B75C234C-6661-774D-B693-27AD25C171D0}" type="pres">
      <dgm:prSet presAssocID="{5F61FD2D-55E0-E64D-98E1-02D857FA195B}" presName="accentRepeatNode" presStyleLbl="solidFgAcc1" presStyleIdx="3" presStyleCnt="5"/>
      <dgm:spPr>
        <a:solidFill>
          <a:srgbClr val="3E7F7B"/>
        </a:solidFill>
        <a:ln>
          <a:noFill/>
        </a:ln>
      </dgm:spPr>
      <dgm:t>
        <a:bodyPr/>
        <a:lstStyle/>
        <a:p>
          <a:endParaRPr lang="en-US"/>
        </a:p>
      </dgm:t>
    </dgm:pt>
    <dgm:pt modelId="{A67AE354-8E18-044F-A3F0-8E04BBAD9B14}" type="pres">
      <dgm:prSet presAssocID="{5E730E4D-649C-204B-94F2-1F4F1113F35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43E4B-4989-E543-A252-FB400A28ECBA}" type="pres">
      <dgm:prSet presAssocID="{5E730E4D-649C-204B-94F2-1F4F1113F35E}" presName="accent_5" presStyleCnt="0"/>
      <dgm:spPr/>
    </dgm:pt>
    <dgm:pt modelId="{856FDBE8-75D3-344C-8E89-81DF16B6A154}" type="pres">
      <dgm:prSet presAssocID="{5E730E4D-649C-204B-94F2-1F4F1113F35E}" presName="accentRepeatNode" presStyleLbl="solidFgAcc1" presStyleIdx="4" presStyleCnt="5"/>
      <dgm:spPr>
        <a:solidFill>
          <a:srgbClr val="3E7F7B"/>
        </a:solidFill>
        <a:ln>
          <a:noFill/>
        </a:ln>
        <a:effectLst/>
      </dgm:spPr>
      <dgm:t>
        <a:bodyPr/>
        <a:lstStyle/>
        <a:p>
          <a:endParaRPr lang="en-US"/>
        </a:p>
      </dgm:t>
    </dgm:pt>
  </dgm:ptLst>
  <dgm:cxnLst>
    <dgm:cxn modelId="{0E113367-9A9D-1B4C-9CCD-8CEDD15A5342}" type="presOf" srcId="{1574A448-6C52-8A4E-BD62-1436D73A68A8}" destId="{46CE86F4-FA73-7E48-B879-9CD38635FD76}" srcOrd="0" destOrd="0" presId="urn:microsoft.com/office/officeart/2008/layout/VerticalCurvedList"/>
    <dgm:cxn modelId="{B05594A1-200C-454D-950C-8285CD8E1815}" type="presOf" srcId="{5E730E4D-649C-204B-94F2-1F4F1113F35E}" destId="{A67AE354-8E18-044F-A3F0-8E04BBAD9B14}" srcOrd="0" destOrd="0" presId="urn:microsoft.com/office/officeart/2008/layout/VerticalCurvedList"/>
    <dgm:cxn modelId="{B6E915B7-DC76-BF4F-9815-457367280282}" type="presOf" srcId="{9FF46870-E178-ED4F-9027-7AF2B2E4DD24}" destId="{7F12D739-A925-2C45-8CF2-AEC42820DA06}" srcOrd="0" destOrd="0" presId="urn:microsoft.com/office/officeart/2008/layout/VerticalCurvedList"/>
    <dgm:cxn modelId="{0DD08BA0-EE96-DB4C-933A-7975EAFA4BDB}" srcId="{9FF46870-E178-ED4F-9027-7AF2B2E4DD24}" destId="{7AEE3143-BCA8-BD41-89D0-55204D8CA3AD}" srcOrd="1" destOrd="0" parTransId="{D6A23FF2-9E7D-2F46-B872-0386F0058024}" sibTransId="{486419AE-5F09-8B48-B10A-AD46DA0B7A68}"/>
    <dgm:cxn modelId="{5EE3FA60-562E-684A-94E7-C0CD95E24A27}" srcId="{9FF46870-E178-ED4F-9027-7AF2B2E4DD24}" destId="{1574A448-6C52-8A4E-BD62-1436D73A68A8}" srcOrd="0" destOrd="0" parTransId="{55CD67AA-5D81-CD4F-96F5-D2109658FE5D}" sibTransId="{9C607848-AB50-7649-90AF-D798C5FC37DB}"/>
    <dgm:cxn modelId="{25529A4B-E9B1-0B4F-94FC-755427DF7029}" type="presOf" srcId="{7AEE3143-BCA8-BD41-89D0-55204D8CA3AD}" destId="{04D7DCAD-F752-3342-8180-C8BA819EBD8A}" srcOrd="0" destOrd="0" presId="urn:microsoft.com/office/officeart/2008/layout/VerticalCurvedList"/>
    <dgm:cxn modelId="{5B8F002B-E862-9D48-BF8B-01DD57461F21}" srcId="{9FF46870-E178-ED4F-9027-7AF2B2E4DD24}" destId="{0CD199E8-BE0D-D045-8A60-B559CA219F80}" srcOrd="2" destOrd="0" parTransId="{4A2A06B5-2B6B-A04C-ACD5-6F885197E6B7}" sibTransId="{7CEE2629-451E-984E-AD29-ABAB05FAD5A3}"/>
    <dgm:cxn modelId="{57E48BFB-BE66-F04F-8C32-3B7860B54DB7}" type="presOf" srcId="{5F61FD2D-55E0-E64D-98E1-02D857FA195B}" destId="{96DEB83E-3DCD-0248-B9F5-F28BED693B71}" srcOrd="0" destOrd="0" presId="urn:microsoft.com/office/officeart/2008/layout/VerticalCurvedList"/>
    <dgm:cxn modelId="{3EF60A19-A1D3-FC47-8236-BC6E261097B9}" type="presOf" srcId="{0CD199E8-BE0D-D045-8A60-B559CA219F80}" destId="{C8CD155B-7163-0E4A-BE67-909BF1DB03E6}" srcOrd="0" destOrd="0" presId="urn:microsoft.com/office/officeart/2008/layout/VerticalCurvedList"/>
    <dgm:cxn modelId="{A79E7B19-C98B-C140-89AA-40EDA46B4329}" srcId="{9FF46870-E178-ED4F-9027-7AF2B2E4DD24}" destId="{5F61FD2D-55E0-E64D-98E1-02D857FA195B}" srcOrd="3" destOrd="0" parTransId="{23EA269B-196C-8149-9FFB-7588E4E42E0B}" sibTransId="{7DEA1595-B33F-7340-B7D2-E9238607F2BB}"/>
    <dgm:cxn modelId="{278A6903-963F-5948-9768-2FC0B9007895}" type="presOf" srcId="{9C607848-AB50-7649-90AF-D798C5FC37DB}" destId="{C166FA9E-7998-6E4C-B778-DA9B0E7C5BBF}" srcOrd="0" destOrd="0" presId="urn:microsoft.com/office/officeart/2008/layout/VerticalCurvedList"/>
    <dgm:cxn modelId="{773F025E-77D3-DD45-A4D8-459F422212BA}" srcId="{9FF46870-E178-ED4F-9027-7AF2B2E4DD24}" destId="{5E730E4D-649C-204B-94F2-1F4F1113F35E}" srcOrd="4" destOrd="0" parTransId="{5F19ED94-DD78-0C43-AA1B-302CDA74F031}" sibTransId="{F4643798-748E-1F45-8F68-132A90C09F1F}"/>
    <dgm:cxn modelId="{E1293AF3-182D-8C49-921F-38A903157AB7}" type="presParOf" srcId="{7F12D739-A925-2C45-8CF2-AEC42820DA06}" destId="{5A637FF0-8D63-DD41-B761-AE4E5D577E8C}" srcOrd="0" destOrd="0" presId="urn:microsoft.com/office/officeart/2008/layout/VerticalCurvedList"/>
    <dgm:cxn modelId="{6D303D86-F60D-8341-8BDC-A780892AC908}" type="presParOf" srcId="{5A637FF0-8D63-DD41-B761-AE4E5D577E8C}" destId="{DE303C8D-1BD6-104C-AB7F-15E5DC519F93}" srcOrd="0" destOrd="0" presId="urn:microsoft.com/office/officeart/2008/layout/VerticalCurvedList"/>
    <dgm:cxn modelId="{3FA13EFD-361A-EA42-B0F1-4F1778B243A5}" type="presParOf" srcId="{DE303C8D-1BD6-104C-AB7F-15E5DC519F93}" destId="{087E7828-CD66-EC41-8CBD-5B6B9A245FD8}" srcOrd="0" destOrd="0" presId="urn:microsoft.com/office/officeart/2008/layout/VerticalCurvedList"/>
    <dgm:cxn modelId="{D7775076-131A-0741-96DE-7BD0EFB2ACEE}" type="presParOf" srcId="{DE303C8D-1BD6-104C-AB7F-15E5DC519F93}" destId="{C166FA9E-7998-6E4C-B778-DA9B0E7C5BBF}" srcOrd="1" destOrd="0" presId="urn:microsoft.com/office/officeart/2008/layout/VerticalCurvedList"/>
    <dgm:cxn modelId="{B0E1483D-F3D2-9C43-9895-729226099001}" type="presParOf" srcId="{DE303C8D-1BD6-104C-AB7F-15E5DC519F93}" destId="{65FA6F80-27A7-1D4B-A0AB-4F075CF4F844}" srcOrd="2" destOrd="0" presId="urn:microsoft.com/office/officeart/2008/layout/VerticalCurvedList"/>
    <dgm:cxn modelId="{475C023A-17D9-5E49-BF99-235F954A4A73}" type="presParOf" srcId="{DE303C8D-1BD6-104C-AB7F-15E5DC519F93}" destId="{A160B7E9-999A-4E4E-9A75-C7E01D526735}" srcOrd="3" destOrd="0" presId="urn:microsoft.com/office/officeart/2008/layout/VerticalCurvedList"/>
    <dgm:cxn modelId="{A4AACAC7-AF52-2E4F-AA19-DEA6E159C3CF}" type="presParOf" srcId="{5A637FF0-8D63-DD41-B761-AE4E5D577E8C}" destId="{46CE86F4-FA73-7E48-B879-9CD38635FD76}" srcOrd="1" destOrd="0" presId="urn:microsoft.com/office/officeart/2008/layout/VerticalCurvedList"/>
    <dgm:cxn modelId="{CDA97B60-7196-6B4F-AD2A-1F5961B50902}" type="presParOf" srcId="{5A637FF0-8D63-DD41-B761-AE4E5D577E8C}" destId="{AB75AE57-5A46-A340-8C78-87928CE97643}" srcOrd="2" destOrd="0" presId="urn:microsoft.com/office/officeart/2008/layout/VerticalCurvedList"/>
    <dgm:cxn modelId="{231B7357-BF5B-0140-A7CE-DC29F7B4C103}" type="presParOf" srcId="{AB75AE57-5A46-A340-8C78-87928CE97643}" destId="{19548645-C9E5-894C-8CCC-C5C0F1C9BBEF}" srcOrd="0" destOrd="0" presId="urn:microsoft.com/office/officeart/2008/layout/VerticalCurvedList"/>
    <dgm:cxn modelId="{11566552-7143-5C48-9176-65B1A6D1447F}" type="presParOf" srcId="{5A637FF0-8D63-DD41-B761-AE4E5D577E8C}" destId="{04D7DCAD-F752-3342-8180-C8BA819EBD8A}" srcOrd="3" destOrd="0" presId="urn:microsoft.com/office/officeart/2008/layout/VerticalCurvedList"/>
    <dgm:cxn modelId="{6C540505-03F3-8741-B82E-2F75472ECD97}" type="presParOf" srcId="{5A637FF0-8D63-DD41-B761-AE4E5D577E8C}" destId="{35176185-231B-6346-BA66-5426AA707156}" srcOrd="4" destOrd="0" presId="urn:microsoft.com/office/officeart/2008/layout/VerticalCurvedList"/>
    <dgm:cxn modelId="{33E349D4-D006-E049-A11E-1A61B12781B6}" type="presParOf" srcId="{35176185-231B-6346-BA66-5426AA707156}" destId="{4D9E93AE-7011-4B40-ACA3-76776689CA89}" srcOrd="0" destOrd="0" presId="urn:microsoft.com/office/officeart/2008/layout/VerticalCurvedList"/>
    <dgm:cxn modelId="{519A70E7-3C93-1D4F-B5BE-2F03B47BBDF1}" type="presParOf" srcId="{5A637FF0-8D63-DD41-B761-AE4E5D577E8C}" destId="{C8CD155B-7163-0E4A-BE67-909BF1DB03E6}" srcOrd="5" destOrd="0" presId="urn:microsoft.com/office/officeart/2008/layout/VerticalCurvedList"/>
    <dgm:cxn modelId="{CDB24070-8038-F042-B1C4-B18DFBB9BD24}" type="presParOf" srcId="{5A637FF0-8D63-DD41-B761-AE4E5D577E8C}" destId="{9485A249-0B47-4C44-BF1F-6D486849BC7E}" srcOrd="6" destOrd="0" presId="urn:microsoft.com/office/officeart/2008/layout/VerticalCurvedList"/>
    <dgm:cxn modelId="{AE37EC18-0238-D546-97D7-2AC99F72EB8E}" type="presParOf" srcId="{9485A249-0B47-4C44-BF1F-6D486849BC7E}" destId="{8220E7BF-3034-A045-947A-567AF1849620}" srcOrd="0" destOrd="0" presId="urn:microsoft.com/office/officeart/2008/layout/VerticalCurvedList"/>
    <dgm:cxn modelId="{E335E51F-DFD6-4C43-A193-61447A00B168}" type="presParOf" srcId="{5A637FF0-8D63-DD41-B761-AE4E5D577E8C}" destId="{96DEB83E-3DCD-0248-B9F5-F28BED693B71}" srcOrd="7" destOrd="0" presId="urn:microsoft.com/office/officeart/2008/layout/VerticalCurvedList"/>
    <dgm:cxn modelId="{F6BDB93E-05AE-4448-83C9-5805AA3C24D5}" type="presParOf" srcId="{5A637FF0-8D63-DD41-B761-AE4E5D577E8C}" destId="{7A656500-0F87-EA4B-8510-6918845E0A1E}" srcOrd="8" destOrd="0" presId="urn:microsoft.com/office/officeart/2008/layout/VerticalCurvedList"/>
    <dgm:cxn modelId="{D9D8025C-8DB8-3941-8BCC-BB2D6593B266}" type="presParOf" srcId="{7A656500-0F87-EA4B-8510-6918845E0A1E}" destId="{B75C234C-6661-774D-B693-27AD25C171D0}" srcOrd="0" destOrd="0" presId="urn:microsoft.com/office/officeart/2008/layout/VerticalCurvedList"/>
    <dgm:cxn modelId="{03621F95-34FC-1742-852D-04A2FF460184}" type="presParOf" srcId="{5A637FF0-8D63-DD41-B761-AE4E5D577E8C}" destId="{A67AE354-8E18-044F-A3F0-8E04BBAD9B14}" srcOrd="9" destOrd="0" presId="urn:microsoft.com/office/officeart/2008/layout/VerticalCurvedList"/>
    <dgm:cxn modelId="{3129A1B8-8E62-D147-91FA-65091965BFEE}" type="presParOf" srcId="{5A637FF0-8D63-DD41-B761-AE4E5D577E8C}" destId="{A1A43E4B-4989-E543-A252-FB400A28ECBA}" srcOrd="10" destOrd="0" presId="urn:microsoft.com/office/officeart/2008/layout/VerticalCurvedList"/>
    <dgm:cxn modelId="{B45FF520-7A9D-8C43-80BA-FFA2A8F6DEF4}" type="presParOf" srcId="{A1A43E4B-4989-E543-A252-FB400A28ECBA}" destId="{856FDBE8-75D3-344C-8E89-81DF16B6A154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F46870-E178-ED4F-9027-7AF2B2E4DD24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61FD2D-55E0-E64D-98E1-02D857FA195B}">
      <dgm:prSet phldrT="[Text]" custT="1"/>
      <dgm:spPr>
        <a:solidFill>
          <a:srgbClr val="3E7F7B"/>
        </a:solidFill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dirty="0" smtClean="0">
              <a:latin typeface="+mn-lt"/>
              <a:ea typeface="Arial Rounded MT Bold" charset="0"/>
              <a:cs typeface="Arial Rounded MT Bold" charset="0"/>
            </a:rPr>
            <a:t>CLUSTER HEADACHES</a:t>
          </a:r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23EA269B-196C-8149-9FFB-7588E4E42E0B}" type="parTrans" cxnId="{A79E7B19-C98B-C140-89AA-40EDA46B4329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7DEA1595-B33F-7340-B7D2-E9238607F2BB}" type="sibTrans" cxnId="{A79E7B19-C98B-C140-89AA-40EDA46B4329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7AEE3143-BCA8-BD41-89D0-55204D8CA3AD}">
      <dgm:prSet phldrT="[Text]" custT="1"/>
      <dgm:spPr>
        <a:solidFill>
          <a:srgbClr val="3E7F7B"/>
        </a:solidFill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dirty="0" smtClean="0">
              <a:latin typeface="+mn-lt"/>
              <a:ea typeface="Arial Rounded MT Bold" charset="0"/>
              <a:cs typeface="Arial Rounded MT Bold" charset="0"/>
            </a:rPr>
            <a:t>MIGRAINOUS NEURALGIA</a:t>
          </a:r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D6A23FF2-9E7D-2F46-B872-0386F0058024}" type="parTrans" cxnId="{0DD08BA0-EE96-DB4C-933A-7975EAFA4BDB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486419AE-5F09-8B48-B10A-AD46DA0B7A68}" type="sibTrans" cxnId="{0DD08BA0-EE96-DB4C-933A-7975EAFA4BDB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0CD199E8-BE0D-D045-8A60-B559CA219F80}">
      <dgm:prSet phldrT="[Text]" custT="1"/>
      <dgm:spPr>
        <a:solidFill>
          <a:srgbClr val="3E7F7B"/>
        </a:solidFill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dirty="0" smtClean="0">
              <a:latin typeface="+mn-lt"/>
              <a:ea typeface="Arial Rounded MT Bold" charset="0"/>
              <a:cs typeface="Arial Rounded MT Bold" charset="0"/>
            </a:rPr>
            <a:t>CRAINIAL PAIN</a:t>
          </a:r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4A2A06B5-2B6B-A04C-ACD5-6F885197E6B7}" type="parTrans" cxnId="{5B8F002B-E862-9D48-BF8B-01DD57461F21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7CEE2629-451E-984E-AD29-ABAB05FAD5A3}" type="sibTrans" cxnId="{5B8F002B-E862-9D48-BF8B-01DD57461F21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1574A448-6C52-8A4E-BD62-1436D73A68A8}">
      <dgm:prSet custT="1"/>
      <dgm:spPr>
        <a:solidFill>
          <a:srgbClr val="3E7F7B"/>
        </a:solidFill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  <a:latin typeface="+mn-lt"/>
              <a:ea typeface="Arial Rounded MT Bold" charset="0"/>
              <a:cs typeface="Arial Rounded MT Bold" charset="0"/>
            </a:rPr>
            <a:t>PAIN IN THE HEAD</a:t>
          </a:r>
          <a:endParaRPr lang="en-US" sz="1800" dirty="0">
            <a:solidFill>
              <a:schemeClr val="bg1"/>
            </a:solidFill>
            <a:latin typeface="+mn-lt"/>
            <a:ea typeface="Arial Rounded MT Bold" charset="0"/>
            <a:cs typeface="Arial Rounded MT Bold" charset="0"/>
          </a:endParaRPr>
        </a:p>
      </dgm:t>
    </dgm:pt>
    <dgm:pt modelId="{55CD67AA-5D81-CD4F-96F5-D2109658FE5D}" type="parTrans" cxnId="{5EE3FA60-562E-684A-94E7-C0CD95E24A27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9C607848-AB50-7649-90AF-D798C5FC37DB}" type="sibTrans" cxnId="{5EE3FA60-562E-684A-94E7-C0CD95E24A27}">
      <dgm:prSet/>
      <dgm:spPr/>
      <dgm:t>
        <a:bodyPr/>
        <a:lstStyle/>
        <a:p>
          <a:endParaRPr lang="en-US" sz="1800" dirty="0">
            <a:latin typeface="+mn-lt"/>
            <a:ea typeface="Arial Rounded MT Bold" charset="0"/>
            <a:cs typeface="Arial Rounded MT Bold" charset="0"/>
          </a:endParaRPr>
        </a:p>
      </dgm:t>
    </dgm:pt>
    <dgm:pt modelId="{7F12D739-A925-2C45-8CF2-AEC42820DA06}" type="pres">
      <dgm:prSet presAssocID="{9FF46870-E178-ED4F-9027-7AF2B2E4DD2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637FF0-8D63-DD41-B761-AE4E5D577E8C}" type="pres">
      <dgm:prSet presAssocID="{9FF46870-E178-ED4F-9027-7AF2B2E4DD24}" presName="Name1" presStyleCnt="0"/>
      <dgm:spPr/>
    </dgm:pt>
    <dgm:pt modelId="{DE303C8D-1BD6-104C-AB7F-15E5DC519F93}" type="pres">
      <dgm:prSet presAssocID="{9FF46870-E178-ED4F-9027-7AF2B2E4DD24}" presName="cycle" presStyleCnt="0"/>
      <dgm:spPr/>
    </dgm:pt>
    <dgm:pt modelId="{087E7828-CD66-EC41-8CBD-5B6B9A245FD8}" type="pres">
      <dgm:prSet presAssocID="{9FF46870-E178-ED4F-9027-7AF2B2E4DD24}" presName="srcNode" presStyleLbl="node1" presStyleIdx="0" presStyleCnt="4"/>
      <dgm:spPr/>
    </dgm:pt>
    <dgm:pt modelId="{C166FA9E-7998-6E4C-B778-DA9B0E7C5BBF}" type="pres">
      <dgm:prSet presAssocID="{9FF46870-E178-ED4F-9027-7AF2B2E4DD24}" presName="conn" presStyleLbl="parChTrans1D2" presStyleIdx="0" presStyleCnt="1"/>
      <dgm:spPr/>
      <dgm:t>
        <a:bodyPr/>
        <a:lstStyle/>
        <a:p>
          <a:endParaRPr lang="en-US"/>
        </a:p>
      </dgm:t>
    </dgm:pt>
    <dgm:pt modelId="{65FA6F80-27A7-1D4B-A0AB-4F075CF4F844}" type="pres">
      <dgm:prSet presAssocID="{9FF46870-E178-ED4F-9027-7AF2B2E4DD24}" presName="extraNode" presStyleLbl="node1" presStyleIdx="0" presStyleCnt="4"/>
      <dgm:spPr/>
    </dgm:pt>
    <dgm:pt modelId="{A160B7E9-999A-4E4E-9A75-C7E01D526735}" type="pres">
      <dgm:prSet presAssocID="{9FF46870-E178-ED4F-9027-7AF2B2E4DD24}" presName="dstNode" presStyleLbl="node1" presStyleIdx="0" presStyleCnt="4"/>
      <dgm:spPr/>
    </dgm:pt>
    <dgm:pt modelId="{46CE86F4-FA73-7E48-B879-9CD38635FD76}" type="pres">
      <dgm:prSet presAssocID="{1574A448-6C52-8A4E-BD62-1436D73A68A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5AE57-5A46-A340-8C78-87928CE97643}" type="pres">
      <dgm:prSet presAssocID="{1574A448-6C52-8A4E-BD62-1436D73A68A8}" presName="accent_1" presStyleCnt="0"/>
      <dgm:spPr/>
    </dgm:pt>
    <dgm:pt modelId="{19548645-C9E5-894C-8CCC-C5C0F1C9BBEF}" type="pres">
      <dgm:prSet presAssocID="{1574A448-6C52-8A4E-BD62-1436D73A68A8}" presName="accentRepeatNode" presStyleLbl="solidFgAcc1" presStyleIdx="0" presStyleCnt="4"/>
      <dgm:spPr>
        <a:solidFill>
          <a:srgbClr val="3E7F7B"/>
        </a:solidFill>
        <a:ln>
          <a:noFill/>
        </a:ln>
      </dgm:spPr>
      <dgm:t>
        <a:bodyPr/>
        <a:lstStyle/>
        <a:p>
          <a:endParaRPr lang="en-US"/>
        </a:p>
      </dgm:t>
    </dgm:pt>
    <dgm:pt modelId="{04D7DCAD-F752-3342-8180-C8BA819EBD8A}" type="pres">
      <dgm:prSet presAssocID="{7AEE3143-BCA8-BD41-89D0-55204D8CA3A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176185-231B-6346-BA66-5426AA707156}" type="pres">
      <dgm:prSet presAssocID="{7AEE3143-BCA8-BD41-89D0-55204D8CA3AD}" presName="accent_2" presStyleCnt="0"/>
      <dgm:spPr/>
    </dgm:pt>
    <dgm:pt modelId="{4D9E93AE-7011-4B40-ACA3-76776689CA89}" type="pres">
      <dgm:prSet presAssocID="{7AEE3143-BCA8-BD41-89D0-55204D8CA3AD}" presName="accentRepeatNode" presStyleLbl="solidFgAcc1" presStyleIdx="1" presStyleCnt="4"/>
      <dgm:spPr>
        <a:solidFill>
          <a:srgbClr val="3E7F7B"/>
        </a:solidFill>
        <a:ln>
          <a:noFill/>
        </a:ln>
      </dgm:spPr>
      <dgm:t>
        <a:bodyPr/>
        <a:lstStyle/>
        <a:p>
          <a:endParaRPr lang="en-US"/>
        </a:p>
      </dgm:t>
    </dgm:pt>
    <dgm:pt modelId="{C8CD155B-7163-0E4A-BE67-909BF1DB03E6}" type="pres">
      <dgm:prSet presAssocID="{0CD199E8-BE0D-D045-8A60-B559CA219F8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85A249-0B47-4C44-BF1F-6D486849BC7E}" type="pres">
      <dgm:prSet presAssocID="{0CD199E8-BE0D-D045-8A60-B559CA219F80}" presName="accent_3" presStyleCnt="0"/>
      <dgm:spPr/>
    </dgm:pt>
    <dgm:pt modelId="{8220E7BF-3034-A045-947A-567AF1849620}" type="pres">
      <dgm:prSet presAssocID="{0CD199E8-BE0D-D045-8A60-B559CA219F80}" presName="accentRepeatNode" presStyleLbl="solidFgAcc1" presStyleIdx="2" presStyleCnt="4"/>
      <dgm:spPr>
        <a:solidFill>
          <a:srgbClr val="3E7F7B"/>
        </a:solidFill>
        <a:ln>
          <a:noFill/>
        </a:ln>
      </dgm:spPr>
      <dgm:t>
        <a:bodyPr/>
        <a:lstStyle/>
        <a:p>
          <a:endParaRPr lang="en-US"/>
        </a:p>
      </dgm:t>
    </dgm:pt>
    <dgm:pt modelId="{96DEB83E-3DCD-0248-B9F5-F28BED693B71}" type="pres">
      <dgm:prSet presAssocID="{5F61FD2D-55E0-E64D-98E1-02D857FA195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656500-0F87-EA4B-8510-6918845E0A1E}" type="pres">
      <dgm:prSet presAssocID="{5F61FD2D-55E0-E64D-98E1-02D857FA195B}" presName="accent_4" presStyleCnt="0"/>
      <dgm:spPr/>
    </dgm:pt>
    <dgm:pt modelId="{B75C234C-6661-774D-B693-27AD25C171D0}" type="pres">
      <dgm:prSet presAssocID="{5F61FD2D-55E0-E64D-98E1-02D857FA195B}" presName="accentRepeatNode" presStyleLbl="solidFgAcc1" presStyleIdx="3" presStyleCnt="4"/>
      <dgm:spPr>
        <a:solidFill>
          <a:srgbClr val="3E7F7B"/>
        </a:solidFill>
        <a:ln>
          <a:noFill/>
        </a:ln>
      </dgm:spPr>
      <dgm:t>
        <a:bodyPr/>
        <a:lstStyle/>
        <a:p>
          <a:endParaRPr lang="en-US"/>
        </a:p>
      </dgm:t>
    </dgm:pt>
  </dgm:ptLst>
  <dgm:cxnLst>
    <dgm:cxn modelId="{08301A8E-C2B4-8E43-8608-CFE0D19AD0DB}" type="presOf" srcId="{1574A448-6C52-8A4E-BD62-1436D73A68A8}" destId="{46CE86F4-FA73-7E48-B879-9CD38635FD76}" srcOrd="0" destOrd="0" presId="urn:microsoft.com/office/officeart/2008/layout/VerticalCurvedList"/>
    <dgm:cxn modelId="{0DD08BA0-EE96-DB4C-933A-7975EAFA4BDB}" srcId="{9FF46870-E178-ED4F-9027-7AF2B2E4DD24}" destId="{7AEE3143-BCA8-BD41-89D0-55204D8CA3AD}" srcOrd="1" destOrd="0" parTransId="{D6A23FF2-9E7D-2F46-B872-0386F0058024}" sibTransId="{486419AE-5F09-8B48-B10A-AD46DA0B7A68}"/>
    <dgm:cxn modelId="{53102A5B-4A09-AE4E-A4FC-701A38D84884}" type="presOf" srcId="{5F61FD2D-55E0-E64D-98E1-02D857FA195B}" destId="{96DEB83E-3DCD-0248-B9F5-F28BED693B71}" srcOrd="0" destOrd="0" presId="urn:microsoft.com/office/officeart/2008/layout/VerticalCurvedList"/>
    <dgm:cxn modelId="{5EE3FA60-562E-684A-94E7-C0CD95E24A27}" srcId="{9FF46870-E178-ED4F-9027-7AF2B2E4DD24}" destId="{1574A448-6C52-8A4E-BD62-1436D73A68A8}" srcOrd="0" destOrd="0" parTransId="{55CD67AA-5D81-CD4F-96F5-D2109658FE5D}" sibTransId="{9C607848-AB50-7649-90AF-D798C5FC37DB}"/>
    <dgm:cxn modelId="{5B8F002B-E862-9D48-BF8B-01DD57461F21}" srcId="{9FF46870-E178-ED4F-9027-7AF2B2E4DD24}" destId="{0CD199E8-BE0D-D045-8A60-B559CA219F80}" srcOrd="2" destOrd="0" parTransId="{4A2A06B5-2B6B-A04C-ACD5-6F885197E6B7}" sibTransId="{7CEE2629-451E-984E-AD29-ABAB05FAD5A3}"/>
    <dgm:cxn modelId="{20CFFA75-62EB-5440-B02D-D568C4A01117}" type="presOf" srcId="{7AEE3143-BCA8-BD41-89D0-55204D8CA3AD}" destId="{04D7DCAD-F752-3342-8180-C8BA819EBD8A}" srcOrd="0" destOrd="0" presId="urn:microsoft.com/office/officeart/2008/layout/VerticalCurvedList"/>
    <dgm:cxn modelId="{D7F42162-CA16-E04E-8FA6-A87BAB8EB25F}" type="presOf" srcId="{0CD199E8-BE0D-D045-8A60-B559CA219F80}" destId="{C8CD155B-7163-0E4A-BE67-909BF1DB03E6}" srcOrd="0" destOrd="0" presId="urn:microsoft.com/office/officeart/2008/layout/VerticalCurvedList"/>
    <dgm:cxn modelId="{0CA94660-9D77-2141-B78A-00441502ACE6}" type="presOf" srcId="{9FF46870-E178-ED4F-9027-7AF2B2E4DD24}" destId="{7F12D739-A925-2C45-8CF2-AEC42820DA06}" srcOrd="0" destOrd="0" presId="urn:microsoft.com/office/officeart/2008/layout/VerticalCurvedList"/>
    <dgm:cxn modelId="{A79E7B19-C98B-C140-89AA-40EDA46B4329}" srcId="{9FF46870-E178-ED4F-9027-7AF2B2E4DD24}" destId="{5F61FD2D-55E0-E64D-98E1-02D857FA195B}" srcOrd="3" destOrd="0" parTransId="{23EA269B-196C-8149-9FFB-7588E4E42E0B}" sibTransId="{7DEA1595-B33F-7340-B7D2-E9238607F2BB}"/>
    <dgm:cxn modelId="{869538E8-BDA1-C84D-8B5D-ABCDB5193578}" type="presOf" srcId="{9C607848-AB50-7649-90AF-D798C5FC37DB}" destId="{C166FA9E-7998-6E4C-B778-DA9B0E7C5BBF}" srcOrd="0" destOrd="0" presId="urn:microsoft.com/office/officeart/2008/layout/VerticalCurvedList"/>
    <dgm:cxn modelId="{07DC99D3-0C7D-5843-9745-1A3C3BBC0625}" type="presParOf" srcId="{7F12D739-A925-2C45-8CF2-AEC42820DA06}" destId="{5A637FF0-8D63-DD41-B761-AE4E5D577E8C}" srcOrd="0" destOrd="0" presId="urn:microsoft.com/office/officeart/2008/layout/VerticalCurvedList"/>
    <dgm:cxn modelId="{5794B142-3B12-5348-A9B7-6FF3274B4CB8}" type="presParOf" srcId="{5A637FF0-8D63-DD41-B761-AE4E5D577E8C}" destId="{DE303C8D-1BD6-104C-AB7F-15E5DC519F93}" srcOrd="0" destOrd="0" presId="urn:microsoft.com/office/officeart/2008/layout/VerticalCurvedList"/>
    <dgm:cxn modelId="{1794780C-A20C-874E-BE72-95A7F02B5FE4}" type="presParOf" srcId="{DE303C8D-1BD6-104C-AB7F-15E5DC519F93}" destId="{087E7828-CD66-EC41-8CBD-5B6B9A245FD8}" srcOrd="0" destOrd="0" presId="urn:microsoft.com/office/officeart/2008/layout/VerticalCurvedList"/>
    <dgm:cxn modelId="{6C4DBF7E-A587-E14F-AB97-A36385991493}" type="presParOf" srcId="{DE303C8D-1BD6-104C-AB7F-15E5DC519F93}" destId="{C166FA9E-7998-6E4C-B778-DA9B0E7C5BBF}" srcOrd="1" destOrd="0" presId="urn:microsoft.com/office/officeart/2008/layout/VerticalCurvedList"/>
    <dgm:cxn modelId="{36697C11-6034-B04C-B789-637BCDA3E764}" type="presParOf" srcId="{DE303C8D-1BD6-104C-AB7F-15E5DC519F93}" destId="{65FA6F80-27A7-1D4B-A0AB-4F075CF4F844}" srcOrd="2" destOrd="0" presId="urn:microsoft.com/office/officeart/2008/layout/VerticalCurvedList"/>
    <dgm:cxn modelId="{4144CDEE-4500-0D44-872E-6C2499D87976}" type="presParOf" srcId="{DE303C8D-1BD6-104C-AB7F-15E5DC519F93}" destId="{A160B7E9-999A-4E4E-9A75-C7E01D526735}" srcOrd="3" destOrd="0" presId="urn:microsoft.com/office/officeart/2008/layout/VerticalCurvedList"/>
    <dgm:cxn modelId="{0BE7A5DA-DD8C-D347-A0CC-860FFC956E94}" type="presParOf" srcId="{5A637FF0-8D63-DD41-B761-AE4E5D577E8C}" destId="{46CE86F4-FA73-7E48-B879-9CD38635FD76}" srcOrd="1" destOrd="0" presId="urn:microsoft.com/office/officeart/2008/layout/VerticalCurvedList"/>
    <dgm:cxn modelId="{D0035668-6BC6-3D42-AE31-65AA1E9141B4}" type="presParOf" srcId="{5A637FF0-8D63-DD41-B761-AE4E5D577E8C}" destId="{AB75AE57-5A46-A340-8C78-87928CE97643}" srcOrd="2" destOrd="0" presId="urn:microsoft.com/office/officeart/2008/layout/VerticalCurvedList"/>
    <dgm:cxn modelId="{72C29C4A-E9C6-8540-BBC0-2EB551D7C035}" type="presParOf" srcId="{AB75AE57-5A46-A340-8C78-87928CE97643}" destId="{19548645-C9E5-894C-8CCC-C5C0F1C9BBEF}" srcOrd="0" destOrd="0" presId="urn:microsoft.com/office/officeart/2008/layout/VerticalCurvedList"/>
    <dgm:cxn modelId="{9ED9B368-E01F-A548-BFF1-5134F64C3513}" type="presParOf" srcId="{5A637FF0-8D63-DD41-B761-AE4E5D577E8C}" destId="{04D7DCAD-F752-3342-8180-C8BA819EBD8A}" srcOrd="3" destOrd="0" presId="urn:microsoft.com/office/officeart/2008/layout/VerticalCurvedList"/>
    <dgm:cxn modelId="{A1F73A24-96F2-4443-A9DB-33821777F62F}" type="presParOf" srcId="{5A637FF0-8D63-DD41-B761-AE4E5D577E8C}" destId="{35176185-231B-6346-BA66-5426AA707156}" srcOrd="4" destOrd="0" presId="urn:microsoft.com/office/officeart/2008/layout/VerticalCurvedList"/>
    <dgm:cxn modelId="{DE6F6834-0931-B34A-9EE1-CBE27D69FD8D}" type="presParOf" srcId="{35176185-231B-6346-BA66-5426AA707156}" destId="{4D9E93AE-7011-4B40-ACA3-76776689CA89}" srcOrd="0" destOrd="0" presId="urn:microsoft.com/office/officeart/2008/layout/VerticalCurvedList"/>
    <dgm:cxn modelId="{97AC0FFD-12D5-F245-89DB-F005F5B82C8F}" type="presParOf" srcId="{5A637FF0-8D63-DD41-B761-AE4E5D577E8C}" destId="{C8CD155B-7163-0E4A-BE67-909BF1DB03E6}" srcOrd="5" destOrd="0" presId="urn:microsoft.com/office/officeart/2008/layout/VerticalCurvedList"/>
    <dgm:cxn modelId="{1829DEFC-494B-344D-B0C2-622AC884049B}" type="presParOf" srcId="{5A637FF0-8D63-DD41-B761-AE4E5D577E8C}" destId="{9485A249-0B47-4C44-BF1F-6D486849BC7E}" srcOrd="6" destOrd="0" presId="urn:microsoft.com/office/officeart/2008/layout/VerticalCurvedList"/>
    <dgm:cxn modelId="{A39E326F-C5FF-5247-9CA3-E7F328310225}" type="presParOf" srcId="{9485A249-0B47-4C44-BF1F-6D486849BC7E}" destId="{8220E7BF-3034-A045-947A-567AF1849620}" srcOrd="0" destOrd="0" presId="urn:microsoft.com/office/officeart/2008/layout/VerticalCurvedList"/>
    <dgm:cxn modelId="{40967853-8F9C-934E-B133-59498E367BEA}" type="presParOf" srcId="{5A637FF0-8D63-DD41-B761-AE4E5D577E8C}" destId="{96DEB83E-3DCD-0248-B9F5-F28BED693B71}" srcOrd="7" destOrd="0" presId="urn:microsoft.com/office/officeart/2008/layout/VerticalCurvedList"/>
    <dgm:cxn modelId="{73C663D2-17AA-2142-BA33-0E3C360E3143}" type="presParOf" srcId="{5A637FF0-8D63-DD41-B761-AE4E5D577E8C}" destId="{7A656500-0F87-EA4B-8510-6918845E0A1E}" srcOrd="8" destOrd="0" presId="urn:microsoft.com/office/officeart/2008/layout/VerticalCurvedList"/>
    <dgm:cxn modelId="{4D4EC357-6FD1-4043-91F9-282126F7B773}" type="presParOf" srcId="{7A656500-0F87-EA4B-8510-6918845E0A1E}" destId="{B75C234C-6661-774D-B693-27AD25C171D0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697D0D-9D18-1341-BBD4-46C2D976C49A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A76AADB1-DF5C-8946-9802-E447CA61CD95}">
      <dgm:prSet phldrT="[Text]" custT="1"/>
      <dgm:spPr/>
      <dgm:t>
        <a:bodyPr/>
        <a:lstStyle/>
        <a:p>
          <a:pPr algn="l"/>
          <a:r>
            <a:rPr lang="en-US" sz="2000" b="1" dirty="0" smtClean="0"/>
            <a:t>Medical Knowledge Graph</a:t>
          </a:r>
          <a:endParaRPr lang="en-US" sz="2000" b="1" dirty="0"/>
        </a:p>
      </dgm:t>
    </dgm:pt>
    <dgm:pt modelId="{35476439-6997-1B43-987C-1503A140B1E8}" type="parTrans" cxnId="{55EB68D9-C93C-EE46-B5AF-2ACEAFE00574}">
      <dgm:prSet/>
      <dgm:spPr/>
      <dgm:t>
        <a:bodyPr/>
        <a:lstStyle/>
        <a:p>
          <a:endParaRPr lang="en-US"/>
        </a:p>
      </dgm:t>
    </dgm:pt>
    <dgm:pt modelId="{503FB541-31B5-1E44-AC57-03DA361D7E0C}" type="sibTrans" cxnId="{55EB68D9-C93C-EE46-B5AF-2ACEAFE00574}">
      <dgm:prSet/>
      <dgm:spPr/>
      <dgm:t>
        <a:bodyPr/>
        <a:lstStyle/>
        <a:p>
          <a:endParaRPr lang="en-US"/>
        </a:p>
      </dgm:t>
    </dgm:pt>
    <dgm:pt modelId="{CEC72B23-A78B-364F-B60A-9E824FCD20AC}">
      <dgm:prSet phldrT="[Text]" custT="1"/>
      <dgm:spPr/>
      <dgm:t>
        <a:bodyPr/>
        <a:lstStyle/>
        <a:p>
          <a:pPr algn="r"/>
          <a:r>
            <a:rPr lang="en-US" sz="2000" b="1" dirty="0" smtClean="0"/>
            <a:t>Clinical Intent</a:t>
          </a:r>
          <a:endParaRPr lang="en-US" sz="2000" b="1" dirty="0"/>
        </a:p>
      </dgm:t>
    </dgm:pt>
    <dgm:pt modelId="{4DEAFFB2-2B8F-BE42-8AFD-8FC4BA73FF09}" type="parTrans" cxnId="{1F44FCA3-D9F5-E344-8104-AE9AC3E09A8E}">
      <dgm:prSet/>
      <dgm:spPr/>
      <dgm:t>
        <a:bodyPr/>
        <a:lstStyle/>
        <a:p>
          <a:endParaRPr lang="en-US"/>
        </a:p>
      </dgm:t>
    </dgm:pt>
    <dgm:pt modelId="{D8E28B38-5C53-DE42-AC5F-7522CE0B4B51}" type="sibTrans" cxnId="{1F44FCA3-D9F5-E344-8104-AE9AC3E09A8E}">
      <dgm:prSet/>
      <dgm:spPr/>
      <dgm:t>
        <a:bodyPr/>
        <a:lstStyle/>
        <a:p>
          <a:endParaRPr lang="en-US"/>
        </a:p>
      </dgm:t>
    </dgm:pt>
    <dgm:pt modelId="{5FD941FE-9098-9F4C-A5CD-5B29FD5C570D}">
      <dgm:prSet phldrT="[Text]" custT="1"/>
      <dgm:spPr/>
      <dgm:t>
        <a:bodyPr/>
        <a:lstStyle/>
        <a:p>
          <a:r>
            <a:rPr lang="en-US" sz="2000" b="1" dirty="0" smtClean="0"/>
            <a:t>Search Recommendations</a:t>
          </a:r>
          <a:endParaRPr lang="en-US" sz="2000" b="1" dirty="0"/>
        </a:p>
      </dgm:t>
    </dgm:pt>
    <dgm:pt modelId="{5EBF890F-F84E-A649-A69C-A01806407B72}" type="parTrans" cxnId="{E3721BC6-485A-1143-9620-261BCA8AF8E2}">
      <dgm:prSet/>
      <dgm:spPr/>
      <dgm:t>
        <a:bodyPr/>
        <a:lstStyle/>
        <a:p>
          <a:endParaRPr lang="en-US"/>
        </a:p>
      </dgm:t>
    </dgm:pt>
    <dgm:pt modelId="{C8084EBE-748E-0A4D-9ACA-46D8EA59A2C1}" type="sibTrans" cxnId="{E3721BC6-485A-1143-9620-261BCA8AF8E2}">
      <dgm:prSet/>
      <dgm:spPr/>
      <dgm:t>
        <a:bodyPr/>
        <a:lstStyle/>
        <a:p>
          <a:endParaRPr lang="en-US"/>
        </a:p>
      </dgm:t>
    </dgm:pt>
    <dgm:pt modelId="{FA947DAC-AAF2-A444-93BA-9E4AB3C60B03}" type="pres">
      <dgm:prSet presAssocID="{C1697D0D-9D18-1341-BBD4-46C2D976C49A}" presName="composite" presStyleCnt="0">
        <dgm:presLayoutVars>
          <dgm:chMax val="5"/>
          <dgm:dir/>
          <dgm:resizeHandles val="exact"/>
        </dgm:presLayoutVars>
      </dgm:prSet>
      <dgm:spPr/>
    </dgm:pt>
    <dgm:pt modelId="{92053D6F-D903-AA45-82B9-4B7A973D5129}" type="pres">
      <dgm:prSet presAssocID="{A76AADB1-DF5C-8946-9802-E447CA61CD95}" presName="circle1" presStyleLbl="lnNode1" presStyleIdx="0" presStyleCnt="3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</dgm:pt>
    <dgm:pt modelId="{1482404E-E424-3640-BE12-C0BF15B4CB1B}" type="pres">
      <dgm:prSet presAssocID="{A76AADB1-DF5C-8946-9802-E447CA61CD95}" presName="text1" presStyleLbl="revTx" presStyleIdx="0" presStyleCnt="3" custScaleX="208534" custLinFactNeighborX="53112" custLinFactNeighborY="18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EAEEE-CF90-7746-B095-DFC043329843}" type="pres">
      <dgm:prSet presAssocID="{A76AADB1-DF5C-8946-9802-E447CA61CD95}" presName="line1" presStyleLbl="callout" presStyleIdx="0" presStyleCnt="6" custLinFactNeighborX="-4207" custLinFactNeighborY="26457"/>
      <dgm:spPr>
        <a:ln w="31750">
          <a:solidFill>
            <a:schemeClr val="tx1"/>
          </a:solidFill>
        </a:ln>
      </dgm:spPr>
    </dgm:pt>
    <dgm:pt modelId="{6DA66569-5B03-544E-ADB5-C96463825F16}" type="pres">
      <dgm:prSet presAssocID="{A76AADB1-DF5C-8946-9802-E447CA61CD95}" presName="d1" presStyleLbl="callout" presStyleIdx="1" presStyleCnt="6"/>
      <dgm:spPr>
        <a:ln w="31750">
          <a:solidFill>
            <a:schemeClr val="tx1"/>
          </a:solidFill>
          <a:headEnd w="lg" len="med"/>
          <a:tailEnd type="stealth"/>
        </a:ln>
      </dgm:spPr>
    </dgm:pt>
    <dgm:pt modelId="{833BD432-B04B-AD42-8C63-534F3EAC7AF0}" type="pres">
      <dgm:prSet presAssocID="{CEC72B23-A78B-364F-B60A-9E824FCD20AC}" presName="circle2" presStyleLbl="lnNode1" presStyleIdx="1" presStyleCnt="3"/>
      <dgm:spPr>
        <a:solidFill>
          <a:srgbClr val="4FA3A0"/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</dgm:pt>
    <dgm:pt modelId="{FFFD61AA-63A8-8648-AC52-1A6B113ED66E}" type="pres">
      <dgm:prSet presAssocID="{CEC72B23-A78B-364F-B60A-9E824FCD20AC}" presName="text2" presStyleLbl="revTx" presStyleIdx="1" presStyleCnt="3" custScaleX="121381" custLinFactNeighborX="-3341" custLinFactNeighborY="-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C30E55-B1E5-794F-ACEF-2E724E16DB4D}" type="pres">
      <dgm:prSet presAssocID="{CEC72B23-A78B-364F-B60A-9E824FCD20AC}" presName="line2" presStyleLbl="callout" presStyleIdx="2" presStyleCnt="6" custLinFactNeighborX="-3155"/>
      <dgm:spPr>
        <a:ln w="31750">
          <a:solidFill>
            <a:schemeClr val="tx1"/>
          </a:solidFill>
        </a:ln>
      </dgm:spPr>
    </dgm:pt>
    <dgm:pt modelId="{0872111A-B449-7044-B833-0C6FE7D72484}" type="pres">
      <dgm:prSet presAssocID="{CEC72B23-A78B-364F-B60A-9E824FCD20AC}" presName="d2" presStyleLbl="callout" presStyleIdx="3" presStyleCnt="6"/>
      <dgm:spPr>
        <a:ln w="31750">
          <a:solidFill>
            <a:schemeClr val="tx1"/>
          </a:solidFill>
          <a:tailEnd type="stealth"/>
        </a:ln>
      </dgm:spPr>
    </dgm:pt>
    <dgm:pt modelId="{066CEFF1-215C-F34B-9CFB-942558DC693A}" type="pres">
      <dgm:prSet presAssocID="{5FD941FE-9098-9F4C-A5CD-5B29FD5C570D}" presName="circle3" presStyleLbl="lnNode1" presStyleIdx="2" presStyleCnt="3"/>
      <dgm:spPr>
        <a:solidFill>
          <a:srgbClr val="127088"/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44DCAEBE-8673-D748-AFA0-2BE52F427125}" type="pres">
      <dgm:prSet presAssocID="{5FD941FE-9098-9F4C-A5CD-5B29FD5C570D}" presName="text3" presStyleLbl="revTx" presStyleIdx="2" presStyleCnt="3" custScaleX="200580" custLinFactNeighborX="49833" custLinFactNeighborY="-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CF299E-8FEE-4445-955B-C1D08D20BD50}" type="pres">
      <dgm:prSet presAssocID="{5FD941FE-9098-9F4C-A5CD-5B29FD5C570D}" presName="line3" presStyleLbl="callout" presStyleIdx="4" presStyleCnt="6" custLinFactNeighborX="-3971"/>
      <dgm:spPr>
        <a:ln w="31750">
          <a:solidFill>
            <a:schemeClr val="tx1"/>
          </a:solidFill>
        </a:ln>
      </dgm:spPr>
    </dgm:pt>
    <dgm:pt modelId="{B042FFCB-B1A7-344D-ADE7-D92E1E96776E}" type="pres">
      <dgm:prSet presAssocID="{5FD941FE-9098-9F4C-A5CD-5B29FD5C570D}" presName="d3" presStyleLbl="callout" presStyleIdx="5" presStyleCnt="6"/>
      <dgm:spPr>
        <a:ln w="31750">
          <a:solidFill>
            <a:schemeClr val="tx1"/>
          </a:solidFill>
          <a:tailEnd type="stealth"/>
        </a:ln>
      </dgm:spPr>
    </dgm:pt>
  </dgm:ptLst>
  <dgm:cxnLst>
    <dgm:cxn modelId="{E3721BC6-485A-1143-9620-261BCA8AF8E2}" srcId="{C1697D0D-9D18-1341-BBD4-46C2D976C49A}" destId="{5FD941FE-9098-9F4C-A5CD-5B29FD5C570D}" srcOrd="2" destOrd="0" parTransId="{5EBF890F-F84E-A649-A69C-A01806407B72}" sibTransId="{C8084EBE-748E-0A4D-9ACA-46D8EA59A2C1}"/>
    <dgm:cxn modelId="{18C37A9F-18BC-E54E-9553-EEFAB647098A}" type="presOf" srcId="{C1697D0D-9D18-1341-BBD4-46C2D976C49A}" destId="{FA947DAC-AAF2-A444-93BA-9E4AB3C60B03}" srcOrd="0" destOrd="0" presId="urn:microsoft.com/office/officeart/2005/8/layout/target1"/>
    <dgm:cxn modelId="{1F44FCA3-D9F5-E344-8104-AE9AC3E09A8E}" srcId="{C1697D0D-9D18-1341-BBD4-46C2D976C49A}" destId="{CEC72B23-A78B-364F-B60A-9E824FCD20AC}" srcOrd="1" destOrd="0" parTransId="{4DEAFFB2-2B8F-BE42-8AFD-8FC4BA73FF09}" sibTransId="{D8E28B38-5C53-DE42-AC5F-7522CE0B4B51}"/>
    <dgm:cxn modelId="{A5B4314E-4523-5A43-9B3A-D963F92D0D62}" type="presOf" srcId="{A76AADB1-DF5C-8946-9802-E447CA61CD95}" destId="{1482404E-E424-3640-BE12-C0BF15B4CB1B}" srcOrd="0" destOrd="0" presId="urn:microsoft.com/office/officeart/2005/8/layout/target1"/>
    <dgm:cxn modelId="{20B82D09-3734-AD46-A677-1525BB03F9FD}" type="presOf" srcId="{CEC72B23-A78B-364F-B60A-9E824FCD20AC}" destId="{FFFD61AA-63A8-8648-AC52-1A6B113ED66E}" srcOrd="0" destOrd="0" presId="urn:microsoft.com/office/officeart/2005/8/layout/target1"/>
    <dgm:cxn modelId="{55EB68D9-C93C-EE46-B5AF-2ACEAFE00574}" srcId="{C1697D0D-9D18-1341-BBD4-46C2D976C49A}" destId="{A76AADB1-DF5C-8946-9802-E447CA61CD95}" srcOrd="0" destOrd="0" parTransId="{35476439-6997-1B43-987C-1503A140B1E8}" sibTransId="{503FB541-31B5-1E44-AC57-03DA361D7E0C}"/>
    <dgm:cxn modelId="{7C53C01B-C523-C44B-BA08-C317F7F4AB01}" type="presOf" srcId="{5FD941FE-9098-9F4C-A5CD-5B29FD5C570D}" destId="{44DCAEBE-8673-D748-AFA0-2BE52F427125}" srcOrd="0" destOrd="0" presId="urn:microsoft.com/office/officeart/2005/8/layout/target1"/>
    <dgm:cxn modelId="{25374416-B5BB-0148-88F1-3EF465D25BF0}" type="presParOf" srcId="{FA947DAC-AAF2-A444-93BA-9E4AB3C60B03}" destId="{92053D6F-D903-AA45-82B9-4B7A973D5129}" srcOrd="0" destOrd="0" presId="urn:microsoft.com/office/officeart/2005/8/layout/target1"/>
    <dgm:cxn modelId="{B87BFEC6-08FD-DF4B-99EA-53E4143A09A4}" type="presParOf" srcId="{FA947DAC-AAF2-A444-93BA-9E4AB3C60B03}" destId="{1482404E-E424-3640-BE12-C0BF15B4CB1B}" srcOrd="1" destOrd="0" presId="urn:microsoft.com/office/officeart/2005/8/layout/target1"/>
    <dgm:cxn modelId="{62E7C3B8-B9E7-0E4F-8B31-FD782B1D95CF}" type="presParOf" srcId="{FA947DAC-AAF2-A444-93BA-9E4AB3C60B03}" destId="{05FEAEEE-CF90-7746-B095-DFC043329843}" srcOrd="2" destOrd="0" presId="urn:microsoft.com/office/officeart/2005/8/layout/target1"/>
    <dgm:cxn modelId="{80F73F85-355D-E044-BEB3-2D5801AEF3DE}" type="presParOf" srcId="{FA947DAC-AAF2-A444-93BA-9E4AB3C60B03}" destId="{6DA66569-5B03-544E-ADB5-C96463825F16}" srcOrd="3" destOrd="0" presId="urn:microsoft.com/office/officeart/2005/8/layout/target1"/>
    <dgm:cxn modelId="{8F755E98-35FD-D846-9F26-DCBA99491D24}" type="presParOf" srcId="{FA947DAC-AAF2-A444-93BA-9E4AB3C60B03}" destId="{833BD432-B04B-AD42-8C63-534F3EAC7AF0}" srcOrd="4" destOrd="0" presId="urn:microsoft.com/office/officeart/2005/8/layout/target1"/>
    <dgm:cxn modelId="{5BF2F2AC-4BD4-D64F-8A3D-9DE885C26F88}" type="presParOf" srcId="{FA947DAC-AAF2-A444-93BA-9E4AB3C60B03}" destId="{FFFD61AA-63A8-8648-AC52-1A6B113ED66E}" srcOrd="5" destOrd="0" presId="urn:microsoft.com/office/officeart/2005/8/layout/target1"/>
    <dgm:cxn modelId="{B1617DA8-BEBA-E841-A7E1-513BE8F9309B}" type="presParOf" srcId="{FA947DAC-AAF2-A444-93BA-9E4AB3C60B03}" destId="{54C30E55-B1E5-794F-ACEF-2E724E16DB4D}" srcOrd="6" destOrd="0" presId="urn:microsoft.com/office/officeart/2005/8/layout/target1"/>
    <dgm:cxn modelId="{5EFE9172-8CC9-9447-BFE8-5B355582C5B1}" type="presParOf" srcId="{FA947DAC-AAF2-A444-93BA-9E4AB3C60B03}" destId="{0872111A-B449-7044-B833-0C6FE7D72484}" srcOrd="7" destOrd="0" presId="urn:microsoft.com/office/officeart/2005/8/layout/target1"/>
    <dgm:cxn modelId="{B8E05E02-2354-864C-9177-5543D88F26A2}" type="presParOf" srcId="{FA947DAC-AAF2-A444-93BA-9E4AB3C60B03}" destId="{066CEFF1-215C-F34B-9CFB-942558DC693A}" srcOrd="8" destOrd="0" presId="urn:microsoft.com/office/officeart/2005/8/layout/target1"/>
    <dgm:cxn modelId="{1FA22DCB-BE50-ED4B-A7DC-5718147D9222}" type="presParOf" srcId="{FA947DAC-AAF2-A444-93BA-9E4AB3C60B03}" destId="{44DCAEBE-8673-D748-AFA0-2BE52F427125}" srcOrd="9" destOrd="0" presId="urn:microsoft.com/office/officeart/2005/8/layout/target1"/>
    <dgm:cxn modelId="{DFECD2E3-12E8-EF48-A87F-A47492347289}" type="presParOf" srcId="{FA947DAC-AAF2-A444-93BA-9E4AB3C60B03}" destId="{BBCF299E-8FEE-4445-955B-C1D08D20BD50}" srcOrd="10" destOrd="0" presId="urn:microsoft.com/office/officeart/2005/8/layout/target1"/>
    <dgm:cxn modelId="{AEDC0447-B834-3A44-98D1-C4C30A06B728}" type="presParOf" srcId="{FA947DAC-AAF2-A444-93BA-9E4AB3C60B03}" destId="{B042FFCB-B1A7-344D-ADE7-D92E1E96776E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8646A5-6116-E84D-B5D4-52925CB95107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64AD944B-C307-A44E-9CF1-4A1A9955989C}">
      <dgm:prSet phldrT="[Text]"/>
      <dgm:spPr>
        <a:solidFill>
          <a:srgbClr val="0E3154">
            <a:alpha val="50000"/>
          </a:srgbClr>
        </a:solidFill>
      </dgm:spPr>
      <dgm:t>
        <a:bodyPr/>
        <a:lstStyle/>
        <a:p>
          <a:r>
            <a:rPr lang="en-US" dirty="0" smtClean="0"/>
            <a:t>Golden Set</a:t>
          </a:r>
          <a:endParaRPr lang="en-US" dirty="0"/>
        </a:p>
      </dgm:t>
    </dgm:pt>
    <dgm:pt modelId="{CD36C684-A62B-E44F-9094-E5035D1B64F2}" type="parTrans" cxnId="{00162619-50A0-C141-A422-C596F63F5B5F}">
      <dgm:prSet/>
      <dgm:spPr/>
      <dgm:t>
        <a:bodyPr/>
        <a:lstStyle/>
        <a:p>
          <a:endParaRPr lang="en-US"/>
        </a:p>
      </dgm:t>
    </dgm:pt>
    <dgm:pt modelId="{0310F080-0133-FE4E-8ADD-8C927F47C3A8}" type="sibTrans" cxnId="{00162619-50A0-C141-A422-C596F63F5B5F}">
      <dgm:prSet/>
      <dgm:spPr/>
      <dgm:t>
        <a:bodyPr/>
        <a:lstStyle/>
        <a:p>
          <a:endParaRPr lang="en-US"/>
        </a:p>
      </dgm:t>
    </dgm:pt>
    <dgm:pt modelId="{D67F4A41-D07D-794E-89D7-011A5278412E}">
      <dgm:prSet phldrT="[Text]"/>
      <dgm:spPr>
        <a:solidFill>
          <a:srgbClr val="3E7F7B">
            <a:alpha val="51000"/>
          </a:srgbClr>
        </a:solidFill>
      </dgm:spPr>
      <dgm:t>
        <a:bodyPr/>
        <a:lstStyle/>
        <a:p>
          <a:r>
            <a:rPr lang="en-US" dirty="0" smtClean="0"/>
            <a:t>Actual Results</a:t>
          </a:r>
          <a:endParaRPr lang="en-US" dirty="0"/>
        </a:p>
      </dgm:t>
    </dgm:pt>
    <dgm:pt modelId="{342AA77E-014D-9D41-AFA9-0F27A5F05FB3}" type="parTrans" cxnId="{D599C1BB-EC86-A749-B7F5-1C093AE58E5E}">
      <dgm:prSet/>
      <dgm:spPr/>
      <dgm:t>
        <a:bodyPr/>
        <a:lstStyle/>
        <a:p>
          <a:endParaRPr lang="en-US"/>
        </a:p>
      </dgm:t>
    </dgm:pt>
    <dgm:pt modelId="{00D9EA67-6144-4245-90D2-419F651DE401}" type="sibTrans" cxnId="{D599C1BB-EC86-A749-B7F5-1C093AE58E5E}">
      <dgm:prSet/>
      <dgm:spPr/>
      <dgm:t>
        <a:bodyPr/>
        <a:lstStyle/>
        <a:p>
          <a:endParaRPr lang="en-US"/>
        </a:p>
      </dgm:t>
    </dgm:pt>
    <dgm:pt modelId="{8037E8EF-E81A-B747-9FE8-0C2238757A8F}" type="pres">
      <dgm:prSet presAssocID="{058646A5-6116-E84D-B5D4-52925CB95107}" presName="compositeShape" presStyleCnt="0">
        <dgm:presLayoutVars>
          <dgm:chMax val="7"/>
          <dgm:dir/>
          <dgm:resizeHandles val="exact"/>
        </dgm:presLayoutVars>
      </dgm:prSet>
      <dgm:spPr/>
    </dgm:pt>
    <dgm:pt modelId="{98373C64-7865-7440-8943-63822850C6B9}" type="pres">
      <dgm:prSet presAssocID="{64AD944B-C307-A44E-9CF1-4A1A9955989C}" presName="circ1" presStyleLbl="vennNode1" presStyleIdx="0" presStyleCnt="2"/>
      <dgm:spPr/>
    </dgm:pt>
    <dgm:pt modelId="{E73CF21C-074D-5E44-9DB9-3E58BEF385B7}" type="pres">
      <dgm:prSet presAssocID="{64AD944B-C307-A44E-9CF1-4A1A9955989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627CDB0-F229-6B48-9D20-BFC502774C28}" type="pres">
      <dgm:prSet presAssocID="{D67F4A41-D07D-794E-89D7-011A5278412E}" presName="circ2" presStyleLbl="vennNode1" presStyleIdx="1" presStyleCnt="2"/>
      <dgm:spPr/>
    </dgm:pt>
    <dgm:pt modelId="{E24D8DAF-7923-054C-B061-278B1D7B0194}" type="pres">
      <dgm:prSet presAssocID="{D67F4A41-D07D-794E-89D7-011A527841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45A9685-C921-4A45-9A34-6EBAE9A2BC40}" type="presOf" srcId="{058646A5-6116-E84D-B5D4-52925CB95107}" destId="{8037E8EF-E81A-B747-9FE8-0C2238757A8F}" srcOrd="0" destOrd="0" presId="urn:microsoft.com/office/officeart/2005/8/layout/venn1"/>
    <dgm:cxn modelId="{00162619-50A0-C141-A422-C596F63F5B5F}" srcId="{058646A5-6116-E84D-B5D4-52925CB95107}" destId="{64AD944B-C307-A44E-9CF1-4A1A9955989C}" srcOrd="0" destOrd="0" parTransId="{CD36C684-A62B-E44F-9094-E5035D1B64F2}" sibTransId="{0310F080-0133-FE4E-8ADD-8C927F47C3A8}"/>
    <dgm:cxn modelId="{6E147CAD-5E2F-394B-88CB-B74C18D6218B}" type="presOf" srcId="{64AD944B-C307-A44E-9CF1-4A1A9955989C}" destId="{E73CF21C-074D-5E44-9DB9-3E58BEF385B7}" srcOrd="1" destOrd="0" presId="urn:microsoft.com/office/officeart/2005/8/layout/venn1"/>
    <dgm:cxn modelId="{5D9E5F07-912D-E54D-B791-20DC1A1301ED}" type="presOf" srcId="{D67F4A41-D07D-794E-89D7-011A5278412E}" destId="{E24D8DAF-7923-054C-B061-278B1D7B0194}" srcOrd="1" destOrd="0" presId="urn:microsoft.com/office/officeart/2005/8/layout/venn1"/>
    <dgm:cxn modelId="{F604C53C-A268-724F-B09E-3AD166AC970C}" type="presOf" srcId="{64AD944B-C307-A44E-9CF1-4A1A9955989C}" destId="{98373C64-7865-7440-8943-63822850C6B9}" srcOrd="0" destOrd="0" presId="urn:microsoft.com/office/officeart/2005/8/layout/venn1"/>
    <dgm:cxn modelId="{E181040E-CA3E-544B-AC5B-4F8D68B8690D}" type="presOf" srcId="{D67F4A41-D07D-794E-89D7-011A5278412E}" destId="{3627CDB0-F229-6B48-9D20-BFC502774C28}" srcOrd="0" destOrd="0" presId="urn:microsoft.com/office/officeart/2005/8/layout/venn1"/>
    <dgm:cxn modelId="{D599C1BB-EC86-A749-B7F5-1C093AE58E5E}" srcId="{058646A5-6116-E84D-B5D4-52925CB95107}" destId="{D67F4A41-D07D-794E-89D7-011A5278412E}" srcOrd="1" destOrd="0" parTransId="{342AA77E-014D-9D41-AFA9-0F27A5F05FB3}" sibTransId="{00D9EA67-6144-4245-90D2-419F651DE401}"/>
    <dgm:cxn modelId="{38276A54-6956-D843-BB9C-33B6E4E79E9F}" type="presParOf" srcId="{8037E8EF-E81A-B747-9FE8-0C2238757A8F}" destId="{98373C64-7865-7440-8943-63822850C6B9}" srcOrd="0" destOrd="0" presId="urn:microsoft.com/office/officeart/2005/8/layout/venn1"/>
    <dgm:cxn modelId="{04598354-3E4F-FE46-BF91-B63F45096A08}" type="presParOf" srcId="{8037E8EF-E81A-B747-9FE8-0C2238757A8F}" destId="{E73CF21C-074D-5E44-9DB9-3E58BEF385B7}" srcOrd="1" destOrd="0" presId="urn:microsoft.com/office/officeart/2005/8/layout/venn1"/>
    <dgm:cxn modelId="{3779E422-365A-2D47-800C-E6FEA515A147}" type="presParOf" srcId="{8037E8EF-E81A-B747-9FE8-0C2238757A8F}" destId="{3627CDB0-F229-6B48-9D20-BFC502774C28}" srcOrd="2" destOrd="0" presId="urn:microsoft.com/office/officeart/2005/8/layout/venn1"/>
    <dgm:cxn modelId="{5A65FC6F-C805-F94F-AF3A-4BB9FB7B53FC}" type="presParOf" srcId="{8037E8EF-E81A-B747-9FE8-0C2238757A8F}" destId="{E24D8DAF-7923-054C-B061-278B1D7B0194}" srcOrd="3" destOrd="0" presId="urn:microsoft.com/office/officeart/2005/8/layout/venn1"/>
  </dgm:cxnLst>
  <dgm:bg>
    <a:solidFill>
      <a:schemeClr val="bg1"/>
    </a:solidFill>
    <a:effectLst>
      <a:outerShdw blurRad="63500" sx="102000" sy="102000" algn="c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6FA9E-7998-6E4C-B778-DA9B0E7C5BBF}">
      <dsp:nvSpPr>
        <dsp:cNvPr id="0" name=""/>
        <dsp:cNvSpPr/>
      </dsp:nvSpPr>
      <dsp:spPr>
        <a:xfrm>
          <a:off x="-4257316" y="-653172"/>
          <a:ext cx="5072461" cy="5072461"/>
        </a:xfrm>
        <a:prstGeom prst="blockArc">
          <a:avLst>
            <a:gd name="adj1" fmla="val 18900000"/>
            <a:gd name="adj2" fmla="val 2700000"/>
            <a:gd name="adj3" fmla="val 426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CE86F4-FA73-7E48-B879-9CD38635FD76}">
      <dsp:nvSpPr>
        <dsp:cNvPr id="0" name=""/>
        <dsp:cNvSpPr/>
      </dsp:nvSpPr>
      <dsp:spPr>
        <a:xfrm>
          <a:off x="357012" y="235306"/>
          <a:ext cx="3755736" cy="470915"/>
        </a:xfrm>
        <a:prstGeom prst="rect">
          <a:avLst/>
        </a:prstGeom>
        <a:solidFill>
          <a:srgbClr val="3E7F7B"/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37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  <a:ea typeface="Arial Rounded MT Bold" charset="0"/>
              <a:cs typeface="Arial Rounded MT Bold" charset="0"/>
            </a:rPr>
            <a:t>ALDEHYDE FUCHSIN STAIN</a:t>
          </a:r>
          <a:endParaRPr lang="en-US" sz="1800" kern="1200" dirty="0">
            <a:solidFill>
              <a:schemeClr val="bg1"/>
            </a:solidFill>
            <a:latin typeface="+mn-lt"/>
            <a:ea typeface="Arial Rounded MT Bold" charset="0"/>
            <a:cs typeface="Arial Rounded MT Bold" charset="0"/>
          </a:endParaRPr>
        </a:p>
      </dsp:txBody>
      <dsp:txXfrm>
        <a:off x="357012" y="235306"/>
        <a:ext cx="3755736" cy="470915"/>
      </dsp:txXfrm>
    </dsp:sp>
    <dsp:sp modelId="{19548645-C9E5-894C-8CCC-C5C0F1C9BBEF}">
      <dsp:nvSpPr>
        <dsp:cNvPr id="0" name=""/>
        <dsp:cNvSpPr/>
      </dsp:nvSpPr>
      <dsp:spPr>
        <a:xfrm>
          <a:off x="62689" y="176442"/>
          <a:ext cx="588644" cy="588644"/>
        </a:xfrm>
        <a:prstGeom prst="ellipse">
          <a:avLst/>
        </a:prstGeom>
        <a:solidFill>
          <a:srgbClr val="3E7F7B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D7DCAD-F752-3342-8180-C8BA819EBD8A}">
      <dsp:nvSpPr>
        <dsp:cNvPr id="0" name=""/>
        <dsp:cNvSpPr/>
      </dsp:nvSpPr>
      <dsp:spPr>
        <a:xfrm>
          <a:off x="694456" y="941453"/>
          <a:ext cx="3418292" cy="470915"/>
        </a:xfrm>
        <a:prstGeom prst="rect">
          <a:avLst/>
        </a:prstGeom>
        <a:solidFill>
          <a:srgbClr val="3E7F7B"/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37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  <a:ea typeface="Arial Rounded MT Bold" charset="0"/>
              <a:cs typeface="Arial Rounded MT Bold" charset="0"/>
            </a:rPr>
            <a:t>ATRIAL FIBRILLATION</a:t>
          </a:r>
          <a:endParaRPr lang="en-US" sz="1800" kern="1200" dirty="0">
            <a:latin typeface="+mn-lt"/>
            <a:ea typeface="Arial Rounded MT Bold" charset="0"/>
            <a:cs typeface="Arial Rounded MT Bold" charset="0"/>
          </a:endParaRPr>
        </a:p>
      </dsp:txBody>
      <dsp:txXfrm>
        <a:off x="694456" y="941453"/>
        <a:ext cx="3418292" cy="470915"/>
      </dsp:txXfrm>
    </dsp:sp>
    <dsp:sp modelId="{4D9E93AE-7011-4B40-ACA3-76776689CA89}">
      <dsp:nvSpPr>
        <dsp:cNvPr id="0" name=""/>
        <dsp:cNvSpPr/>
      </dsp:nvSpPr>
      <dsp:spPr>
        <a:xfrm>
          <a:off x="400134" y="882589"/>
          <a:ext cx="588644" cy="588644"/>
        </a:xfrm>
        <a:prstGeom prst="ellipse">
          <a:avLst/>
        </a:prstGeom>
        <a:solidFill>
          <a:srgbClr val="3E7F7B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CD155B-7163-0E4A-BE67-909BF1DB03E6}">
      <dsp:nvSpPr>
        <dsp:cNvPr id="0" name=""/>
        <dsp:cNvSpPr/>
      </dsp:nvSpPr>
      <dsp:spPr>
        <a:xfrm>
          <a:off x="798024" y="1647600"/>
          <a:ext cx="3314723" cy="470915"/>
        </a:xfrm>
        <a:prstGeom prst="rect">
          <a:avLst/>
        </a:prstGeom>
        <a:solidFill>
          <a:srgbClr val="3E7F7B"/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37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chemeClr val="bg1"/>
              </a:solidFill>
              <a:ea typeface="Arial Rounded MT Bold" charset="0"/>
              <a:cs typeface="Arial Rounded MT Bold" charset="0"/>
            </a:rPr>
            <a:t>ASCITIC FLUID</a:t>
          </a:r>
          <a:endParaRPr lang="en-US" sz="1800" kern="1200" dirty="0">
            <a:latin typeface="+mn-lt"/>
            <a:ea typeface="Arial Rounded MT Bold" charset="0"/>
            <a:cs typeface="Arial Rounded MT Bold" charset="0"/>
          </a:endParaRPr>
        </a:p>
      </dsp:txBody>
      <dsp:txXfrm>
        <a:off x="798024" y="1647600"/>
        <a:ext cx="3314723" cy="470915"/>
      </dsp:txXfrm>
    </dsp:sp>
    <dsp:sp modelId="{8220E7BF-3034-A045-947A-567AF1849620}">
      <dsp:nvSpPr>
        <dsp:cNvPr id="0" name=""/>
        <dsp:cNvSpPr/>
      </dsp:nvSpPr>
      <dsp:spPr>
        <a:xfrm>
          <a:off x="503702" y="1588736"/>
          <a:ext cx="588644" cy="588644"/>
        </a:xfrm>
        <a:prstGeom prst="ellipse">
          <a:avLst/>
        </a:prstGeom>
        <a:solidFill>
          <a:srgbClr val="3E7F7B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EB83E-3DCD-0248-B9F5-F28BED693B71}">
      <dsp:nvSpPr>
        <dsp:cNvPr id="0" name=""/>
        <dsp:cNvSpPr/>
      </dsp:nvSpPr>
      <dsp:spPr>
        <a:xfrm>
          <a:off x="694456" y="2353747"/>
          <a:ext cx="3418292" cy="470915"/>
        </a:xfrm>
        <a:prstGeom prst="rect">
          <a:avLst/>
        </a:prstGeom>
        <a:solidFill>
          <a:srgbClr val="3E7F7B"/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37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  <a:ea typeface="Arial Rounded MT Bold" charset="0"/>
              <a:cs typeface="Arial Rounded MT Bold" charset="0"/>
            </a:rPr>
            <a:t>AMNIOTIC FLUID</a:t>
          </a:r>
          <a:endParaRPr lang="en-US" sz="1800" kern="1200" dirty="0">
            <a:latin typeface="+mn-lt"/>
            <a:ea typeface="Arial Rounded MT Bold" charset="0"/>
            <a:cs typeface="Arial Rounded MT Bold" charset="0"/>
          </a:endParaRPr>
        </a:p>
      </dsp:txBody>
      <dsp:txXfrm>
        <a:off x="694456" y="2353747"/>
        <a:ext cx="3418292" cy="470915"/>
      </dsp:txXfrm>
    </dsp:sp>
    <dsp:sp modelId="{B75C234C-6661-774D-B693-27AD25C171D0}">
      <dsp:nvSpPr>
        <dsp:cNvPr id="0" name=""/>
        <dsp:cNvSpPr/>
      </dsp:nvSpPr>
      <dsp:spPr>
        <a:xfrm>
          <a:off x="400134" y="2294883"/>
          <a:ext cx="588644" cy="588644"/>
        </a:xfrm>
        <a:prstGeom prst="ellipse">
          <a:avLst/>
        </a:prstGeom>
        <a:solidFill>
          <a:srgbClr val="3E7F7B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7AE354-8E18-044F-A3F0-8E04BBAD9B14}">
      <dsp:nvSpPr>
        <dsp:cNvPr id="0" name=""/>
        <dsp:cNvSpPr/>
      </dsp:nvSpPr>
      <dsp:spPr>
        <a:xfrm>
          <a:off x="357012" y="3059894"/>
          <a:ext cx="3755736" cy="470915"/>
        </a:xfrm>
        <a:prstGeom prst="rect">
          <a:avLst/>
        </a:prstGeom>
        <a:solidFill>
          <a:srgbClr val="3E7F7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37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  <a:ea typeface="Arial Rounded MT Bold" charset="0"/>
              <a:cs typeface="Arial Rounded MT Bold" charset="0"/>
            </a:rPr>
            <a:t>ANTERIOR DISPLACEMENT</a:t>
          </a:r>
          <a:endParaRPr lang="en-US" sz="1800" kern="1200" dirty="0"/>
        </a:p>
      </dsp:txBody>
      <dsp:txXfrm>
        <a:off x="357012" y="3059894"/>
        <a:ext cx="3755736" cy="470915"/>
      </dsp:txXfrm>
    </dsp:sp>
    <dsp:sp modelId="{856FDBE8-75D3-344C-8E89-81DF16B6A154}">
      <dsp:nvSpPr>
        <dsp:cNvPr id="0" name=""/>
        <dsp:cNvSpPr/>
      </dsp:nvSpPr>
      <dsp:spPr>
        <a:xfrm>
          <a:off x="62689" y="3001030"/>
          <a:ext cx="588644" cy="588644"/>
        </a:xfrm>
        <a:prstGeom prst="ellipse">
          <a:avLst/>
        </a:prstGeom>
        <a:solidFill>
          <a:srgbClr val="3E7F7B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6FA9E-7998-6E4C-B778-DA9B0E7C5BBF}">
      <dsp:nvSpPr>
        <dsp:cNvPr id="0" name=""/>
        <dsp:cNvSpPr/>
      </dsp:nvSpPr>
      <dsp:spPr>
        <a:xfrm>
          <a:off x="-4257316" y="-653172"/>
          <a:ext cx="5072461" cy="5072461"/>
        </a:xfrm>
        <a:prstGeom prst="blockArc">
          <a:avLst>
            <a:gd name="adj1" fmla="val 18900000"/>
            <a:gd name="adj2" fmla="val 2700000"/>
            <a:gd name="adj3" fmla="val 426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CE86F4-FA73-7E48-B879-9CD38635FD76}">
      <dsp:nvSpPr>
        <dsp:cNvPr id="0" name=""/>
        <dsp:cNvSpPr/>
      </dsp:nvSpPr>
      <dsp:spPr>
        <a:xfrm>
          <a:off x="427061" y="289539"/>
          <a:ext cx="4544978" cy="579379"/>
        </a:xfrm>
        <a:prstGeom prst="rect">
          <a:avLst/>
        </a:prstGeom>
        <a:solidFill>
          <a:srgbClr val="3E7F7B"/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8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  <a:latin typeface="+mn-lt"/>
              <a:ea typeface="Arial Rounded MT Bold" charset="0"/>
              <a:cs typeface="Arial Rounded MT Bold" charset="0"/>
            </a:rPr>
            <a:t>PAIN IN THE HEAD</a:t>
          </a:r>
          <a:endParaRPr lang="en-US" sz="1800" kern="1200" dirty="0">
            <a:solidFill>
              <a:schemeClr val="bg1"/>
            </a:solidFill>
            <a:latin typeface="+mn-lt"/>
            <a:ea typeface="Arial Rounded MT Bold" charset="0"/>
            <a:cs typeface="Arial Rounded MT Bold" charset="0"/>
          </a:endParaRPr>
        </a:p>
      </dsp:txBody>
      <dsp:txXfrm>
        <a:off x="427061" y="289539"/>
        <a:ext cx="4544978" cy="579379"/>
      </dsp:txXfrm>
    </dsp:sp>
    <dsp:sp modelId="{19548645-C9E5-894C-8CCC-C5C0F1C9BBEF}">
      <dsp:nvSpPr>
        <dsp:cNvPr id="0" name=""/>
        <dsp:cNvSpPr/>
      </dsp:nvSpPr>
      <dsp:spPr>
        <a:xfrm>
          <a:off x="64949" y="217116"/>
          <a:ext cx="724224" cy="724224"/>
        </a:xfrm>
        <a:prstGeom prst="ellipse">
          <a:avLst/>
        </a:prstGeom>
        <a:solidFill>
          <a:srgbClr val="3E7F7B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D7DCAD-F752-3342-8180-C8BA819EBD8A}">
      <dsp:nvSpPr>
        <dsp:cNvPr id="0" name=""/>
        <dsp:cNvSpPr/>
      </dsp:nvSpPr>
      <dsp:spPr>
        <a:xfrm>
          <a:off x="759233" y="1158758"/>
          <a:ext cx="4212806" cy="579379"/>
        </a:xfrm>
        <a:prstGeom prst="rect">
          <a:avLst/>
        </a:prstGeom>
        <a:solidFill>
          <a:srgbClr val="3E7F7B"/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8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+mn-lt"/>
              <a:ea typeface="Arial Rounded MT Bold" charset="0"/>
              <a:cs typeface="Arial Rounded MT Bold" charset="0"/>
            </a:rPr>
            <a:t>MIGRAINOUS NEURALGIA</a:t>
          </a:r>
          <a:endParaRPr lang="en-US" sz="1800" kern="1200" dirty="0">
            <a:latin typeface="+mn-lt"/>
            <a:ea typeface="Arial Rounded MT Bold" charset="0"/>
            <a:cs typeface="Arial Rounded MT Bold" charset="0"/>
          </a:endParaRPr>
        </a:p>
      </dsp:txBody>
      <dsp:txXfrm>
        <a:off x="759233" y="1158758"/>
        <a:ext cx="4212806" cy="579379"/>
      </dsp:txXfrm>
    </dsp:sp>
    <dsp:sp modelId="{4D9E93AE-7011-4B40-ACA3-76776689CA89}">
      <dsp:nvSpPr>
        <dsp:cNvPr id="0" name=""/>
        <dsp:cNvSpPr/>
      </dsp:nvSpPr>
      <dsp:spPr>
        <a:xfrm>
          <a:off x="397121" y="1086336"/>
          <a:ext cx="724224" cy="724224"/>
        </a:xfrm>
        <a:prstGeom prst="ellipse">
          <a:avLst/>
        </a:prstGeom>
        <a:solidFill>
          <a:srgbClr val="3E7F7B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CD155B-7163-0E4A-BE67-909BF1DB03E6}">
      <dsp:nvSpPr>
        <dsp:cNvPr id="0" name=""/>
        <dsp:cNvSpPr/>
      </dsp:nvSpPr>
      <dsp:spPr>
        <a:xfrm>
          <a:off x="759233" y="2027978"/>
          <a:ext cx="4212806" cy="579379"/>
        </a:xfrm>
        <a:prstGeom prst="rect">
          <a:avLst/>
        </a:prstGeom>
        <a:solidFill>
          <a:srgbClr val="3E7F7B"/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8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+mn-lt"/>
              <a:ea typeface="Arial Rounded MT Bold" charset="0"/>
              <a:cs typeface="Arial Rounded MT Bold" charset="0"/>
            </a:rPr>
            <a:t>CRAINIAL PAIN</a:t>
          </a:r>
          <a:endParaRPr lang="en-US" sz="1800" kern="1200" dirty="0">
            <a:latin typeface="+mn-lt"/>
            <a:ea typeface="Arial Rounded MT Bold" charset="0"/>
            <a:cs typeface="Arial Rounded MT Bold" charset="0"/>
          </a:endParaRPr>
        </a:p>
      </dsp:txBody>
      <dsp:txXfrm>
        <a:off x="759233" y="2027978"/>
        <a:ext cx="4212806" cy="579379"/>
      </dsp:txXfrm>
    </dsp:sp>
    <dsp:sp modelId="{8220E7BF-3034-A045-947A-567AF1849620}">
      <dsp:nvSpPr>
        <dsp:cNvPr id="0" name=""/>
        <dsp:cNvSpPr/>
      </dsp:nvSpPr>
      <dsp:spPr>
        <a:xfrm>
          <a:off x="397121" y="1955556"/>
          <a:ext cx="724224" cy="724224"/>
        </a:xfrm>
        <a:prstGeom prst="ellipse">
          <a:avLst/>
        </a:prstGeom>
        <a:solidFill>
          <a:srgbClr val="3E7F7B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EB83E-3DCD-0248-B9F5-F28BED693B71}">
      <dsp:nvSpPr>
        <dsp:cNvPr id="0" name=""/>
        <dsp:cNvSpPr/>
      </dsp:nvSpPr>
      <dsp:spPr>
        <a:xfrm>
          <a:off x="427061" y="2897198"/>
          <a:ext cx="4544978" cy="579379"/>
        </a:xfrm>
        <a:prstGeom prst="rect">
          <a:avLst/>
        </a:prstGeom>
        <a:solidFill>
          <a:srgbClr val="3E7F7B"/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8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+mn-lt"/>
              <a:ea typeface="Arial Rounded MT Bold" charset="0"/>
              <a:cs typeface="Arial Rounded MT Bold" charset="0"/>
            </a:rPr>
            <a:t>CLUSTER HEADACHES</a:t>
          </a:r>
          <a:endParaRPr lang="en-US" sz="1800" kern="1200" dirty="0">
            <a:latin typeface="+mn-lt"/>
            <a:ea typeface="Arial Rounded MT Bold" charset="0"/>
            <a:cs typeface="Arial Rounded MT Bold" charset="0"/>
          </a:endParaRPr>
        </a:p>
      </dsp:txBody>
      <dsp:txXfrm>
        <a:off x="427061" y="2897198"/>
        <a:ext cx="4544978" cy="579379"/>
      </dsp:txXfrm>
    </dsp:sp>
    <dsp:sp modelId="{B75C234C-6661-774D-B693-27AD25C171D0}">
      <dsp:nvSpPr>
        <dsp:cNvPr id="0" name=""/>
        <dsp:cNvSpPr/>
      </dsp:nvSpPr>
      <dsp:spPr>
        <a:xfrm>
          <a:off x="64949" y="2824776"/>
          <a:ext cx="724224" cy="724224"/>
        </a:xfrm>
        <a:prstGeom prst="ellipse">
          <a:avLst/>
        </a:prstGeom>
        <a:solidFill>
          <a:srgbClr val="3E7F7B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CEFF1-215C-F34B-9CFB-942558DC693A}">
      <dsp:nvSpPr>
        <dsp:cNvPr id="0" name=""/>
        <dsp:cNvSpPr/>
      </dsp:nvSpPr>
      <dsp:spPr>
        <a:xfrm>
          <a:off x="944956" y="1126710"/>
          <a:ext cx="3380133" cy="3380133"/>
        </a:xfrm>
        <a:prstGeom prst="ellipse">
          <a:avLst/>
        </a:prstGeom>
        <a:solidFill>
          <a:srgbClr val="127088"/>
        </a:solidFill>
        <a:ln w="12700" cap="flat" cmpd="sng" algn="ctr">
          <a:noFill/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3BD432-B04B-AD42-8C63-534F3EAC7AF0}">
      <dsp:nvSpPr>
        <dsp:cNvPr id="0" name=""/>
        <dsp:cNvSpPr/>
      </dsp:nvSpPr>
      <dsp:spPr>
        <a:xfrm>
          <a:off x="1620982" y="1802737"/>
          <a:ext cx="2028079" cy="2028079"/>
        </a:xfrm>
        <a:prstGeom prst="ellipse">
          <a:avLst/>
        </a:prstGeom>
        <a:solidFill>
          <a:srgbClr val="4FA3A0"/>
        </a:solidFill>
        <a:ln w="12700" cap="flat" cmpd="sng" algn="ctr">
          <a:noFill/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53D6F-D903-AA45-82B9-4B7A973D5129}">
      <dsp:nvSpPr>
        <dsp:cNvPr id="0" name=""/>
        <dsp:cNvSpPr/>
      </dsp:nvSpPr>
      <dsp:spPr>
        <a:xfrm>
          <a:off x="2297009" y="2478764"/>
          <a:ext cx="676026" cy="676026"/>
        </a:xfrm>
        <a:prstGeom prst="ellipse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2404E-E424-3640-BE12-C0BF15B4CB1B}">
      <dsp:nvSpPr>
        <dsp:cNvPr id="0" name=""/>
        <dsp:cNvSpPr/>
      </dsp:nvSpPr>
      <dsp:spPr>
        <a:xfrm>
          <a:off x="4868924" y="18632"/>
          <a:ext cx="3524363" cy="985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Medical Knowledge Graph</a:t>
          </a:r>
          <a:endParaRPr lang="en-US" sz="2000" b="1" kern="1200" dirty="0"/>
        </a:p>
      </dsp:txBody>
      <dsp:txXfrm>
        <a:off x="4868924" y="18632"/>
        <a:ext cx="3524363" cy="985872"/>
      </dsp:txXfrm>
    </dsp:sp>
    <dsp:sp modelId="{05FEAEEE-CF90-7746-B095-DFC043329843}">
      <dsp:nvSpPr>
        <dsp:cNvPr id="0" name=""/>
        <dsp:cNvSpPr/>
      </dsp:nvSpPr>
      <dsp:spPr>
        <a:xfrm>
          <a:off x="4448152" y="502460"/>
          <a:ext cx="4225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66569-5B03-544E-ADB5-C96463825F16}">
      <dsp:nvSpPr>
        <dsp:cNvPr id="0" name=""/>
        <dsp:cNvSpPr/>
      </dsp:nvSpPr>
      <dsp:spPr>
        <a:xfrm rot="5400000">
          <a:off x="2387991" y="740530"/>
          <a:ext cx="2323278" cy="18292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tx1"/>
          </a:solidFill>
          <a:prstDash val="solid"/>
          <a:miter lim="800000"/>
          <a:headEnd w="lg" len="med"/>
          <a:tailEnd type="stealt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D61AA-63A8-8648-AC52-1A6B113ED66E}">
      <dsp:nvSpPr>
        <dsp:cNvPr id="0" name=""/>
        <dsp:cNvSpPr/>
      </dsp:nvSpPr>
      <dsp:spPr>
        <a:xfrm>
          <a:off x="4651303" y="977216"/>
          <a:ext cx="2051419" cy="985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Clinical Intent</a:t>
          </a:r>
          <a:endParaRPr lang="en-US" sz="2000" b="1" kern="1200" dirty="0"/>
        </a:p>
      </dsp:txBody>
      <dsp:txXfrm>
        <a:off x="4651303" y="977216"/>
        <a:ext cx="2051419" cy="985872"/>
      </dsp:txXfrm>
    </dsp:sp>
    <dsp:sp modelId="{54C30E55-B1E5-794F-ACEF-2E724E16DB4D}">
      <dsp:nvSpPr>
        <dsp:cNvPr id="0" name=""/>
        <dsp:cNvSpPr/>
      </dsp:nvSpPr>
      <dsp:spPr>
        <a:xfrm>
          <a:off x="4452597" y="1478808"/>
          <a:ext cx="4225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2111A-B449-7044-B833-0C6FE7D72484}">
      <dsp:nvSpPr>
        <dsp:cNvPr id="0" name=""/>
        <dsp:cNvSpPr/>
      </dsp:nvSpPr>
      <dsp:spPr>
        <a:xfrm rot="5400000">
          <a:off x="2886673" y="1711023"/>
          <a:ext cx="1810399" cy="134472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tx1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CAEBE-8673-D748-AFA0-2BE52F427125}">
      <dsp:nvSpPr>
        <dsp:cNvPr id="0" name=""/>
        <dsp:cNvSpPr/>
      </dsp:nvSpPr>
      <dsp:spPr>
        <a:xfrm>
          <a:off x="4880721" y="1963088"/>
          <a:ext cx="3389935" cy="985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Search Recommendations</a:t>
          </a:r>
          <a:endParaRPr lang="en-US" sz="2000" b="1" kern="1200" dirty="0"/>
        </a:p>
      </dsp:txBody>
      <dsp:txXfrm>
        <a:off x="4880721" y="1963088"/>
        <a:ext cx="3389935" cy="985872"/>
      </dsp:txXfrm>
    </dsp:sp>
    <dsp:sp modelId="{BBCF299E-8FEE-4445-955B-C1D08D20BD50}">
      <dsp:nvSpPr>
        <dsp:cNvPr id="0" name=""/>
        <dsp:cNvSpPr/>
      </dsp:nvSpPr>
      <dsp:spPr>
        <a:xfrm>
          <a:off x="4449150" y="2464680"/>
          <a:ext cx="4225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2FFCB-B1A7-344D-ADE7-D92E1E96776E}">
      <dsp:nvSpPr>
        <dsp:cNvPr id="0" name=""/>
        <dsp:cNvSpPr/>
      </dsp:nvSpPr>
      <dsp:spPr>
        <a:xfrm rot="5400000">
          <a:off x="3385975" y="2680727"/>
          <a:ext cx="1293464" cy="86024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tx1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73C64-7865-7440-8943-63822850C6B9}">
      <dsp:nvSpPr>
        <dsp:cNvPr id="0" name=""/>
        <dsp:cNvSpPr/>
      </dsp:nvSpPr>
      <dsp:spPr>
        <a:xfrm>
          <a:off x="44291" y="243350"/>
          <a:ext cx="1092518" cy="1092518"/>
        </a:xfrm>
        <a:prstGeom prst="ellipse">
          <a:avLst/>
        </a:prstGeom>
        <a:solidFill>
          <a:srgbClr val="0E3154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Golden Set</a:t>
          </a:r>
          <a:endParaRPr lang="en-US" sz="1400" kern="1200" dirty="0"/>
        </a:p>
      </dsp:txBody>
      <dsp:txXfrm>
        <a:off x="196850" y="372181"/>
        <a:ext cx="629920" cy="834855"/>
      </dsp:txXfrm>
    </dsp:sp>
    <dsp:sp modelId="{3627CDB0-F229-6B48-9D20-BFC502774C28}">
      <dsp:nvSpPr>
        <dsp:cNvPr id="0" name=""/>
        <dsp:cNvSpPr/>
      </dsp:nvSpPr>
      <dsp:spPr>
        <a:xfrm>
          <a:off x="831691" y="243350"/>
          <a:ext cx="1092518" cy="1092518"/>
        </a:xfrm>
        <a:prstGeom prst="ellipse">
          <a:avLst/>
        </a:prstGeom>
        <a:solidFill>
          <a:srgbClr val="3E7F7B">
            <a:alpha val="51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Actual Results</a:t>
          </a:r>
          <a:endParaRPr lang="en-US" sz="1400" kern="1200" dirty="0"/>
        </a:p>
      </dsp:txBody>
      <dsp:txXfrm>
        <a:off x="1141730" y="372181"/>
        <a:ext cx="629920" cy="834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B2FDE-BDBE-46F5-858B-29CAA5D10698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0BE07-061A-4A1F-9146-809F99F5F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02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4148A-2239-44E9-A038-6353D41511AF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7E52-3951-408D-A0C5-AF53C2DD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3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98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277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62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75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03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31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57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7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04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936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06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88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30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8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82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6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24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98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25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368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14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8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69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53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940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55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43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01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359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96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028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72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80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167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975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322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319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4762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2481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28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341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012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256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816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4115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050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3699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187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274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512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63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480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149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096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11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1266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023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282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7130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982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893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4251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57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5458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67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9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910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21044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54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752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41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6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4"/>
          <a:stretch/>
        </p:blipFill>
        <p:spPr>
          <a:xfrm>
            <a:off x="0" y="0"/>
            <a:ext cx="12192000" cy="1739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258826"/>
            <a:ext cx="10363200" cy="1212812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50059"/>
            <a:ext cx="9144000" cy="88652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59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064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8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39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8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4"/>
          <a:stretch/>
        </p:blipFill>
        <p:spPr>
          <a:xfrm>
            <a:off x="0" y="0"/>
            <a:ext cx="12192000" cy="1739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0293"/>
            <a:ext cx="10515600" cy="1092819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9796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82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270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25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87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61684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917689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1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1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4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50"/>
            <a:ext cx="3481137" cy="2221333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2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788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69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1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24951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360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770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749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61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96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80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16" y="6599832"/>
            <a:ext cx="1494124" cy="18190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accent1"/>
                </a:solidFill>
              </a:rPr>
              <a:t>|  health.ebsco.com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b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538869" y="6701882"/>
            <a:ext cx="891282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00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00" r:id="rId2"/>
    <p:sldLayoutId id="2147483668" r:id="rId3"/>
    <p:sldLayoutId id="2147483698" r:id="rId4"/>
    <p:sldLayoutId id="2147483686" r:id="rId5"/>
    <p:sldLayoutId id="2147483669" r:id="rId6"/>
    <p:sldLayoutId id="2147483697" r:id="rId7"/>
    <p:sldLayoutId id="2147483671" r:id="rId8"/>
    <p:sldLayoutId id="2147483687" r:id="rId9"/>
    <p:sldLayoutId id="2147483672" r:id="rId10"/>
    <p:sldLayoutId id="2147483673" r:id="rId11"/>
    <p:sldLayoutId id="2147483674" r:id="rId12"/>
    <p:sldLayoutId id="2147483699" r:id="rId13"/>
    <p:sldLayoutId id="2147483688" r:id="rId14"/>
    <p:sldLayoutId id="2147483675" r:id="rId15"/>
    <p:sldLayoutId id="2147483696" r:id="rId16"/>
    <p:sldLayoutId id="2147483695" r:id="rId17"/>
    <p:sldLayoutId id="2147483677" r:id="rId18"/>
    <p:sldLayoutId id="2147483690" r:id="rId19"/>
    <p:sldLayoutId id="2147483678" r:id="rId20"/>
    <p:sldLayoutId id="2147483701" r:id="rId21"/>
    <p:sldLayoutId id="2147483692" r:id="rId22"/>
    <p:sldLayoutId id="2147483694" r:id="rId23"/>
    <p:sldLayoutId id="2147483680" r:id="rId24"/>
    <p:sldLayoutId id="2147483679" r:id="rId25"/>
    <p:sldLayoutId id="2147483682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Query Intelligence</a:t>
            </a:r>
            <a:endParaRPr lang="en-US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Erica Lesyshyn   |   Principal Software Engineer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92248"/>
            <a:ext cx="7620000" cy="9277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0234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429000" y="1536941"/>
            <a:ext cx="5372100" cy="64008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dirty="0" smtClean="0">
                <a:solidFill>
                  <a:schemeClr val="bg1"/>
                </a:solidFill>
              </a:rPr>
              <a:t>PARALYSIS </a:t>
            </a:r>
            <a:r>
              <a:rPr lang="en-US" sz="2400" cap="all" spc="300" dirty="0">
                <a:solidFill>
                  <a:schemeClr val="bg1"/>
                </a:solidFill>
              </a:rPr>
              <a:t>FACIAL </a:t>
            </a:r>
            <a:r>
              <a:rPr lang="en-US" sz="2400" cap="all" spc="300" dirty="0" smtClean="0">
                <a:solidFill>
                  <a:schemeClr val="bg1"/>
                </a:solidFill>
              </a:rPr>
              <a:t>NERVE</a:t>
            </a:r>
            <a:endParaRPr lang="en-US" sz="2400" cap="all" spc="3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251956"/>
              </p:ext>
            </p:extLst>
          </p:nvPr>
        </p:nvGraphicFramePr>
        <p:xfrm>
          <a:off x="1851025" y="2412995"/>
          <a:ext cx="8515350" cy="3619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979"/>
                <a:gridCol w="5300371"/>
              </a:tblGrid>
              <a:tr h="5170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QUERY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MAPPED</a:t>
                      </a:r>
                      <a:r>
                        <a:rPr lang="en-US" sz="1800" baseline="0" dirty="0" smtClean="0"/>
                        <a:t> CONCEPTS</a:t>
                      </a:r>
                      <a:endParaRPr lang="en-US" sz="1800" dirty="0"/>
                    </a:p>
                  </a:txBody>
                  <a:tcPr anchor="ctr"/>
                </a:tc>
              </a:tr>
              <a:tr h="5170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PARALYSIS FACIAL NERVE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/>
                        <a:t>44695005 60389000 56052001</a:t>
                      </a:r>
                      <a:endParaRPr lang="en-US" sz="1800" dirty="0"/>
                    </a:p>
                  </a:txBody>
                  <a:tcPr anchor="ctr"/>
                </a:tc>
              </a:tr>
              <a:tr h="5170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PARALYSIS NERVE FACIAL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/>
                        <a:t>44695005 60389000 256864008 89545001</a:t>
                      </a:r>
                      <a:endParaRPr lang="en-US" sz="1800" dirty="0" smtClean="0"/>
                    </a:p>
                  </a:txBody>
                  <a:tcPr anchor="ctr"/>
                </a:tc>
              </a:tr>
              <a:tr h="5170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NERVE PARALYSIS FACIAL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800" dirty="0" smtClean="0"/>
                        <a:t>256864008 44695005 60389000 89545001</a:t>
                      </a:r>
                      <a:endParaRPr lang="en-US" sz="1800" dirty="0"/>
                    </a:p>
                  </a:txBody>
                  <a:tcPr anchor="ctr"/>
                </a:tc>
              </a:tr>
              <a:tr h="5170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NERVE FACIAL PARALYSIS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800" dirty="0" smtClean="0"/>
                        <a:t>280816001 256864008</a:t>
                      </a:r>
                      <a:endParaRPr lang="en-US" sz="1800" dirty="0"/>
                    </a:p>
                  </a:txBody>
                  <a:tcPr anchor="ctr"/>
                </a:tc>
              </a:tr>
              <a:tr h="5170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FACIAL NERVE PARALYSIS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800" dirty="0" smtClean="0"/>
                        <a:t>280816001</a:t>
                      </a:r>
                      <a:endParaRPr lang="en-US" sz="1800" dirty="0"/>
                    </a:p>
                  </a:txBody>
                  <a:tcPr anchor="ctr"/>
                </a:tc>
              </a:tr>
              <a:tr h="5170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FACIAL PARALYSIS NERVE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280816001 256864008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851025" y="5029020"/>
            <a:ext cx="4640994" cy="457380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1851024" y="3441701"/>
            <a:ext cx="7750175" cy="1041220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Query Segmentation</a:t>
            </a:r>
            <a:endParaRPr lang="en-US" cap="small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51025" y="2914367"/>
            <a:ext cx="6607176" cy="527334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9606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Query Segmentation</a:t>
            </a:r>
            <a:endParaRPr lang="en-US" cap="small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4958407"/>
            <a:ext cx="11106150" cy="14808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87957" y="5514299"/>
            <a:ext cx="5105093" cy="343636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422648" y="1673772"/>
            <a:ext cx="5194301" cy="64008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dirty="0" smtClean="0">
                <a:solidFill>
                  <a:schemeClr val="bg1"/>
                </a:solidFill>
              </a:rPr>
              <a:t>PARALYSIS </a:t>
            </a:r>
            <a:r>
              <a:rPr lang="en-US" sz="2400" cap="all" spc="300">
                <a:solidFill>
                  <a:schemeClr val="bg1"/>
                </a:solidFill>
              </a:rPr>
              <a:t>FACIAL </a:t>
            </a:r>
            <a:r>
              <a:rPr lang="en-US" sz="2400" cap="all" spc="300" smtClean="0">
                <a:solidFill>
                  <a:schemeClr val="bg1"/>
                </a:solidFill>
              </a:rPr>
              <a:t>NERVE</a:t>
            </a:r>
            <a:endParaRPr lang="en-US" sz="2400" cap="all" spc="300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229101" y="2365331"/>
            <a:ext cx="1790697" cy="2526668"/>
          </a:xfrm>
          <a:prstGeom prst="straightConnector1">
            <a:avLst/>
          </a:prstGeom>
          <a:ln w="31750" cap="rnd">
            <a:solidFill>
              <a:srgbClr val="FF6D14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027875"/>
              </p:ext>
            </p:extLst>
          </p:nvPr>
        </p:nvGraphicFramePr>
        <p:xfrm>
          <a:off x="2373312" y="3009444"/>
          <a:ext cx="7292975" cy="1034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3475"/>
                <a:gridCol w="3619500"/>
              </a:tblGrid>
              <a:tr h="5170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QUERY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MAPPED</a:t>
                      </a:r>
                      <a:r>
                        <a:rPr lang="en-US" sz="1800" baseline="0" dirty="0" smtClean="0"/>
                        <a:t> CONCEPTS</a:t>
                      </a:r>
                      <a:endParaRPr lang="en-US" sz="1800" dirty="0"/>
                    </a:p>
                  </a:txBody>
                  <a:tcPr anchor="ctr"/>
                </a:tc>
              </a:tr>
              <a:tr h="5170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FACIAL NERVE PARALYSIS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800" dirty="0" smtClean="0"/>
                        <a:t>280816001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11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H="1">
            <a:off x="6086475" y="3006209"/>
            <a:ext cx="9525" cy="1237179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54425" y="3006209"/>
            <a:ext cx="701675" cy="1237179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961831" y="3006209"/>
            <a:ext cx="721794" cy="1237179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441700" y="2683044"/>
            <a:ext cx="5334000" cy="64008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dirty="0" smtClean="0">
                <a:solidFill>
                  <a:schemeClr val="bg1"/>
                </a:solidFill>
              </a:rPr>
              <a:t>PARALYSIS </a:t>
            </a:r>
            <a:r>
              <a:rPr lang="en-US" sz="2400" cap="all" spc="300" dirty="0">
                <a:solidFill>
                  <a:schemeClr val="bg1"/>
                </a:solidFill>
              </a:rPr>
              <a:t>FACIAL </a:t>
            </a:r>
            <a:r>
              <a:rPr lang="en-US" sz="2400" cap="all" spc="300" dirty="0" smtClean="0">
                <a:solidFill>
                  <a:schemeClr val="bg1"/>
                </a:solidFill>
              </a:rPr>
              <a:t>NERVE</a:t>
            </a:r>
            <a:endParaRPr lang="en-US" sz="2400" cap="all" spc="3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354999" y="4354506"/>
            <a:ext cx="2286000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>
                <a:solidFill>
                  <a:schemeClr val="bg1"/>
                </a:solidFill>
              </a:rPr>
              <a:t>PARALYSIS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951375" y="4354506"/>
            <a:ext cx="2286000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>
                <a:solidFill>
                  <a:schemeClr val="bg1"/>
                </a:solidFill>
              </a:rPr>
              <a:t>FACIAL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649351" y="4354506"/>
            <a:ext cx="2286000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>
                <a:solidFill>
                  <a:schemeClr val="bg1"/>
                </a:solidFill>
              </a:rPr>
              <a:t>NERVE</a:t>
            </a: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Query Segmentation</a:t>
            </a:r>
            <a:endParaRPr lang="en-US" cap="small" dirty="0"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1188720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Keyword </a:t>
            </a:r>
            <a:r>
              <a:rPr lang="en-US" dirty="0" smtClean="0"/>
              <a:t>to concept mapping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9186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6923126" y="3035815"/>
            <a:ext cx="983436" cy="1207573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54425" y="3006209"/>
            <a:ext cx="701675" cy="1237179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441700" y="2683044"/>
            <a:ext cx="5334000" cy="64008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dirty="0" smtClean="0">
                <a:solidFill>
                  <a:schemeClr val="bg1"/>
                </a:solidFill>
              </a:rPr>
              <a:t>PARALYSIS </a:t>
            </a:r>
            <a:r>
              <a:rPr lang="en-US" sz="2400" cap="all" spc="300" dirty="0">
                <a:solidFill>
                  <a:schemeClr val="bg1"/>
                </a:solidFill>
              </a:rPr>
              <a:t>FACIAL </a:t>
            </a:r>
            <a:r>
              <a:rPr lang="en-US" sz="2400" cap="all" spc="300" dirty="0" smtClean="0">
                <a:solidFill>
                  <a:schemeClr val="bg1"/>
                </a:solidFill>
              </a:rPr>
              <a:t>NERVE</a:t>
            </a:r>
            <a:endParaRPr lang="en-US" sz="2400" cap="all" spc="3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354999" y="4354506"/>
            <a:ext cx="2286000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>
                <a:solidFill>
                  <a:schemeClr val="bg1"/>
                </a:solidFill>
              </a:rPr>
              <a:t>PARALYSIS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096000" y="4354506"/>
            <a:ext cx="3621125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 smtClean="0">
                <a:solidFill>
                  <a:schemeClr val="bg1"/>
                </a:solidFill>
              </a:rPr>
              <a:t>FACIAL NERVE</a:t>
            </a:r>
            <a:endParaRPr lang="en-US" sz="2000" cap="all" spc="300" dirty="0">
              <a:solidFill>
                <a:schemeClr val="bg1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Query Segmentation</a:t>
            </a:r>
            <a:endParaRPr lang="en-US" cap="small" dirty="0"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1188720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Keyword </a:t>
            </a:r>
            <a:r>
              <a:rPr lang="en-US" dirty="0" smtClean="0"/>
              <a:t>to concept mapping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2302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Query Segmentation</a:t>
            </a:r>
            <a:endParaRPr lang="en-US" cap="small" dirty="0"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1188720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Keyword </a:t>
            </a:r>
            <a:r>
              <a:rPr lang="en-US" dirty="0" smtClean="0"/>
              <a:t>to concept mapping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621484" y="4354505"/>
            <a:ext cx="4821383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 smtClean="0">
                <a:solidFill>
                  <a:schemeClr val="bg1"/>
                </a:solidFill>
              </a:rPr>
              <a:t>FACIAL NERVE PARALYSIS</a:t>
            </a:r>
            <a:endParaRPr lang="en-US" sz="2000" cap="all" spc="3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086475" y="3006209"/>
            <a:ext cx="9525" cy="1237179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441700" y="2683044"/>
            <a:ext cx="5334000" cy="64008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dirty="0" smtClean="0">
                <a:solidFill>
                  <a:schemeClr val="bg1"/>
                </a:solidFill>
              </a:rPr>
              <a:t>PARALYSIS </a:t>
            </a:r>
            <a:r>
              <a:rPr lang="en-US" sz="2400" cap="all" spc="300" dirty="0">
                <a:solidFill>
                  <a:schemeClr val="bg1"/>
                </a:solidFill>
              </a:rPr>
              <a:t>FACIAL </a:t>
            </a:r>
            <a:r>
              <a:rPr lang="en-US" sz="2400" cap="all" spc="300" dirty="0" smtClean="0">
                <a:solidFill>
                  <a:schemeClr val="bg1"/>
                </a:solidFill>
              </a:rPr>
              <a:t>NERVE</a:t>
            </a:r>
            <a:endParaRPr lang="en-US" sz="2400" cap="all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4648200" y="2420617"/>
            <a:ext cx="2895600" cy="228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BREAST FED (FINDING)</a:t>
            </a:r>
          </a:p>
          <a:p>
            <a:pPr algn="ctr"/>
            <a:endParaRPr lang="en-US" dirty="0" smtClean="0"/>
          </a:p>
          <a:p>
            <a:pPr algn="ctr"/>
            <a:r>
              <a:rPr lang="is-IS" dirty="0" smtClean="0"/>
              <a:t>169741004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91725" y="3239701"/>
            <a:ext cx="219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BREAST-FEEDING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66006" y="4787062"/>
            <a:ext cx="17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 FEED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73817" y="1819772"/>
            <a:ext cx="245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INFANT BREASTFED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71800" y="185615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NURSING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09588" y="3260850"/>
            <a:ext cx="266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 FED INFANTS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78137" y="4666975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 FED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7242719" y="2173738"/>
            <a:ext cx="531098" cy="470511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20860" y="2225484"/>
            <a:ext cx="475527" cy="458119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2" idx="1"/>
          </p:cNvCxnSpPr>
          <p:nvPr/>
        </p:nvCxnSpPr>
        <p:spPr>
          <a:xfrm flipH="1" flipV="1">
            <a:off x="7278251" y="4575016"/>
            <a:ext cx="587755" cy="396712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155774" y="4439499"/>
            <a:ext cx="579604" cy="412142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7757764" y="3440177"/>
            <a:ext cx="999993" cy="1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6" idx="3"/>
          </p:cNvCxnSpPr>
          <p:nvPr/>
        </p:nvCxnSpPr>
        <p:spPr>
          <a:xfrm flipV="1">
            <a:off x="3578075" y="3440178"/>
            <a:ext cx="817048" cy="5338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Fuzzy Matching</a:t>
            </a:r>
            <a:endParaRPr lang="en-US" cap="small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21707" y="5772004"/>
            <a:ext cx="5740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about </a:t>
            </a:r>
            <a:r>
              <a:rPr lang="en-US" sz="3200" dirty="0" smtClean="0">
                <a:solidFill>
                  <a:srgbClr val="C00000"/>
                </a:solidFill>
              </a:rPr>
              <a:t>breastfed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47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361720"/>
              </p:ext>
            </p:extLst>
          </p:nvPr>
        </p:nvGraphicFramePr>
        <p:xfrm>
          <a:off x="1066800" y="2146298"/>
          <a:ext cx="100584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900"/>
                <a:gridCol w="730250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TERM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MEANING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n-lt"/>
                        </a:rPr>
                        <a:t>SED SYNDROME</a:t>
                      </a:r>
                      <a:endParaRPr lang="en-US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n-lt"/>
                        </a:rPr>
                        <a:t>DISORDER OF BONE GROWTH THAT RESULTS IN DWARFISM</a:t>
                      </a:r>
                      <a:endParaRPr lang="en-US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n-lt"/>
                        </a:rPr>
                        <a:t>SEID SYNDROME</a:t>
                      </a:r>
                      <a:endParaRPr lang="en-US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n-lt"/>
                        </a:rPr>
                        <a:t>CHRONIC FATIGUE SYNDROME</a:t>
                      </a: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NERVE VII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n-lt"/>
                        </a:rPr>
                        <a:t>FACIAL NERVE STRUCTURE</a:t>
                      </a:r>
                      <a:endParaRPr lang="en-US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NERVE VI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n-lt"/>
                        </a:rPr>
                        <a:t>ABDUCENS NERVE STRUCTURE </a:t>
                      </a:r>
                      <a:endParaRPr lang="en-US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NERVE 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n-lt"/>
                        </a:rPr>
                        <a:t>TRIGEMINAL NERVE STRUCTURE</a:t>
                      </a:r>
                      <a:endParaRPr lang="en-US" dirty="0" smtClean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Fuzzy Matching</a:t>
            </a:r>
            <a:endParaRPr lang="en-US" cap="smal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52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1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18961" y="6440154"/>
            <a:ext cx="43540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Source: Medscape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EM Physician Compensation Report 2017</a:t>
            </a:r>
            <a:endParaRPr lang="en-US" sz="1200" b="0" i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/>
          <p:nvPr/>
        </p:nvSpPr>
        <p:spPr bwMode="ltGray">
          <a:xfrm>
            <a:off x="5244478" y="1721811"/>
            <a:ext cx="1760195" cy="176019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b="1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11" name="Picture 10" descr="mage result for medical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29" y="1929962"/>
            <a:ext cx="1343891" cy="134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625DA4F3-96CE-46D1-BD44-8920B1DC1AD7}"/>
              </a:ext>
            </a:extLst>
          </p:cNvPr>
          <p:cNvSpPr txBox="1">
            <a:spLocks/>
          </p:cNvSpPr>
          <p:nvPr/>
        </p:nvSpPr>
        <p:spPr bwMode="white">
          <a:xfrm>
            <a:off x="243319" y="4168711"/>
            <a:ext cx="11762509" cy="90811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600" b="0" kern="1200" cap="all" spc="300" baseline="0">
                <a:solidFill>
                  <a:schemeClr val="accent3"/>
                </a:solidFill>
                <a:latin typeface="Lato Black" panose="020F0A0202020403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349250" indent="-349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85800" indent="-3365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Optimist SemiBold" panose="020B0703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5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74625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“"/>
              <a:defRPr sz="4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174625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74625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kern="1200" cap="all" spc="300" baseline="0">
                <a:solidFill>
                  <a:schemeClr val="tx1"/>
                </a:solidFill>
                <a:latin typeface="Lato Black" panose="020F0A02020204030203" pitchFamily="34" charset="0"/>
                <a:ea typeface="+mn-ea"/>
                <a:cs typeface="+mn-cs"/>
              </a:defRPr>
            </a:lvl9pPr>
          </a:lstStyle>
          <a:p>
            <a:pPr lvl="1" algn="ctr">
              <a:lnSpc>
                <a:spcPct val="90000"/>
              </a:lnSpc>
            </a:pPr>
            <a:r>
              <a:rPr lang="en-US" sz="4800" b="1" spc="-300" dirty="0" smtClean="0">
                <a:solidFill>
                  <a:schemeClr val="bg1"/>
                </a:solidFill>
                <a:latin typeface="+mn-lt"/>
              </a:rPr>
              <a:t>UNDERSTANDING</a:t>
            </a:r>
          </a:p>
          <a:p>
            <a:pPr lvl="1" algn="ctr">
              <a:lnSpc>
                <a:spcPct val="90000"/>
              </a:lnSpc>
            </a:pPr>
            <a:r>
              <a:rPr lang="en-US" sz="4800" b="1" spc="-300" dirty="0" smtClean="0">
                <a:solidFill>
                  <a:schemeClr val="bg1"/>
                </a:solidFill>
                <a:latin typeface="+mn-lt"/>
              </a:rPr>
              <a:t>USER INTENT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C3AAB29C-6E60-4B9D-95A4-869A2200B77B}"/>
              </a:ext>
            </a:extLst>
          </p:cNvPr>
          <p:cNvSpPr/>
          <p:nvPr/>
        </p:nvSpPr>
        <p:spPr>
          <a:xfrm rot="5400000">
            <a:off x="-1943100" y="1943100"/>
            <a:ext cx="6858000" cy="2971799"/>
          </a:xfrm>
          <a:custGeom>
            <a:avLst/>
            <a:gdLst>
              <a:gd name="connsiteX0" fmla="*/ 0 w 12192000"/>
              <a:gd name="connsiteY0" fmla="*/ 0 h 4005064"/>
              <a:gd name="connsiteX1" fmla="*/ 12192000 w 12192000"/>
              <a:gd name="connsiteY1" fmla="*/ 0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1731818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1762509 w 12192000"/>
              <a:gd name="connsiteY1" fmla="*/ 3172691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2729346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05064">
                <a:moveTo>
                  <a:pt x="0" y="0"/>
                </a:moveTo>
                <a:lnTo>
                  <a:pt x="12192000" y="2729346"/>
                </a:lnTo>
                <a:lnTo>
                  <a:pt x="12192000" y="4005064"/>
                </a:lnTo>
                <a:lnTo>
                  <a:pt x="0" y="40050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E7F7B"/>
              </a:gs>
              <a:gs pos="46000">
                <a:srgbClr val="50A39F"/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3E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smtClean="0"/>
          </a:p>
        </p:txBody>
      </p:sp>
    </p:spTree>
    <p:extLst>
      <p:ext uri="{BB962C8B-B14F-4D97-AF65-F5344CB8AC3E}">
        <p14:creationId xmlns:p14="http://schemas.microsoft.com/office/powerpoint/2010/main" val="162361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Medical Knowledge Graph</a:t>
            </a:r>
            <a:endParaRPr lang="en-US" cap="small" dirty="0">
              <a:latin typeface="+mn-lt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57200" y="1188720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Ambiguous acronyms</a:t>
            </a:r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4556" y="2021606"/>
            <a:ext cx="4209860" cy="37107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1623" y="2268968"/>
            <a:ext cx="352213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900" dirty="0" smtClean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ANULUS FIBROSUS  </a:t>
            </a:r>
            <a:endParaRPr lang="en-US" sz="1900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5116" y="2969255"/>
            <a:ext cx="320193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900" dirty="0" smtClean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AURANOFIN</a:t>
            </a:r>
            <a:endParaRPr lang="en-US" sz="1900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5980" y="3684598"/>
            <a:ext cx="31592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900" dirty="0" smtClean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AFLATOXIN</a:t>
            </a:r>
            <a:endParaRPr lang="en-US" sz="1900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9323" y="4378744"/>
            <a:ext cx="320193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900" dirty="0" smtClean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ATRIAL FLUTTER</a:t>
            </a:r>
            <a:endParaRPr lang="en-US" sz="1900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74628" y="5115806"/>
            <a:ext cx="352213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900" dirty="0" smtClean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ASPERGILLUS FUMIGATUS</a:t>
            </a:r>
            <a:endParaRPr lang="en-US" sz="1900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4538365" y="2518480"/>
            <a:ext cx="3401080" cy="2666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538365" y="2597285"/>
            <a:ext cx="3304150" cy="2587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211340" y="3161618"/>
            <a:ext cx="4089770" cy="1324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211340" y="3263900"/>
            <a:ext cx="4089770" cy="1304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119265" y="3853166"/>
            <a:ext cx="4272478" cy="55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>
            <a:spLocks noChangeAspect="1"/>
          </p:cNvSpPr>
          <p:nvPr/>
        </p:nvSpPr>
        <p:spPr>
          <a:xfrm>
            <a:off x="5150460" y="2808102"/>
            <a:ext cx="2181527" cy="2119869"/>
          </a:xfrm>
          <a:prstGeom prst="ellips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AF</a:t>
            </a:r>
            <a:endParaRPr lang="en-US" sz="4000" b="1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  <p:graphicFrame>
        <p:nvGraphicFramePr>
          <p:cNvPr id="85" name="Diagram 84"/>
          <p:cNvGraphicFramePr/>
          <p:nvPr>
            <p:extLst>
              <p:ext uri="{D42A27DB-BD31-4B8C-83A1-F6EECF244321}">
                <p14:modId xmlns:p14="http://schemas.microsoft.com/office/powerpoint/2010/main" val="2116334189"/>
              </p:ext>
            </p:extLst>
          </p:nvPr>
        </p:nvGraphicFramePr>
        <p:xfrm>
          <a:off x="7629183" y="1977393"/>
          <a:ext cx="4163230" cy="3766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851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8">
            <a:extLst>
              <a:ext uri="{FF2B5EF4-FFF2-40B4-BE49-F238E27FC236}">
                <a16:creationId xmlns:a16="http://schemas.microsoft.com/office/drawing/2014/main" xmlns="" id="{C3AAB29C-6E60-4B9D-95A4-869A2200B77B}"/>
              </a:ext>
            </a:extLst>
          </p:cNvPr>
          <p:cNvSpPr/>
          <p:nvPr/>
        </p:nvSpPr>
        <p:spPr>
          <a:xfrm rot="5400000">
            <a:off x="-1127507" y="1127507"/>
            <a:ext cx="6858000" cy="4602986"/>
          </a:xfrm>
          <a:custGeom>
            <a:avLst/>
            <a:gdLst>
              <a:gd name="connsiteX0" fmla="*/ 0 w 12192000"/>
              <a:gd name="connsiteY0" fmla="*/ 0 h 4005064"/>
              <a:gd name="connsiteX1" fmla="*/ 12192000 w 12192000"/>
              <a:gd name="connsiteY1" fmla="*/ 0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1731818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1762509 w 12192000"/>
              <a:gd name="connsiteY1" fmla="*/ 3172691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2729346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05064">
                <a:moveTo>
                  <a:pt x="0" y="0"/>
                </a:moveTo>
                <a:lnTo>
                  <a:pt x="12192000" y="2729346"/>
                </a:lnTo>
                <a:lnTo>
                  <a:pt x="12192000" y="4005064"/>
                </a:lnTo>
                <a:lnTo>
                  <a:pt x="0" y="40050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E7F7B"/>
              </a:gs>
              <a:gs pos="16000">
                <a:srgbClr val="50A39F"/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4409493" y="2835001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396199" y="3437066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362979" y="4080424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430276" y="4737285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411189" y="5405500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493905" y="6029245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409494" y="2203554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riangle 15"/>
          <p:cNvSpPr/>
          <p:nvPr/>
        </p:nvSpPr>
        <p:spPr>
          <a:xfrm rot="5400000">
            <a:off x="4090075" y="1219849"/>
            <a:ext cx="710779" cy="214815"/>
          </a:xfrm>
          <a:prstGeom prst="triangle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39080" y="1978695"/>
            <a:ext cx="5212080" cy="442294"/>
            <a:chOff x="341406" y="221244"/>
            <a:chExt cx="5588146" cy="442294"/>
          </a:xfrm>
          <a:solidFill>
            <a:srgbClr val="3E7F7B"/>
          </a:solidFill>
        </p:grpSpPr>
        <p:sp>
          <p:nvSpPr>
            <p:cNvPr id="29" name="Rectangle 28"/>
            <p:cNvSpPr/>
            <p:nvPr/>
          </p:nvSpPr>
          <p:spPr>
            <a:xfrm>
              <a:off x="341406" y="221244"/>
              <a:ext cx="5588146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341406" y="221244"/>
              <a:ext cx="5588146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solidFill>
                    <a:schemeClr val="bg1"/>
                  </a:solidFill>
                  <a:latin typeface="+mn-lt"/>
                  <a:ea typeface="Arial Rounded MT Bold" charset="0"/>
                  <a:cs typeface="Arial Rounded MT Bold" charset="0"/>
                </a:rPr>
                <a:t>CHEMOPREVENTION OF BREAST CANCER</a:t>
              </a:r>
              <a:endParaRPr lang="en-US" sz="1800" kern="1200" dirty="0">
                <a:solidFill>
                  <a:schemeClr val="bg1"/>
                </a:solidFill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039080" y="2599039"/>
            <a:ext cx="5212080" cy="442294"/>
            <a:chOff x="741943" y="885076"/>
            <a:chExt cx="5187608" cy="442294"/>
          </a:xfrm>
          <a:solidFill>
            <a:srgbClr val="3E7F7B"/>
          </a:solidFill>
        </p:grpSpPr>
        <p:sp>
          <p:nvSpPr>
            <p:cNvPr id="27" name="Rectangle 26"/>
            <p:cNvSpPr/>
            <p:nvPr/>
          </p:nvSpPr>
          <p:spPr>
            <a:xfrm>
              <a:off x="741943" y="885076"/>
              <a:ext cx="5187608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741943" y="885076"/>
              <a:ext cx="5187608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solidFill>
                    <a:schemeClr val="bg1"/>
                  </a:solidFill>
                  <a:latin typeface="+mn-lt"/>
                  <a:ea typeface="Arial Rounded MT Bold" charset="0"/>
                  <a:cs typeface="Arial Rounded MT Bold" charset="0"/>
                </a:rPr>
                <a:t>BREAST CANCER IN WOMEN</a:t>
              </a:r>
              <a:endParaRPr lang="en-US" sz="1800" kern="1200" dirty="0">
                <a:solidFill>
                  <a:schemeClr val="bg1"/>
                </a:solidFill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39080" y="3230910"/>
            <a:ext cx="5212080" cy="442294"/>
            <a:chOff x="961436" y="1548421"/>
            <a:chExt cx="4968115" cy="442294"/>
          </a:xfrm>
          <a:solidFill>
            <a:srgbClr val="3E7F7B"/>
          </a:solidFill>
        </p:grpSpPr>
        <p:sp>
          <p:nvSpPr>
            <p:cNvPr id="25" name="Rectangle 24"/>
            <p:cNvSpPr/>
            <p:nvPr/>
          </p:nvSpPr>
          <p:spPr>
            <a:xfrm>
              <a:off x="961436" y="1548421"/>
              <a:ext cx="4968115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1436" y="1548421"/>
              <a:ext cx="4968115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latin typeface="+mn-lt"/>
                  <a:ea typeface="Arial Rounded MT Bold" charset="0"/>
                  <a:cs typeface="Arial Rounded MT Bold" charset="0"/>
                </a:rPr>
                <a:t>INFLAMMATORY BREAST CANCER</a:t>
              </a:r>
              <a:endParaRPr lang="en-US" sz="1800" kern="1200" dirty="0"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9081" y="3862781"/>
            <a:ext cx="5212080" cy="442294"/>
            <a:chOff x="1031518" y="2212252"/>
            <a:chExt cx="4898033" cy="442294"/>
          </a:xfrm>
          <a:solidFill>
            <a:srgbClr val="3E7F7B"/>
          </a:solidFill>
        </p:grpSpPr>
        <p:sp>
          <p:nvSpPr>
            <p:cNvPr id="23" name="Rectangle 22"/>
            <p:cNvSpPr/>
            <p:nvPr/>
          </p:nvSpPr>
          <p:spPr>
            <a:xfrm>
              <a:off x="1031518" y="2212252"/>
              <a:ext cx="4898033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1031518" y="2212252"/>
              <a:ext cx="4898033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latin typeface="+mn-lt"/>
                  <a:ea typeface="Arial Rounded MT Bold" charset="0"/>
                  <a:cs typeface="Arial Rounded MT Bold" charset="0"/>
                </a:rPr>
                <a:t>BREAST CANCER SCREENING</a:t>
              </a:r>
              <a:endParaRPr lang="en-US" sz="1800" kern="1200" dirty="0"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31585" y="4531212"/>
            <a:ext cx="5212080" cy="442294"/>
            <a:chOff x="961436" y="2876084"/>
            <a:chExt cx="4968115" cy="442294"/>
          </a:xfrm>
          <a:solidFill>
            <a:srgbClr val="3E7F7B"/>
          </a:solidFill>
        </p:grpSpPr>
        <p:sp>
          <p:nvSpPr>
            <p:cNvPr id="21" name="Rectangle 20"/>
            <p:cNvSpPr/>
            <p:nvPr/>
          </p:nvSpPr>
          <p:spPr>
            <a:xfrm>
              <a:off x="961436" y="2876084"/>
              <a:ext cx="4968115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961436" y="2876084"/>
              <a:ext cx="4968115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latin typeface="+mn-lt"/>
                  <a:ea typeface="Arial Rounded MT Bold" charset="0"/>
                  <a:cs typeface="Arial Rounded MT Bold" charset="0"/>
                </a:rPr>
                <a:t>RISK FACTORS FOR BREAST CANCER</a:t>
              </a:r>
              <a:endParaRPr lang="en-US" sz="1800" kern="1200" dirty="0"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39080" y="5177447"/>
            <a:ext cx="5212080" cy="442294"/>
            <a:chOff x="741943" y="3539428"/>
            <a:chExt cx="5187608" cy="442294"/>
          </a:xfrm>
          <a:solidFill>
            <a:srgbClr val="3E7F7B"/>
          </a:solidFill>
        </p:grpSpPr>
        <p:sp>
          <p:nvSpPr>
            <p:cNvPr id="19" name="Rectangle 18"/>
            <p:cNvSpPr/>
            <p:nvPr/>
          </p:nvSpPr>
          <p:spPr>
            <a:xfrm>
              <a:off x="741943" y="3539428"/>
              <a:ext cx="5187608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41943" y="3539428"/>
              <a:ext cx="5187608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latin typeface="+mn-lt"/>
                  <a:ea typeface="Arial Rounded MT Bold" charset="0"/>
                  <a:cs typeface="Arial Rounded MT Bold" charset="0"/>
                </a:rPr>
                <a:t>TUMOR MARKERS IN BREAST CANCER</a:t>
              </a:r>
              <a:endParaRPr lang="en-US" sz="1800" kern="1200" dirty="0"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39080" y="5823602"/>
            <a:ext cx="5212080" cy="442294"/>
            <a:chOff x="341406" y="4203260"/>
            <a:chExt cx="5588146" cy="442294"/>
          </a:xfrm>
          <a:solidFill>
            <a:srgbClr val="3E7F7B"/>
          </a:solidFill>
        </p:grpSpPr>
        <p:sp>
          <p:nvSpPr>
            <p:cNvPr id="17" name="Rectangle 16"/>
            <p:cNvSpPr/>
            <p:nvPr/>
          </p:nvSpPr>
          <p:spPr>
            <a:xfrm>
              <a:off x="341406" y="4203260"/>
              <a:ext cx="5588146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341406" y="4203260"/>
              <a:ext cx="5588146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latin typeface="+mn-lt"/>
                  <a:ea typeface="Arial Rounded MT Bold" charset="0"/>
                  <a:cs typeface="Arial Rounded MT Bold" charset="0"/>
                </a:rPr>
                <a:t>MAMMOGRAPHY FOR BREAST CANCER</a:t>
              </a:r>
              <a:endParaRPr lang="en-US" sz="1800" kern="1200" dirty="0"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14339" y="750004"/>
            <a:ext cx="1360868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QUERY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 rot="5400000">
            <a:off x="2287899" y="3770228"/>
            <a:ext cx="4285100" cy="706235"/>
            <a:chOff x="341406" y="221244"/>
            <a:chExt cx="5588146" cy="442294"/>
          </a:xfrm>
          <a:solidFill>
            <a:srgbClr val="0E3154"/>
          </a:solidFill>
        </p:grpSpPr>
        <p:sp>
          <p:nvSpPr>
            <p:cNvPr id="35" name="Rectangle 34"/>
            <p:cNvSpPr/>
            <p:nvPr/>
          </p:nvSpPr>
          <p:spPr>
            <a:xfrm>
              <a:off x="341406" y="221244"/>
              <a:ext cx="5588146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341406" y="221244"/>
              <a:ext cx="5588146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270" wrap="square" lIns="351071" tIns="45720" rIns="45720" bIns="4572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a typeface="Arial Rounded MT Bold" charset="0"/>
                  <a:cs typeface="Arial Rounded MT Bold" charset="0"/>
                </a:rPr>
                <a:t>T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a typeface="Arial Rounded MT Bold" charset="0"/>
                  <a:cs typeface="Arial Rounded MT Bold" charset="0"/>
                </a:rPr>
                <a:t>I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a typeface="Arial Rounded MT Bold" charset="0"/>
                  <a:cs typeface="Arial Rounded MT Bold" charset="0"/>
                </a:rPr>
                <a:t>T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a typeface="Arial Rounded MT Bold" charset="0"/>
                  <a:cs typeface="Arial Rounded MT Bold" charset="0"/>
                </a:rPr>
                <a:t>L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a typeface="Arial Rounded MT Bold" charset="0"/>
                  <a:cs typeface="Arial Rounded MT Bold" charset="0"/>
                </a:rPr>
                <a:t>E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a typeface="Arial Rounded MT Bold" charset="0"/>
                  <a:cs typeface="Arial Rounded MT Bold" charset="0"/>
                </a:rPr>
                <a:t>S</a:t>
              </a:r>
              <a:endParaRPr lang="en-US" sz="1800" b="1" kern="1200" dirty="0"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773505" y="750004"/>
            <a:ext cx="3010062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BREAST CANCER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7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18961" y="6440154"/>
            <a:ext cx="43540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Source: Medscape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EM Physician Compensation Report 2017</a:t>
            </a:r>
            <a:endParaRPr lang="en-US" sz="1200" b="0" i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C3AAB29C-6E60-4B9D-95A4-869A2200B77B}"/>
              </a:ext>
            </a:extLst>
          </p:cNvPr>
          <p:cNvSpPr/>
          <p:nvPr/>
        </p:nvSpPr>
        <p:spPr>
          <a:xfrm rot="5400000">
            <a:off x="-2321597" y="2321598"/>
            <a:ext cx="6858000" cy="2214804"/>
          </a:xfrm>
          <a:custGeom>
            <a:avLst/>
            <a:gdLst>
              <a:gd name="connsiteX0" fmla="*/ 0 w 12192000"/>
              <a:gd name="connsiteY0" fmla="*/ 0 h 4005064"/>
              <a:gd name="connsiteX1" fmla="*/ 12192000 w 12192000"/>
              <a:gd name="connsiteY1" fmla="*/ 0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1731818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1762509 w 12192000"/>
              <a:gd name="connsiteY1" fmla="*/ 3172691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2729346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05064">
                <a:moveTo>
                  <a:pt x="0" y="0"/>
                </a:moveTo>
                <a:lnTo>
                  <a:pt x="12192000" y="2729346"/>
                </a:lnTo>
                <a:lnTo>
                  <a:pt x="12192000" y="4005064"/>
                </a:lnTo>
                <a:lnTo>
                  <a:pt x="0" y="40050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E7F7B"/>
              </a:gs>
              <a:gs pos="46000">
                <a:srgbClr val="50A39F"/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3E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54" y="2379110"/>
            <a:ext cx="3566453" cy="3844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191" y="2503956"/>
            <a:ext cx="6572225" cy="3719790"/>
          </a:xfrm>
          <a:prstGeom prst="rect">
            <a:avLst/>
          </a:prstGeom>
          <a:effectLst>
            <a:reflection blurRad="6350" stA="52000" endA="300" endPos="5000" dir="5400000" sy="-100000" algn="bl" rotWithShape="0"/>
          </a:effectLst>
        </p:spPr>
      </p:pic>
      <p:sp>
        <p:nvSpPr>
          <p:cNvPr id="14" name="Title 3"/>
          <p:cNvSpPr txBox="1">
            <a:spLocks noChangeAspect="1"/>
          </p:cNvSpPr>
          <p:nvPr/>
        </p:nvSpPr>
        <p:spPr>
          <a:xfrm>
            <a:off x="7222193" y="3759589"/>
            <a:ext cx="3934643" cy="475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INSERT SCREENSHOT HERE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23" y="2700022"/>
            <a:ext cx="4993881" cy="2836212"/>
          </a:xfrm>
          <a:prstGeom prst="rect">
            <a:avLst/>
          </a:prstGeom>
        </p:spPr>
      </p:pic>
      <p:sp>
        <p:nvSpPr>
          <p:cNvPr id="16" name="Rectangle 15"/>
          <p:cNvSpPr>
            <a:spLocks noChangeAspect="1"/>
          </p:cNvSpPr>
          <p:nvPr/>
        </p:nvSpPr>
        <p:spPr>
          <a:xfrm>
            <a:off x="6220223" y="5494198"/>
            <a:ext cx="4993881" cy="238102"/>
          </a:xfrm>
          <a:prstGeom prst="rect">
            <a:avLst/>
          </a:prstGeom>
          <a:solidFill>
            <a:srgbClr val="257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05" y="581753"/>
            <a:ext cx="7620000" cy="9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8">
            <a:extLst>
              <a:ext uri="{FF2B5EF4-FFF2-40B4-BE49-F238E27FC236}">
                <a16:creationId xmlns:a16="http://schemas.microsoft.com/office/drawing/2014/main" xmlns="" id="{C3AAB29C-6E60-4B9D-95A4-869A2200B77B}"/>
              </a:ext>
            </a:extLst>
          </p:cNvPr>
          <p:cNvSpPr/>
          <p:nvPr/>
        </p:nvSpPr>
        <p:spPr>
          <a:xfrm rot="5400000">
            <a:off x="-1127507" y="1127507"/>
            <a:ext cx="6858000" cy="4602986"/>
          </a:xfrm>
          <a:custGeom>
            <a:avLst/>
            <a:gdLst>
              <a:gd name="connsiteX0" fmla="*/ 0 w 12192000"/>
              <a:gd name="connsiteY0" fmla="*/ 0 h 4005064"/>
              <a:gd name="connsiteX1" fmla="*/ 12192000 w 12192000"/>
              <a:gd name="connsiteY1" fmla="*/ 0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1731818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1762509 w 12192000"/>
              <a:gd name="connsiteY1" fmla="*/ 3172691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2729346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05064">
                <a:moveTo>
                  <a:pt x="0" y="0"/>
                </a:moveTo>
                <a:lnTo>
                  <a:pt x="12192000" y="2729346"/>
                </a:lnTo>
                <a:lnTo>
                  <a:pt x="12192000" y="4005064"/>
                </a:lnTo>
                <a:lnTo>
                  <a:pt x="0" y="40050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E7F7B"/>
              </a:gs>
              <a:gs pos="16000">
                <a:srgbClr val="50A39F"/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4409493" y="2835001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396199" y="3437066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362979" y="4080424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430276" y="4737285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411189" y="5405500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493905" y="6029245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409494" y="2203554"/>
            <a:ext cx="956985" cy="14991"/>
          </a:xfrm>
          <a:prstGeom prst="line">
            <a:avLst/>
          </a:prstGeom>
          <a:ln w="31750" cap="rnd">
            <a:solidFill>
              <a:srgbClr val="002F5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riangle 15"/>
          <p:cNvSpPr/>
          <p:nvPr/>
        </p:nvSpPr>
        <p:spPr>
          <a:xfrm rot="5400000">
            <a:off x="4090075" y="1219849"/>
            <a:ext cx="710779" cy="214815"/>
          </a:xfrm>
          <a:prstGeom prst="triangle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39080" y="1978695"/>
            <a:ext cx="5212080" cy="442294"/>
            <a:chOff x="341406" y="221244"/>
            <a:chExt cx="5588146" cy="442294"/>
          </a:xfrm>
          <a:solidFill>
            <a:srgbClr val="3E7F7B"/>
          </a:solidFill>
        </p:grpSpPr>
        <p:sp>
          <p:nvSpPr>
            <p:cNvPr id="29" name="Rectangle 28"/>
            <p:cNvSpPr/>
            <p:nvPr/>
          </p:nvSpPr>
          <p:spPr>
            <a:xfrm>
              <a:off x="341406" y="221244"/>
              <a:ext cx="5588146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341406" y="221244"/>
              <a:ext cx="5588146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solidFill>
                    <a:schemeClr val="bg1"/>
                  </a:solidFill>
                  <a:latin typeface="+mn-lt"/>
                  <a:ea typeface="Arial Rounded MT Bold" charset="0"/>
                  <a:cs typeface="Arial Rounded MT Bold" charset="0"/>
                </a:rPr>
                <a:t>CHEMOPREVENTION OF </a:t>
              </a:r>
              <a:r>
                <a:rPr lang="en-US" sz="1800" kern="1200" dirty="0" smtClean="0">
                  <a:solidFill>
                    <a:srgbClr val="FF6D14"/>
                  </a:solidFill>
                  <a:latin typeface="+mn-lt"/>
                  <a:ea typeface="Arial Rounded MT Bold" charset="0"/>
                  <a:cs typeface="Arial Rounded MT Bold" charset="0"/>
                </a:rPr>
                <a:t>BREAST CANCER</a:t>
              </a:r>
              <a:endParaRPr lang="en-US" sz="1800" kern="1200" dirty="0">
                <a:solidFill>
                  <a:srgbClr val="FF6D14"/>
                </a:solidFill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039080" y="2599039"/>
            <a:ext cx="5212080" cy="442294"/>
            <a:chOff x="741943" y="885076"/>
            <a:chExt cx="5187608" cy="442294"/>
          </a:xfrm>
          <a:solidFill>
            <a:srgbClr val="3E7F7B"/>
          </a:solidFill>
        </p:grpSpPr>
        <p:sp>
          <p:nvSpPr>
            <p:cNvPr id="27" name="Rectangle 26"/>
            <p:cNvSpPr/>
            <p:nvPr/>
          </p:nvSpPr>
          <p:spPr>
            <a:xfrm>
              <a:off x="741943" y="885076"/>
              <a:ext cx="5187608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741943" y="885076"/>
              <a:ext cx="5187608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solidFill>
                    <a:srgbClr val="FF6D14"/>
                  </a:solidFill>
                  <a:latin typeface="+mn-lt"/>
                  <a:ea typeface="Arial Rounded MT Bold" charset="0"/>
                  <a:cs typeface="Arial Rounded MT Bold" charset="0"/>
                </a:rPr>
                <a:t>BREAST CANCER </a:t>
              </a:r>
              <a:r>
                <a:rPr lang="en-US" sz="1800" kern="1200" dirty="0" smtClean="0">
                  <a:solidFill>
                    <a:schemeClr val="bg1"/>
                  </a:solidFill>
                  <a:latin typeface="+mn-lt"/>
                  <a:ea typeface="Arial Rounded MT Bold" charset="0"/>
                  <a:cs typeface="Arial Rounded MT Bold" charset="0"/>
                </a:rPr>
                <a:t>IN WOMEN</a:t>
              </a:r>
              <a:endParaRPr lang="en-US" sz="1800" kern="1200" dirty="0">
                <a:solidFill>
                  <a:schemeClr val="bg1"/>
                </a:solidFill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39080" y="3230910"/>
            <a:ext cx="5212080" cy="442294"/>
            <a:chOff x="961436" y="1548421"/>
            <a:chExt cx="4968115" cy="442294"/>
          </a:xfrm>
          <a:solidFill>
            <a:srgbClr val="3E7F7B"/>
          </a:solidFill>
        </p:grpSpPr>
        <p:sp>
          <p:nvSpPr>
            <p:cNvPr id="25" name="Rectangle 24"/>
            <p:cNvSpPr/>
            <p:nvPr/>
          </p:nvSpPr>
          <p:spPr>
            <a:xfrm>
              <a:off x="961436" y="1548421"/>
              <a:ext cx="4968115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1436" y="1548421"/>
              <a:ext cx="4968115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latin typeface="+mn-lt"/>
                  <a:ea typeface="Arial Rounded MT Bold" charset="0"/>
                  <a:cs typeface="Arial Rounded MT Bold" charset="0"/>
                </a:rPr>
                <a:t>INFLAMMATORY </a:t>
              </a:r>
              <a:r>
                <a:rPr lang="en-US" sz="1800" kern="1200" dirty="0" smtClean="0">
                  <a:solidFill>
                    <a:srgbClr val="FF6D14"/>
                  </a:solidFill>
                  <a:latin typeface="+mn-lt"/>
                  <a:ea typeface="Arial Rounded MT Bold" charset="0"/>
                  <a:cs typeface="Arial Rounded MT Bold" charset="0"/>
                </a:rPr>
                <a:t>BREAST CANCER</a:t>
              </a:r>
              <a:endParaRPr lang="en-US" sz="1800" kern="1200" dirty="0">
                <a:solidFill>
                  <a:srgbClr val="FF6D14"/>
                </a:solidFill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9081" y="3862781"/>
            <a:ext cx="5212080" cy="442294"/>
            <a:chOff x="1031518" y="2212252"/>
            <a:chExt cx="4898033" cy="442294"/>
          </a:xfrm>
          <a:solidFill>
            <a:srgbClr val="3E7F7B"/>
          </a:solidFill>
        </p:grpSpPr>
        <p:sp>
          <p:nvSpPr>
            <p:cNvPr id="23" name="Rectangle 22"/>
            <p:cNvSpPr/>
            <p:nvPr/>
          </p:nvSpPr>
          <p:spPr>
            <a:xfrm>
              <a:off x="1031518" y="2212252"/>
              <a:ext cx="4898033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1031518" y="2212252"/>
              <a:ext cx="4898033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solidFill>
                    <a:srgbClr val="FF6D14"/>
                  </a:solidFill>
                  <a:latin typeface="+mn-lt"/>
                  <a:ea typeface="Arial Rounded MT Bold" charset="0"/>
                  <a:cs typeface="Arial Rounded MT Bold" charset="0"/>
                </a:rPr>
                <a:t>BREAST CANCER</a:t>
              </a:r>
              <a:r>
                <a:rPr lang="en-US" sz="1800" kern="1200" dirty="0" smtClean="0">
                  <a:latin typeface="+mn-lt"/>
                  <a:ea typeface="Arial Rounded MT Bold" charset="0"/>
                  <a:cs typeface="Arial Rounded MT Bold" charset="0"/>
                </a:rPr>
                <a:t> SCREENING</a:t>
              </a:r>
              <a:endParaRPr lang="en-US" sz="1800" kern="1200" dirty="0"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31585" y="4531212"/>
            <a:ext cx="5212080" cy="442294"/>
            <a:chOff x="961436" y="2876084"/>
            <a:chExt cx="4968115" cy="442294"/>
          </a:xfrm>
          <a:solidFill>
            <a:srgbClr val="3E7F7B"/>
          </a:solidFill>
        </p:grpSpPr>
        <p:sp>
          <p:nvSpPr>
            <p:cNvPr id="21" name="Rectangle 20"/>
            <p:cNvSpPr/>
            <p:nvPr/>
          </p:nvSpPr>
          <p:spPr>
            <a:xfrm>
              <a:off x="961436" y="2876084"/>
              <a:ext cx="4968115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961436" y="2876084"/>
              <a:ext cx="4968115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latin typeface="+mn-lt"/>
                  <a:ea typeface="Arial Rounded MT Bold" charset="0"/>
                  <a:cs typeface="Arial Rounded MT Bold" charset="0"/>
                </a:rPr>
                <a:t>RISK FACTORS FOR </a:t>
              </a:r>
              <a:r>
                <a:rPr lang="en-US" sz="1800" kern="1200" dirty="0" smtClean="0">
                  <a:solidFill>
                    <a:srgbClr val="FF6D14"/>
                  </a:solidFill>
                  <a:latin typeface="+mn-lt"/>
                  <a:ea typeface="Arial Rounded MT Bold" charset="0"/>
                  <a:cs typeface="Arial Rounded MT Bold" charset="0"/>
                </a:rPr>
                <a:t>BREAST CANCER</a:t>
              </a:r>
              <a:endParaRPr lang="en-US" sz="1800" kern="1200" dirty="0">
                <a:solidFill>
                  <a:srgbClr val="FF6D14"/>
                </a:solidFill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39080" y="5177447"/>
            <a:ext cx="5212080" cy="442294"/>
            <a:chOff x="741943" y="3539428"/>
            <a:chExt cx="5187608" cy="442294"/>
          </a:xfrm>
          <a:solidFill>
            <a:srgbClr val="3E7F7B"/>
          </a:solidFill>
        </p:grpSpPr>
        <p:sp>
          <p:nvSpPr>
            <p:cNvPr id="19" name="Rectangle 18"/>
            <p:cNvSpPr/>
            <p:nvPr/>
          </p:nvSpPr>
          <p:spPr>
            <a:xfrm>
              <a:off x="741943" y="3539428"/>
              <a:ext cx="5187608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41943" y="3539428"/>
              <a:ext cx="5187608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latin typeface="+mn-lt"/>
                  <a:ea typeface="Arial Rounded MT Bold" charset="0"/>
                  <a:cs typeface="Arial Rounded MT Bold" charset="0"/>
                </a:rPr>
                <a:t>TUMOR MARKERS IN </a:t>
              </a:r>
              <a:r>
                <a:rPr lang="en-US" sz="1800" kern="1200" dirty="0" smtClean="0">
                  <a:solidFill>
                    <a:srgbClr val="FF6D14"/>
                  </a:solidFill>
                  <a:latin typeface="+mn-lt"/>
                  <a:ea typeface="Arial Rounded MT Bold" charset="0"/>
                  <a:cs typeface="Arial Rounded MT Bold" charset="0"/>
                </a:rPr>
                <a:t>BREAST CANCER</a:t>
              </a:r>
              <a:endParaRPr lang="en-US" sz="1800" kern="1200" dirty="0">
                <a:solidFill>
                  <a:srgbClr val="FF6D14"/>
                </a:solidFill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39080" y="5823602"/>
            <a:ext cx="5212080" cy="442294"/>
            <a:chOff x="341406" y="4203260"/>
            <a:chExt cx="5588146" cy="442294"/>
          </a:xfrm>
          <a:solidFill>
            <a:srgbClr val="3E7F7B"/>
          </a:solidFill>
        </p:grpSpPr>
        <p:sp>
          <p:nvSpPr>
            <p:cNvPr id="17" name="Rectangle 16"/>
            <p:cNvSpPr/>
            <p:nvPr/>
          </p:nvSpPr>
          <p:spPr>
            <a:xfrm>
              <a:off x="341406" y="4203260"/>
              <a:ext cx="5588146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341406" y="4203260"/>
              <a:ext cx="5588146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071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latin typeface="+mn-lt"/>
                  <a:ea typeface="Arial Rounded MT Bold" charset="0"/>
                  <a:cs typeface="Arial Rounded MT Bold" charset="0"/>
                </a:rPr>
                <a:t>MAMMOGRAPHY FOR </a:t>
              </a:r>
              <a:r>
                <a:rPr lang="en-US" sz="1800" kern="1200" dirty="0" smtClean="0">
                  <a:solidFill>
                    <a:srgbClr val="FF6D14"/>
                  </a:solidFill>
                  <a:latin typeface="+mn-lt"/>
                  <a:ea typeface="Arial Rounded MT Bold" charset="0"/>
                  <a:cs typeface="Arial Rounded MT Bold" charset="0"/>
                </a:rPr>
                <a:t>BREAST CANCER</a:t>
              </a:r>
              <a:endParaRPr lang="en-US" sz="1800" kern="1200" dirty="0">
                <a:solidFill>
                  <a:srgbClr val="FF6D14"/>
                </a:solidFill>
                <a:latin typeface="+mn-lt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14339" y="750004"/>
            <a:ext cx="1360868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QUERY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 rot="5400000">
            <a:off x="2287899" y="3770228"/>
            <a:ext cx="4285100" cy="706235"/>
            <a:chOff x="341406" y="221244"/>
            <a:chExt cx="5588146" cy="442294"/>
          </a:xfrm>
          <a:solidFill>
            <a:srgbClr val="0E3154"/>
          </a:solidFill>
        </p:grpSpPr>
        <p:sp>
          <p:nvSpPr>
            <p:cNvPr id="35" name="Rectangle 34"/>
            <p:cNvSpPr/>
            <p:nvPr/>
          </p:nvSpPr>
          <p:spPr>
            <a:xfrm>
              <a:off x="341406" y="221244"/>
              <a:ext cx="5588146" cy="442294"/>
            </a:xfrm>
            <a:prstGeom prst="rect">
              <a:avLst/>
            </a:prstGeom>
            <a:grp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341406" y="221244"/>
              <a:ext cx="5588146" cy="4422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270" wrap="square" lIns="351071" tIns="45720" rIns="45720" bIns="4572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a typeface="Arial Rounded MT Bold" charset="0"/>
                  <a:cs typeface="Arial Rounded MT Bold" charset="0"/>
                </a:rPr>
                <a:t>T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a typeface="Arial Rounded MT Bold" charset="0"/>
                  <a:cs typeface="Arial Rounded MT Bold" charset="0"/>
                </a:rPr>
                <a:t>I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a typeface="Arial Rounded MT Bold" charset="0"/>
                  <a:cs typeface="Arial Rounded MT Bold" charset="0"/>
                </a:rPr>
                <a:t>T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a typeface="Arial Rounded MT Bold" charset="0"/>
                  <a:cs typeface="Arial Rounded MT Bold" charset="0"/>
                </a:rPr>
                <a:t>L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a typeface="Arial Rounded MT Bold" charset="0"/>
                  <a:cs typeface="Arial Rounded MT Bold" charset="0"/>
                </a:rPr>
                <a:t>E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a typeface="Arial Rounded MT Bold" charset="0"/>
                  <a:cs typeface="Arial Rounded MT Bold" charset="0"/>
                </a:rPr>
                <a:t>S</a:t>
              </a:r>
              <a:endParaRPr lang="en-US" sz="1800" b="1" kern="1200" dirty="0"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773505" y="750004"/>
            <a:ext cx="3010062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BREAST CANCER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8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843589" y="4223914"/>
            <a:ext cx="3419600" cy="1005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43589" y="2578308"/>
            <a:ext cx="3419600" cy="1645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843589" y="3462729"/>
            <a:ext cx="3677130" cy="761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43589" y="4223914"/>
            <a:ext cx="3677130" cy="108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Medical Knowledge Graph</a:t>
            </a:r>
            <a:endParaRPr lang="en-US" cap="small" dirty="0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1205794857"/>
              </p:ext>
            </p:extLst>
          </p:nvPr>
        </p:nvGraphicFramePr>
        <p:xfrm>
          <a:off x="5780470" y="2023673"/>
          <a:ext cx="5022522" cy="3766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Oval 23"/>
          <p:cNvSpPr>
            <a:spLocks noChangeAspect="1"/>
          </p:cNvSpPr>
          <p:nvPr/>
        </p:nvSpPr>
        <p:spPr>
          <a:xfrm>
            <a:off x="1682644" y="3003425"/>
            <a:ext cx="2421129" cy="2352699"/>
          </a:xfrm>
          <a:prstGeom prst="ellips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HEADACHE</a:t>
            </a:r>
            <a:endParaRPr lang="en-US" sz="2000" b="1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1188720"/>
            <a:ext cx="4942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Doesn’t always represent the intent of the 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/>
          <p:nvPr/>
        </p:nvCxnSpPr>
        <p:spPr>
          <a:xfrm>
            <a:off x="3936193" y="2583429"/>
            <a:ext cx="0" cy="2409724"/>
          </a:xfrm>
          <a:prstGeom prst="straightConnector1">
            <a:avLst/>
          </a:prstGeom>
          <a:ln w="3175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8217005" y="2581915"/>
            <a:ext cx="0" cy="2409724"/>
          </a:xfrm>
          <a:prstGeom prst="straightConnector1">
            <a:avLst/>
          </a:prstGeom>
          <a:ln w="3175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276624" y="2350111"/>
            <a:ext cx="5516381" cy="646331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dirty="0" smtClean="0">
                <a:solidFill>
                  <a:schemeClr val="bg1"/>
                </a:solidFill>
              </a:rPr>
              <a:t>Headache</a:t>
            </a:r>
            <a:endParaRPr lang="en-US" sz="2400" cap="all" spc="300" dirty="0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017453" y="5146982"/>
            <a:ext cx="3840480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 smtClean="0">
                <a:solidFill>
                  <a:schemeClr val="bg1"/>
                </a:solidFill>
              </a:rPr>
              <a:t>Drug content</a:t>
            </a:r>
            <a:endParaRPr lang="en-US" sz="2000" cap="all" spc="300" dirty="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313254" y="5142032"/>
            <a:ext cx="3840480" cy="585216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 smtClean="0">
                <a:solidFill>
                  <a:schemeClr val="bg1"/>
                </a:solidFill>
              </a:rPr>
              <a:t>Condition content</a:t>
            </a:r>
            <a:endParaRPr lang="en-US" sz="2000" cap="all" spc="300" dirty="0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445667" y="3967375"/>
            <a:ext cx="3017520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 smtClean="0"/>
              <a:t>Side effect</a:t>
            </a:r>
            <a:endParaRPr lang="en-US" sz="2000" cap="all" spc="3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717985" y="3980852"/>
            <a:ext cx="3017520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 smtClean="0"/>
              <a:t>symptom</a:t>
            </a:r>
            <a:endParaRPr lang="en-US" sz="2000" cap="all" spc="300" dirty="0"/>
          </a:p>
        </p:txBody>
      </p:sp>
      <p:sp>
        <p:nvSpPr>
          <p:cNvPr id="68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Medical Knowledge Graph</a:t>
            </a:r>
            <a:endParaRPr lang="en-US" cap="small" dirty="0">
              <a:latin typeface="+mn-lt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57200" y="1188720"/>
            <a:ext cx="4942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Doesn’t always represent the intent of the user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4211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906735" y="4354505"/>
            <a:ext cx="2743200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 smtClean="0">
                <a:solidFill>
                  <a:schemeClr val="bg1"/>
                </a:solidFill>
              </a:rPr>
              <a:t>ZOLOFT</a:t>
            </a:r>
            <a:endParaRPr lang="en-US" sz="2000" cap="all" spc="3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564335" y="4354505"/>
            <a:ext cx="2743200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 smtClean="0">
                <a:solidFill>
                  <a:schemeClr val="bg1"/>
                </a:solidFill>
              </a:rPr>
              <a:t>PREGNANCY</a:t>
            </a:r>
            <a:endParaRPr lang="en-US" sz="2000" cap="all" spc="300" dirty="0">
              <a:solidFill>
                <a:schemeClr val="bg1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Medical Knowledge Graph</a:t>
            </a:r>
            <a:endParaRPr lang="en-US" cap="small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200" y="1188720"/>
            <a:ext cx="486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Bridging a gap between precision and content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5265242" y="3156032"/>
            <a:ext cx="1" cy="1102215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916884" y="3170757"/>
            <a:ext cx="1" cy="1102215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906735" y="2683044"/>
            <a:ext cx="6400800" cy="64008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dirty="0" smtClean="0">
                <a:solidFill>
                  <a:schemeClr val="bg1"/>
                </a:solidFill>
              </a:rPr>
              <a:t>ZOLOFT PREGNANCY</a:t>
            </a:r>
            <a:endParaRPr lang="en-US" sz="2400" cap="all" spc="3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018"/>
            <a:ext cx="3497055" cy="3217291"/>
          </a:xfrm>
          <a:prstGeom prst="rect">
            <a:avLst/>
          </a:prstGeom>
          <a:solidFill>
            <a:srgbClr val="F9FBFE"/>
          </a:solidFill>
        </p:spPr>
      </p:pic>
    </p:spTree>
    <p:extLst>
      <p:ext uri="{BB962C8B-B14F-4D97-AF65-F5344CB8AC3E}">
        <p14:creationId xmlns:p14="http://schemas.microsoft.com/office/powerpoint/2010/main" val="21327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Medical Knowledge Graph</a:t>
            </a:r>
            <a:endParaRPr lang="en-US" cap="small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200" y="1188720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Query expansion reduces precision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199561" y="2636675"/>
            <a:ext cx="0" cy="2891862"/>
          </a:xfrm>
          <a:prstGeom prst="straightConnector1">
            <a:avLst/>
          </a:prstGeom>
          <a:ln w="3175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13731" y="2654365"/>
            <a:ext cx="0" cy="2891862"/>
          </a:xfrm>
          <a:prstGeom prst="straightConnector1">
            <a:avLst/>
          </a:prstGeom>
          <a:ln w="3175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21137" y="2026159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>
                <a:solidFill>
                  <a:schemeClr val="bg1"/>
                </a:solidFill>
              </a:rPr>
              <a:t>ANTIDEPRESSANT</a:t>
            </a:r>
            <a:endParaRPr lang="en-US" cap="all" spc="3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21137" y="2910265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SEROTONIN INHIBITOR</a:t>
            </a:r>
            <a:endParaRPr lang="en-US" cap="all" spc="3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285738" y="2026159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>
                <a:solidFill>
                  <a:schemeClr val="bg1"/>
                </a:solidFill>
              </a:rPr>
              <a:t>UROGENITAL FUNCTION</a:t>
            </a:r>
            <a:endParaRPr lang="en-US" cap="all" spc="3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279321" y="2905800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FEMALE function</a:t>
            </a:r>
            <a:endParaRPr lang="en-US" cap="all" spc="3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17266" y="5441449"/>
            <a:ext cx="8229600" cy="646331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dirty="0" smtClean="0">
                <a:solidFill>
                  <a:schemeClr val="bg1"/>
                </a:solidFill>
              </a:rPr>
              <a:t>ZOLOFT PREGNANCY</a:t>
            </a:r>
            <a:endParaRPr lang="en-US" sz="2400" cap="all" spc="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279321" y="3700593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SEXUAL FUNCTION</a:t>
            </a:r>
            <a:endParaRPr lang="en-US" cap="all" spc="3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285738" y="4440008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>
                <a:solidFill>
                  <a:schemeClr val="bg1"/>
                </a:solidFill>
              </a:rPr>
              <a:t>PREGNANCY</a:t>
            </a:r>
            <a:endParaRPr lang="en-US" cap="all" spc="3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21137" y="3700593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SERTRALINE</a:t>
            </a:r>
            <a:endParaRPr lang="en-US" cap="all" spc="3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21137" y="4440008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ZOLOFT</a:t>
            </a:r>
            <a:endParaRPr lang="en-US" cap="all" spc="300" dirty="0"/>
          </a:p>
        </p:txBody>
      </p:sp>
    </p:spTree>
    <p:extLst>
      <p:ext uri="{BB962C8B-B14F-4D97-AF65-F5344CB8AC3E}">
        <p14:creationId xmlns:p14="http://schemas.microsoft.com/office/powerpoint/2010/main" val="120311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Medical Knowledge Graph</a:t>
            </a:r>
            <a:endParaRPr lang="en-US" cap="small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200" y="1188720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Bridging the gap between precision and content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199561" y="5110608"/>
            <a:ext cx="0" cy="57213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13731" y="2654365"/>
            <a:ext cx="0" cy="289186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21137" y="2026159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>
                <a:solidFill>
                  <a:schemeClr val="bg1"/>
                </a:solidFill>
              </a:rPr>
              <a:t>ANTIDEPRESSANT</a:t>
            </a:r>
            <a:endParaRPr lang="en-US" cap="all" spc="3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21137" y="2910265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SEROTONIN INHIBITOR</a:t>
            </a:r>
            <a:endParaRPr lang="en-US" cap="all" spc="3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21137" y="3700593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SERTRALINE</a:t>
            </a:r>
            <a:endParaRPr lang="en-US" cap="all" spc="3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17266" y="5441449"/>
            <a:ext cx="8229600" cy="646331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dirty="0" smtClean="0">
                <a:solidFill>
                  <a:schemeClr val="bg1"/>
                </a:solidFill>
              </a:rPr>
              <a:t>ZOLOFT PREGNANCY</a:t>
            </a:r>
            <a:endParaRPr lang="en-US" sz="2400" cap="all" spc="3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21137" y="4440008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ZOLOFT</a:t>
            </a:r>
            <a:endParaRPr lang="en-US" cap="all" spc="3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285738" y="4440008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>
                <a:solidFill>
                  <a:schemeClr val="bg1"/>
                </a:solidFill>
              </a:rPr>
              <a:t>PREGNANCY</a:t>
            </a:r>
            <a:endParaRPr lang="en-US" cap="all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906735" y="4354505"/>
            <a:ext cx="2743200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 smtClean="0">
                <a:solidFill>
                  <a:schemeClr val="bg1"/>
                </a:solidFill>
              </a:rPr>
              <a:t>ZOLOFT</a:t>
            </a:r>
            <a:endParaRPr lang="en-US" sz="2000" cap="all" spc="3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564335" y="4354505"/>
            <a:ext cx="2743200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 smtClean="0">
                <a:solidFill>
                  <a:schemeClr val="bg1"/>
                </a:solidFill>
              </a:rPr>
              <a:t>WELLBUTRIN</a:t>
            </a:r>
            <a:endParaRPr lang="en-US" sz="2000" cap="all" spc="300" dirty="0">
              <a:solidFill>
                <a:schemeClr val="bg1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Medical Knowledge Graph</a:t>
            </a:r>
            <a:endParaRPr lang="en-US" cap="small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200" y="1188720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Comparing </a:t>
            </a:r>
            <a:r>
              <a:rPr lang="en-US" smtClean="0"/>
              <a:t>two </a:t>
            </a:r>
            <a:r>
              <a:rPr lang="en-US" smtClean="0"/>
              <a:t>substances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265241" y="3168660"/>
            <a:ext cx="1" cy="1102215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935934" y="3138666"/>
            <a:ext cx="1" cy="1102215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906735" y="2683044"/>
            <a:ext cx="6400800" cy="64008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dirty="0" smtClean="0">
                <a:solidFill>
                  <a:schemeClr val="bg1"/>
                </a:solidFill>
              </a:rPr>
              <a:t>ZOLOFT WELLBUTRIN</a:t>
            </a:r>
            <a:endParaRPr lang="en-US" sz="2400" cap="all" spc="3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018"/>
            <a:ext cx="3497055" cy="3217291"/>
          </a:xfrm>
          <a:prstGeom prst="rect">
            <a:avLst/>
          </a:prstGeom>
          <a:solidFill>
            <a:srgbClr val="F9FBFE"/>
          </a:solidFill>
        </p:spPr>
      </p:pic>
    </p:spTree>
    <p:extLst>
      <p:ext uri="{BB962C8B-B14F-4D97-AF65-F5344CB8AC3E}">
        <p14:creationId xmlns:p14="http://schemas.microsoft.com/office/powerpoint/2010/main" val="14895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Medical Knowledge Graph</a:t>
            </a:r>
            <a:endParaRPr lang="en-US" cap="small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199561" y="4083570"/>
            <a:ext cx="0" cy="148398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13731" y="2625789"/>
            <a:ext cx="0" cy="289186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21137" y="2026159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>
                <a:solidFill>
                  <a:schemeClr val="bg1"/>
                </a:solidFill>
              </a:rPr>
              <a:t>ANTIDEPRESSANT</a:t>
            </a:r>
            <a:endParaRPr lang="en-US" cap="all" spc="3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21137" y="2910265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SEROTONIN INHIBITOR</a:t>
            </a:r>
            <a:endParaRPr lang="en-US" cap="all" spc="3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21137" y="3700593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SERTRALINE</a:t>
            </a:r>
            <a:endParaRPr lang="en-US" cap="all" spc="3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285738" y="3383486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>
                <a:solidFill>
                  <a:schemeClr val="bg1"/>
                </a:solidFill>
              </a:rPr>
              <a:t>ANTIDEPRESSANT</a:t>
            </a:r>
            <a:endParaRPr lang="en-US" cap="all" spc="3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17266" y="5441449"/>
            <a:ext cx="8229600" cy="646331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dirty="0" smtClean="0">
                <a:solidFill>
                  <a:schemeClr val="bg1"/>
                </a:solidFill>
              </a:rPr>
              <a:t>ZOLOFT WELLBUTRIN</a:t>
            </a:r>
            <a:endParaRPr lang="en-US" sz="2400" cap="all" spc="3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921137" y="4440008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ZOLOFT</a:t>
            </a:r>
            <a:endParaRPr lang="en-US" cap="all" spc="3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285738" y="4440008"/>
            <a:ext cx="384048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>
                <a:solidFill>
                  <a:schemeClr val="bg1"/>
                </a:solidFill>
              </a:rPr>
              <a:t>WELLBUTRIN</a:t>
            </a:r>
            <a:endParaRPr lang="en-US" cap="all" spc="3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1188720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Comparing </a:t>
            </a:r>
            <a:r>
              <a:rPr lang="en-US" smtClean="0"/>
              <a:t>two </a:t>
            </a:r>
            <a:r>
              <a:rPr lang="en-US" smtClean="0"/>
              <a:t>substances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1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5277953" y="3133272"/>
            <a:ext cx="1" cy="1101723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906735" y="2683044"/>
            <a:ext cx="7408966" cy="64008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dirty="0" smtClean="0">
                <a:solidFill>
                  <a:schemeClr val="bg1"/>
                </a:solidFill>
              </a:rPr>
              <a:t>HUMIRA RUBBING ALCOHOL</a:t>
            </a:r>
            <a:endParaRPr lang="en-US" sz="2400" cap="all" spc="3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906735" y="4354505"/>
            <a:ext cx="2743200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 smtClean="0">
                <a:solidFill>
                  <a:schemeClr val="bg1"/>
                </a:solidFill>
              </a:rPr>
              <a:t>HUMIRA</a:t>
            </a:r>
            <a:endParaRPr lang="en-US" sz="2000" cap="all" spc="3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564335" y="4354505"/>
            <a:ext cx="3751366" cy="58477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cap="all" spc="300" dirty="0" smtClean="0">
                <a:solidFill>
                  <a:schemeClr val="bg1"/>
                </a:solidFill>
              </a:rPr>
              <a:t>RUBBING ALCOHOL</a:t>
            </a:r>
            <a:endParaRPr lang="en-US" sz="2000" cap="all" spc="300" dirty="0">
              <a:solidFill>
                <a:schemeClr val="bg1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Medical Knowledge Graph</a:t>
            </a:r>
            <a:endParaRPr lang="en-US" cap="small" dirty="0">
              <a:latin typeface="+mn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018"/>
            <a:ext cx="3497055" cy="3217291"/>
          </a:xfrm>
          <a:prstGeom prst="rect">
            <a:avLst/>
          </a:prstGeom>
          <a:solidFill>
            <a:srgbClr val="F9FBFE"/>
          </a:solidFill>
        </p:spPr>
      </p:pic>
      <p:cxnSp>
        <p:nvCxnSpPr>
          <p:cNvPr id="13" name="Straight Connector 12"/>
          <p:cNvCxnSpPr/>
          <p:nvPr/>
        </p:nvCxnSpPr>
        <p:spPr>
          <a:xfrm flipH="1">
            <a:off x="9440017" y="3113605"/>
            <a:ext cx="1" cy="1101723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1188720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Comparing </a:t>
            </a:r>
            <a:r>
              <a:rPr lang="en-US" smtClean="0"/>
              <a:t>two </a:t>
            </a:r>
            <a:r>
              <a:rPr lang="en-US" smtClean="0"/>
              <a:t>substances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89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 flipV="1">
            <a:off x="3890359" y="2335637"/>
            <a:ext cx="0" cy="3400657"/>
          </a:xfrm>
          <a:prstGeom prst="line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124929" y="2335637"/>
            <a:ext cx="0" cy="3400657"/>
          </a:xfrm>
          <a:prstGeom prst="line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Medical Knowledge Graph</a:t>
            </a:r>
            <a:endParaRPr lang="en-US" cap="small" dirty="0"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280630" y="2574361"/>
            <a:ext cx="3657600" cy="64008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700" cap="all" spc="300" dirty="0"/>
              <a:t>Pharmaceutical fluid </a:t>
            </a:r>
            <a:r>
              <a:rPr lang="en-US" sz="1700" cap="all" spc="300" dirty="0" smtClean="0"/>
              <a:t>solution</a:t>
            </a:r>
            <a:endParaRPr lang="en-US" sz="1700" cap="all" spc="3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280630" y="1489127"/>
            <a:ext cx="3657600" cy="64008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700" cap="all" spc="300" dirty="0" smtClean="0">
                <a:solidFill>
                  <a:schemeClr val="bg1"/>
                </a:solidFill>
              </a:rPr>
              <a:t>Pharmaceutical biologic product</a:t>
            </a:r>
            <a:endParaRPr lang="en-US" sz="1700" cap="all" spc="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280630" y="3580801"/>
            <a:ext cx="3657600" cy="64008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700" cap="all" spc="300" dirty="0"/>
              <a:t>Isopropyl alcohol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057903" y="4585966"/>
            <a:ext cx="3657600" cy="64008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700" cap="all" spc="300" dirty="0" err="1"/>
              <a:t>Humira</a:t>
            </a:r>
            <a:endParaRPr lang="en-US" sz="1700" cap="all" spc="3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057903" y="5591131"/>
            <a:ext cx="7880327" cy="64008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spc="300" err="1" smtClean="0"/>
              <a:t>Humira</a:t>
            </a:r>
            <a:r>
              <a:rPr lang="en-US" sz="2400" cap="all" spc="300" smtClean="0"/>
              <a:t> rubbing alcohol</a:t>
            </a:r>
            <a:endParaRPr lang="en-US" sz="2400" cap="all" spc="3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057903" y="3580801"/>
            <a:ext cx="3657600" cy="64008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700" cap="all" spc="300">
                <a:solidFill>
                  <a:schemeClr val="bg1"/>
                </a:solidFill>
              </a:rPr>
              <a:t>Adalimumab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280630" y="4585966"/>
            <a:ext cx="3657600" cy="64008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700" cap="all" spc="300" smtClean="0"/>
              <a:t>Rubbing alcohol</a:t>
            </a:r>
            <a:endParaRPr lang="en-US" sz="1700" cap="all" spc="3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057903" y="2574361"/>
            <a:ext cx="3657600" cy="64008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700" cap="all" spc="300" dirty="0" smtClean="0">
                <a:solidFill>
                  <a:schemeClr val="bg1"/>
                </a:solidFill>
              </a:rPr>
              <a:t>Musculoskeletal drugs</a:t>
            </a:r>
            <a:endParaRPr lang="en-US" sz="1700" cap="all" spc="300" dirty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057903" y="1489127"/>
            <a:ext cx="3657600" cy="64008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700" cap="all" spc="300" dirty="0" smtClean="0">
                <a:solidFill>
                  <a:schemeClr val="bg1"/>
                </a:solidFill>
              </a:rPr>
              <a:t>Pharmaceutical biologic product</a:t>
            </a:r>
            <a:endParaRPr lang="en-US" sz="1700" cap="all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 rot="16200000">
            <a:off x="4056092" y="3916735"/>
            <a:ext cx="3937426" cy="676595"/>
          </a:xfrm>
          <a:prstGeom prst="rightArrow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409956" y="2626271"/>
            <a:ext cx="7255095" cy="25400"/>
          </a:xfrm>
          <a:prstGeom prst="line">
            <a:avLst/>
          </a:prstGeom>
          <a:ln w="254000">
            <a:solidFill>
              <a:srgbClr val="9AACBC"/>
            </a:solidFill>
          </a:ln>
          <a:effectLst>
            <a:innerShdw blurRad="63500" dist="1016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382612" y="2738571"/>
            <a:ext cx="1265637" cy="2065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648249" y="2738571"/>
            <a:ext cx="1205938" cy="1856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648247" y="2738571"/>
            <a:ext cx="2" cy="2065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241084" y="2775055"/>
            <a:ext cx="1171706" cy="2044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18632" y="2775055"/>
            <a:ext cx="1244262" cy="2044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14737" y="2776219"/>
            <a:ext cx="23074" cy="2112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58626" y="4287078"/>
            <a:ext cx="3566160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dirty="0" smtClean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precision</a:t>
            </a:r>
            <a:endParaRPr lang="en-US" sz="2400" cap="all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864667" y="4283960"/>
            <a:ext cx="3566160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dirty="0" smtClean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recall</a:t>
            </a:r>
            <a:endParaRPr lang="en-US" sz="2400" cap="all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05" y="581753"/>
            <a:ext cx="7620000" cy="9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8">
            <a:extLst>
              <a:ext uri="{FF2B5EF4-FFF2-40B4-BE49-F238E27FC236}">
                <a16:creationId xmlns:a16="http://schemas.microsoft.com/office/drawing/2014/main" xmlns="" id="{C3AAB29C-6E60-4B9D-95A4-869A2200B77B}"/>
              </a:ext>
            </a:extLst>
          </p:cNvPr>
          <p:cNvSpPr/>
          <p:nvPr/>
        </p:nvSpPr>
        <p:spPr>
          <a:xfrm rot="16200000">
            <a:off x="7224267" y="1890040"/>
            <a:ext cx="6879596" cy="3068697"/>
          </a:xfrm>
          <a:custGeom>
            <a:avLst/>
            <a:gdLst>
              <a:gd name="connsiteX0" fmla="*/ 0 w 12192000"/>
              <a:gd name="connsiteY0" fmla="*/ 0 h 4005064"/>
              <a:gd name="connsiteX1" fmla="*/ 12192000 w 12192000"/>
              <a:gd name="connsiteY1" fmla="*/ 0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1731818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1762509 w 12192000"/>
              <a:gd name="connsiteY1" fmla="*/ 3172691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2729346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05064">
                <a:moveTo>
                  <a:pt x="0" y="0"/>
                </a:moveTo>
                <a:lnTo>
                  <a:pt x="12192000" y="2729346"/>
                </a:lnTo>
                <a:lnTo>
                  <a:pt x="12192000" y="4005064"/>
                </a:lnTo>
                <a:lnTo>
                  <a:pt x="0" y="40050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E7F7B"/>
              </a:gs>
              <a:gs pos="46000">
                <a:srgbClr val="50A39F"/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xmlns="" id="{C3AAB29C-6E60-4B9D-95A4-869A2200B77B}"/>
              </a:ext>
            </a:extLst>
          </p:cNvPr>
          <p:cNvSpPr/>
          <p:nvPr/>
        </p:nvSpPr>
        <p:spPr>
          <a:xfrm>
            <a:off x="0" y="2871788"/>
            <a:ext cx="12192000" cy="3986212"/>
          </a:xfrm>
          <a:custGeom>
            <a:avLst/>
            <a:gdLst>
              <a:gd name="connsiteX0" fmla="*/ 0 w 12192000"/>
              <a:gd name="connsiteY0" fmla="*/ 0 h 4005064"/>
              <a:gd name="connsiteX1" fmla="*/ 12192000 w 12192000"/>
              <a:gd name="connsiteY1" fmla="*/ 0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1731818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1762509 w 12192000"/>
              <a:gd name="connsiteY1" fmla="*/ 3172691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2729346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05064">
                <a:moveTo>
                  <a:pt x="0" y="0"/>
                </a:moveTo>
                <a:lnTo>
                  <a:pt x="12192000" y="2729346"/>
                </a:lnTo>
                <a:lnTo>
                  <a:pt x="12192000" y="4005064"/>
                </a:lnTo>
                <a:lnTo>
                  <a:pt x="0" y="40050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E7F7B"/>
              </a:gs>
              <a:gs pos="46000">
                <a:srgbClr val="50A39F"/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858016" y="1678898"/>
            <a:ext cx="5405905" cy="3131098"/>
          </a:xfrm>
          <a:prstGeom prst="straightConnector1">
            <a:avLst/>
          </a:prstGeom>
          <a:ln w="31750">
            <a:headEnd type="none" w="med" len="med"/>
            <a:tailEnd type="none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/>
          <p:nvPr/>
        </p:nvSpPr>
        <p:spPr bwMode="ltGray">
          <a:xfrm>
            <a:off x="2201304" y="4324667"/>
            <a:ext cx="1760195" cy="1760195"/>
          </a:xfrm>
          <a:prstGeom prst="ellipse">
            <a:avLst/>
          </a:prstGeom>
          <a:solidFill>
            <a:srgbClr val="0E3154"/>
          </a:solidFill>
          <a:ln w="38100"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t" anchorCtr="0">
            <a:normAutofit fontScale="85000" lnSpcReduction="20000"/>
          </a:bodyPr>
          <a:lstStyle/>
          <a:p>
            <a:endParaRPr lang="en-US" b="1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/>
          <p:nvPr/>
        </p:nvSpPr>
        <p:spPr bwMode="ltGray">
          <a:xfrm>
            <a:off x="4280201" y="3184711"/>
            <a:ext cx="1760195" cy="1760195"/>
          </a:xfrm>
          <a:prstGeom prst="ellipse">
            <a:avLst/>
          </a:prstGeom>
          <a:solidFill>
            <a:srgbClr val="0E3154"/>
          </a:solidFill>
          <a:ln w="38100"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b="1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/>
          <p:nvPr/>
        </p:nvSpPr>
        <p:spPr bwMode="ltGray">
          <a:xfrm>
            <a:off x="6359098" y="2024629"/>
            <a:ext cx="1760195" cy="1760195"/>
          </a:xfrm>
          <a:prstGeom prst="ellipse">
            <a:avLst/>
          </a:prstGeom>
          <a:solidFill>
            <a:srgbClr val="0E3154"/>
          </a:solidFill>
          <a:ln w="38100"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b="1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7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1304" y="5035487"/>
            <a:ext cx="1760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bg1"/>
                </a:solidFill>
              </a:rPr>
              <a:t>PREVENTION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32155" y="3864868"/>
            <a:ext cx="165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DIAGNOSIS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9099" y="2726934"/>
            <a:ext cx="1760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bg1"/>
                </a:solidFill>
              </a:rPr>
              <a:t>TREATMENT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xmlns="" id="{F9F7A2E6-CC90-491C-8D48-951932F40F06}"/>
              </a:ext>
            </a:extLst>
          </p:cNvPr>
          <p:cNvSpPr txBox="1">
            <a:spLocks/>
          </p:cNvSpPr>
          <p:nvPr/>
        </p:nvSpPr>
        <p:spPr>
          <a:xfrm>
            <a:off x="829654" y="75441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smtClean="0">
                <a:latin typeface="+mn-lt"/>
              </a:rPr>
              <a:t>Clinical Intent</a:t>
            </a:r>
            <a:endParaRPr lang="en-US" cap="small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1188720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Understanding the practitioner</a:t>
            </a: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/>
          <p:nvPr/>
        </p:nvSpPr>
        <p:spPr bwMode="ltGray">
          <a:xfrm>
            <a:off x="8366572" y="797868"/>
            <a:ext cx="1760195" cy="1760195"/>
          </a:xfrm>
          <a:prstGeom prst="ellipse">
            <a:avLst/>
          </a:prstGeom>
          <a:solidFill>
            <a:srgbClr val="0E3154"/>
          </a:solidFill>
          <a:ln w="38100"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b="1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Lato" panose="020F0502020204030203" pitchFamily="34" charset="7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66572" y="1508688"/>
            <a:ext cx="1760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bg1"/>
                </a:solidFill>
              </a:rPr>
              <a:t>MONITORING</a:t>
            </a:r>
            <a:endParaRPr lang="en-US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xmlns="" id="{F9F7A2E6-CC90-491C-8D48-951932F40F06}"/>
              </a:ext>
            </a:extLst>
          </p:cNvPr>
          <p:cNvSpPr txBox="1">
            <a:spLocks/>
          </p:cNvSpPr>
          <p:nvPr/>
        </p:nvSpPr>
        <p:spPr>
          <a:xfrm>
            <a:off x="829654" y="75441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270164" y="2017474"/>
            <a:ext cx="11502735" cy="3043005"/>
          </a:xfrm>
          <a:custGeom>
            <a:avLst/>
            <a:gdLst>
              <a:gd name="connsiteX0" fmla="*/ 0 w 7809875"/>
              <a:gd name="connsiteY0" fmla="*/ 3043005 h 3043005"/>
              <a:gd name="connsiteX1" fmla="*/ 1828800 w 7809875"/>
              <a:gd name="connsiteY1" fmla="*/ 2293497 h 3043005"/>
              <a:gd name="connsiteX2" fmla="*/ 3897442 w 7809875"/>
              <a:gd name="connsiteY2" fmla="*/ 2 h 3043005"/>
              <a:gd name="connsiteX3" fmla="*/ 6026045 w 7809875"/>
              <a:gd name="connsiteY3" fmla="*/ 2308487 h 3043005"/>
              <a:gd name="connsiteX4" fmla="*/ 7809875 w 7809875"/>
              <a:gd name="connsiteY4" fmla="*/ 3043005 h 304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9875" h="3043005">
                <a:moveTo>
                  <a:pt x="0" y="3043005"/>
                </a:moveTo>
                <a:cubicBezTo>
                  <a:pt x="589613" y="2921834"/>
                  <a:pt x="1179226" y="2800664"/>
                  <a:pt x="1828800" y="2293497"/>
                </a:cubicBezTo>
                <a:cubicBezTo>
                  <a:pt x="2478374" y="1786330"/>
                  <a:pt x="3197901" y="-2496"/>
                  <a:pt x="3897442" y="2"/>
                </a:cubicBezTo>
                <a:cubicBezTo>
                  <a:pt x="4596983" y="2500"/>
                  <a:pt x="5373973" y="1801320"/>
                  <a:pt x="6026045" y="2308487"/>
                </a:cubicBezTo>
                <a:cubicBezTo>
                  <a:pt x="6678117" y="2815654"/>
                  <a:pt x="7809875" y="3043005"/>
                  <a:pt x="7809875" y="3043005"/>
                </a:cubicBezTo>
              </a:path>
            </a:pathLst>
          </a:custGeom>
          <a:solidFill>
            <a:srgbClr val="3E7F7B">
              <a:alpha val="77000"/>
            </a:srgbClr>
          </a:solidFill>
          <a:ln w="31750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>
            <a:off x="8810848" y="2503587"/>
            <a:ext cx="0" cy="3706660"/>
          </a:xfrm>
          <a:prstGeom prst="line">
            <a:avLst/>
          </a:prstGeom>
          <a:ln w="508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021531" y="1627031"/>
            <a:ext cx="0" cy="4485059"/>
          </a:xfrm>
          <a:prstGeom prst="line">
            <a:avLst/>
          </a:prstGeom>
          <a:ln w="508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59676" y="5537514"/>
            <a:ext cx="2011680" cy="36576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400" b="1" cap="all" spc="300" dirty="0" smtClean="0">
                <a:solidFill>
                  <a:schemeClr val="bg1"/>
                </a:solidFill>
              </a:rPr>
              <a:t>prevention</a:t>
            </a:r>
            <a:endParaRPr lang="en-US" sz="1400" b="1" cap="all" spc="300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606842" y="5537514"/>
            <a:ext cx="2011680" cy="36576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400" b="1" cap="all" spc="300" dirty="0" smtClean="0">
                <a:solidFill>
                  <a:schemeClr val="bg1"/>
                </a:solidFill>
              </a:rPr>
              <a:t>diagnosis</a:t>
            </a:r>
            <a:endParaRPr lang="en-US" sz="1400" b="1" cap="all" spc="300" dirty="0">
              <a:solidFill>
                <a:schemeClr val="bg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396158" y="5538188"/>
            <a:ext cx="2011680" cy="36576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400" b="1" cap="all" spc="300" dirty="0" smtClean="0">
                <a:solidFill>
                  <a:schemeClr val="bg1"/>
                </a:solidFill>
              </a:rPr>
              <a:t>treatment</a:t>
            </a:r>
            <a:endParaRPr lang="en-US" sz="1400" b="1" cap="all" spc="300" dirty="0">
              <a:solidFill>
                <a:schemeClr val="bg1"/>
              </a:solidFill>
            </a:endParaRPr>
          </a:p>
        </p:txBody>
      </p:sp>
      <p:sp>
        <p:nvSpPr>
          <p:cNvPr id="59" name="Title 2"/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 dirty="0" smtClean="0">
                <a:latin typeface="+mn-lt"/>
              </a:rPr>
              <a:t>Search Strategies</a:t>
            </a:r>
            <a:endParaRPr lang="en-US" cap="small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9203164" y="5537514"/>
            <a:ext cx="2011680" cy="36576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400" b="1" cap="all" spc="300" dirty="0" smtClean="0">
                <a:solidFill>
                  <a:schemeClr val="bg1"/>
                </a:solidFill>
              </a:rPr>
              <a:t>monitoring</a:t>
            </a:r>
            <a:endParaRPr lang="en-US" sz="1400" b="1" cap="all" spc="3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168199" y="2488198"/>
            <a:ext cx="0" cy="3706660"/>
          </a:xfrm>
          <a:prstGeom prst="line">
            <a:avLst/>
          </a:prstGeom>
          <a:ln w="508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234682" y="4356916"/>
            <a:ext cx="1645920" cy="430887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000" b="1" cap="all" spc="300" dirty="0" smtClean="0">
                <a:solidFill>
                  <a:schemeClr val="bg1"/>
                </a:solidFill>
              </a:rPr>
              <a:t>Strategy </a:t>
            </a:r>
            <a:r>
              <a:rPr lang="en-US" sz="1000" b="1" cap="all" spc="300" dirty="0" smtClean="0">
                <a:solidFill>
                  <a:schemeClr val="bg1"/>
                </a:solidFill>
              </a:rPr>
              <a:t>6</a:t>
            </a:r>
            <a:endParaRPr lang="en-US" sz="1000" b="1" cap="all" spc="3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484590" y="3323532"/>
            <a:ext cx="1645920" cy="430887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000" b="1" cap="all" spc="300" dirty="0" smtClean="0">
                <a:solidFill>
                  <a:schemeClr val="bg1"/>
                </a:solidFill>
              </a:rPr>
              <a:t>Strategy </a:t>
            </a:r>
            <a:r>
              <a:rPr lang="en-US" sz="1000" b="1" cap="all" spc="300" dirty="0" smtClean="0">
                <a:solidFill>
                  <a:schemeClr val="bg1"/>
                </a:solidFill>
              </a:rPr>
              <a:t>1</a:t>
            </a:r>
            <a:endParaRPr lang="en-US" sz="1000" b="1" cap="all" spc="3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030947" y="2288143"/>
            <a:ext cx="1645920" cy="430887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000" b="1" cap="all" spc="300" dirty="0" smtClean="0">
                <a:solidFill>
                  <a:schemeClr val="bg1"/>
                </a:solidFill>
              </a:rPr>
              <a:t>Strategy </a:t>
            </a:r>
            <a:r>
              <a:rPr lang="en-US" sz="1000" b="1" cap="all" spc="300" dirty="0" smtClean="0">
                <a:solidFill>
                  <a:schemeClr val="bg1"/>
                </a:solidFill>
              </a:rPr>
              <a:t>2</a:t>
            </a:r>
            <a:endParaRPr lang="en-US" sz="1000" b="1" cap="all" spc="3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366196" y="2272754"/>
            <a:ext cx="1645920" cy="430887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000" b="1" cap="all" spc="300" dirty="0" smtClean="0">
                <a:solidFill>
                  <a:schemeClr val="bg1"/>
                </a:solidFill>
              </a:rPr>
              <a:t>Strategy </a:t>
            </a:r>
            <a:r>
              <a:rPr lang="en-US" sz="1000" b="1" cap="all" spc="300" dirty="0" smtClean="0">
                <a:solidFill>
                  <a:schemeClr val="bg1"/>
                </a:solidFill>
              </a:rPr>
              <a:t>3</a:t>
            </a:r>
            <a:endParaRPr lang="en-US" sz="1000" b="1" cap="all" spc="3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9055844" y="4356916"/>
            <a:ext cx="1645920" cy="430887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000" b="1" cap="all" spc="300" dirty="0" smtClean="0">
                <a:solidFill>
                  <a:schemeClr val="bg1"/>
                </a:solidFill>
              </a:rPr>
              <a:t>Strategy </a:t>
            </a:r>
            <a:r>
              <a:rPr lang="en-US" sz="1000" b="1" cap="all" spc="300" dirty="0" smtClean="0">
                <a:solidFill>
                  <a:schemeClr val="bg1"/>
                </a:solidFill>
              </a:rPr>
              <a:t>7</a:t>
            </a:r>
            <a:endParaRPr lang="en-US" sz="1000" b="1" cap="all" spc="3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912553" y="3323532"/>
            <a:ext cx="1645920" cy="430887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000" b="1" cap="all" spc="300" dirty="0" smtClean="0">
                <a:solidFill>
                  <a:schemeClr val="bg1"/>
                </a:solidFill>
              </a:rPr>
              <a:t>Strategy </a:t>
            </a:r>
            <a:r>
              <a:rPr lang="en-US" sz="1000" b="1" cap="all" spc="300" dirty="0" smtClean="0">
                <a:solidFill>
                  <a:schemeClr val="bg1"/>
                </a:solidFill>
              </a:rPr>
              <a:t>4</a:t>
            </a:r>
            <a:endParaRPr lang="en-US" sz="1000" b="1" cap="all" spc="3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198571" y="4341528"/>
            <a:ext cx="1645920" cy="430887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000" b="1" cap="all" spc="300" dirty="0" smtClean="0">
                <a:solidFill>
                  <a:schemeClr val="bg1"/>
                </a:solidFill>
              </a:rPr>
              <a:t>Strategy </a:t>
            </a:r>
            <a:r>
              <a:rPr lang="en-US" sz="1000" b="1" cap="all" spc="300" dirty="0" smtClean="0">
                <a:solidFill>
                  <a:schemeClr val="bg1"/>
                </a:solidFill>
              </a:rPr>
              <a:t>5</a:t>
            </a:r>
            <a:endParaRPr lang="en-US" sz="1000" b="1" cap="all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8">
            <a:extLst>
              <a:ext uri="{FF2B5EF4-FFF2-40B4-BE49-F238E27FC236}">
                <a16:creationId xmlns:a16="http://schemas.microsoft.com/office/drawing/2014/main" xmlns="" id="{C3AAB29C-6E60-4B9D-95A4-869A2200B77B}"/>
              </a:ext>
            </a:extLst>
          </p:cNvPr>
          <p:cNvSpPr/>
          <p:nvPr/>
        </p:nvSpPr>
        <p:spPr>
          <a:xfrm rot="16200000">
            <a:off x="7224267" y="1890040"/>
            <a:ext cx="6879596" cy="3068697"/>
          </a:xfrm>
          <a:custGeom>
            <a:avLst/>
            <a:gdLst>
              <a:gd name="connsiteX0" fmla="*/ 0 w 12192000"/>
              <a:gd name="connsiteY0" fmla="*/ 0 h 4005064"/>
              <a:gd name="connsiteX1" fmla="*/ 12192000 w 12192000"/>
              <a:gd name="connsiteY1" fmla="*/ 0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1731818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1762509 w 12192000"/>
              <a:gd name="connsiteY1" fmla="*/ 3172691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2729346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05064">
                <a:moveTo>
                  <a:pt x="0" y="0"/>
                </a:moveTo>
                <a:lnTo>
                  <a:pt x="12192000" y="2729346"/>
                </a:lnTo>
                <a:lnTo>
                  <a:pt x="12192000" y="4005064"/>
                </a:lnTo>
                <a:lnTo>
                  <a:pt x="0" y="40050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E7F7B"/>
              </a:gs>
              <a:gs pos="46000">
                <a:srgbClr val="50A39F"/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 dirty="0" smtClean="0">
                <a:latin typeface="+mn-lt"/>
              </a:rPr>
              <a:t>Query Intelligence</a:t>
            </a:r>
            <a:endParaRPr lang="en-US" cap="small" dirty="0">
              <a:latin typeface="+mn-lt"/>
            </a:endParaRPr>
          </a:p>
        </p:txBody>
      </p:sp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1364053431"/>
              </p:ext>
            </p:extLst>
          </p:nvPr>
        </p:nvGraphicFramePr>
        <p:xfrm>
          <a:off x="1646522" y="1695772"/>
          <a:ext cx="8440616" cy="4506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620528" y="1897478"/>
            <a:ext cx="3466609" cy="646331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MEDICAL KNOWLEDGE</a:t>
            </a:r>
            <a:r>
              <a:rPr lang="en-US" sz="1200" b="1" cap="all" spc="300" dirty="0">
                <a:solidFill>
                  <a:schemeClr val="bg1"/>
                </a:solidFill>
              </a:rPr>
              <a:t> </a:t>
            </a:r>
            <a:r>
              <a:rPr lang="en-US" sz="1200" b="1" cap="all" spc="300" dirty="0" smtClean="0">
                <a:solidFill>
                  <a:schemeClr val="bg1"/>
                </a:solidFill>
              </a:rPr>
              <a:t>GRAPH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620527" y="2888511"/>
            <a:ext cx="3466609" cy="646331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intelligent</a:t>
            </a:r>
            <a:endParaRPr lang="en-US" sz="1200" b="1" cap="all" spc="300" dirty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Plug-ins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620526" y="3875467"/>
            <a:ext cx="3466609" cy="646331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intent </a:t>
            </a:r>
            <a:r>
              <a:rPr lang="en-US" sz="1200" b="1" cap="all" spc="300" dirty="0" smtClean="0">
                <a:solidFill>
                  <a:schemeClr val="bg1"/>
                </a:solidFill>
              </a:rPr>
              <a:t>recommendations</a:t>
            </a:r>
            <a:endParaRPr lang="en-US" sz="1200" b="1" cap="all" spc="3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2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 smtClean="0">
                <a:latin typeface="+mn-lt"/>
              </a:rPr>
              <a:t>Query Intelligence</a:t>
            </a:r>
            <a:endParaRPr lang="en-US" cap="small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1860208" y="1927161"/>
            <a:ext cx="8229600" cy="440120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cap="all" spc="300" dirty="0" smtClean="0"/>
              <a:t>Intelligent plug-ins</a:t>
            </a:r>
          </a:p>
          <a:p>
            <a:pPr algn="ctr"/>
            <a:endParaRPr lang="en-US" sz="2000" b="1" cap="all" spc="300" dirty="0"/>
          </a:p>
          <a:p>
            <a:pPr algn="ctr"/>
            <a:endParaRPr lang="en-US" sz="1200" b="1" cap="all" spc="300" dirty="0"/>
          </a:p>
          <a:p>
            <a:pPr algn="ctr"/>
            <a:endParaRPr lang="en-US" sz="1200" b="1" cap="all" spc="300" dirty="0" smtClean="0"/>
          </a:p>
          <a:p>
            <a:pPr algn="ctr"/>
            <a:endParaRPr lang="en-US" sz="1200" b="1" cap="all" spc="300" dirty="0"/>
          </a:p>
          <a:p>
            <a:pPr algn="ctr"/>
            <a:endParaRPr lang="en-US" sz="1200" b="1" cap="all" spc="300" dirty="0" smtClean="0"/>
          </a:p>
          <a:p>
            <a:pPr algn="ctr"/>
            <a:endParaRPr lang="en-US" sz="1200" b="1" cap="all" spc="300" dirty="0"/>
          </a:p>
          <a:p>
            <a:pPr algn="ctr"/>
            <a:endParaRPr lang="en-US" sz="1200" b="1" cap="all" spc="300" dirty="0" smtClean="0"/>
          </a:p>
          <a:p>
            <a:pPr algn="ctr"/>
            <a:endParaRPr lang="en-US" sz="1200" b="1" cap="all" spc="300" dirty="0" smtClean="0"/>
          </a:p>
          <a:p>
            <a:pPr algn="ctr"/>
            <a:endParaRPr lang="en-US" sz="1200" b="1" cap="all" spc="300" dirty="0" smtClean="0"/>
          </a:p>
          <a:p>
            <a:pPr algn="ctr"/>
            <a:endParaRPr lang="en-US" sz="1200" b="1" cap="all" spc="300" dirty="0"/>
          </a:p>
          <a:p>
            <a:pPr algn="ctr"/>
            <a:endParaRPr lang="en-US" sz="1200" cap="all" spc="300" dirty="0" smtClean="0"/>
          </a:p>
          <a:p>
            <a:pPr algn="ctr"/>
            <a:endParaRPr lang="en-US" sz="1200" cap="all" spc="300" dirty="0"/>
          </a:p>
          <a:p>
            <a:pPr algn="ctr"/>
            <a:endParaRPr lang="en-US" sz="1200" cap="all" spc="300" dirty="0" smtClean="0"/>
          </a:p>
          <a:p>
            <a:pPr algn="ctr"/>
            <a:endParaRPr lang="en-US" sz="1200" cap="all" spc="300" dirty="0" smtClean="0"/>
          </a:p>
          <a:p>
            <a:pPr algn="ctr"/>
            <a:endParaRPr lang="en-US" sz="1200" cap="all" spc="300" dirty="0"/>
          </a:p>
          <a:p>
            <a:pPr algn="ctr"/>
            <a:endParaRPr lang="en-US" sz="1200" cap="all" spc="300" dirty="0" smtClean="0"/>
          </a:p>
          <a:p>
            <a:pPr algn="ctr"/>
            <a:endParaRPr lang="en-US" sz="1200" cap="all" spc="300" dirty="0"/>
          </a:p>
          <a:p>
            <a:pPr algn="ctr"/>
            <a:endParaRPr lang="en-US" sz="1200" cap="all" spc="300" dirty="0" smtClean="0"/>
          </a:p>
          <a:p>
            <a:pPr algn="ctr"/>
            <a:endParaRPr lang="en-US" sz="1200" cap="all" spc="300" dirty="0" smtClean="0"/>
          </a:p>
          <a:p>
            <a:pPr algn="ctr"/>
            <a:endParaRPr lang="en-US" sz="1200" cap="all" spc="300" dirty="0" smtClean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125953" y="2573966"/>
            <a:ext cx="3749039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semantic</a:t>
            </a:r>
            <a:endParaRPr lang="en-US" sz="1200" b="1" cap="all" spc="3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125953" y="3145275"/>
            <a:ext cx="3749039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Concept expansion</a:t>
            </a:r>
            <a:endParaRPr lang="en-US" sz="1200" b="1" cap="all" spc="3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125953" y="3714277"/>
            <a:ext cx="3749039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Population</a:t>
            </a:r>
            <a:endParaRPr lang="en-US" sz="1200" b="1" cap="all" spc="3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125953" y="4294560"/>
            <a:ext cx="3749039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gender</a:t>
            </a:r>
            <a:endParaRPr lang="en-US" sz="1200" b="1" cap="all" spc="30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125953" y="4870743"/>
            <a:ext cx="3749039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personalization</a:t>
            </a:r>
            <a:endParaRPr lang="en-US" sz="1200" b="1" cap="all" spc="30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125953" y="5438800"/>
            <a:ext cx="3749039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Guided discovery</a:t>
            </a:r>
            <a:endParaRPr lang="en-US" sz="1200" b="1" cap="all" spc="30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071637" y="2573966"/>
            <a:ext cx="3749039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Content type</a:t>
            </a:r>
            <a:endParaRPr lang="en-US" sz="1200" b="1" cap="all" spc="30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071637" y="3142641"/>
            <a:ext cx="3749039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Content structure</a:t>
            </a:r>
            <a:endParaRPr lang="en-US" sz="1200" b="1" cap="all" spc="30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071638" y="3708962"/>
            <a:ext cx="3749039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categories</a:t>
            </a:r>
            <a:endParaRPr lang="en-US" sz="1200" b="1" cap="all" spc="30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071639" y="4294560"/>
            <a:ext cx="3749039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contextualization</a:t>
            </a:r>
            <a:endParaRPr lang="en-US" sz="1200" b="1" cap="all" spc="30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071640" y="4873996"/>
            <a:ext cx="3749039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Preferred acronyms</a:t>
            </a:r>
            <a:endParaRPr lang="en-US" sz="1200" b="1" cap="all" spc="30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071640" y="5442052"/>
            <a:ext cx="3749039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Click-thru rate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4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 smtClean="0">
                <a:latin typeface="+mn-lt"/>
              </a:rPr>
              <a:t>Query Intelligence</a:t>
            </a:r>
            <a:endParaRPr lang="en-US" cap="small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7" y="2205494"/>
            <a:ext cx="10188945" cy="32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 smtClean="0">
                <a:latin typeface="+mn-lt"/>
              </a:rPr>
              <a:t>Query Intelligence</a:t>
            </a:r>
            <a:endParaRPr lang="en-US" cap="small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08" y="1629473"/>
            <a:ext cx="8118184" cy="491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 smtClean="0">
                <a:latin typeface="+mn-lt"/>
              </a:rPr>
              <a:t>Query Intelligence</a:t>
            </a:r>
            <a:endParaRPr lang="en-US" cap="small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16" y="1901985"/>
            <a:ext cx="9236568" cy="439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xmlns="" id="{F9F7A2E6-CC90-491C-8D48-951932F40F06}"/>
              </a:ext>
            </a:extLst>
          </p:cNvPr>
          <p:cNvSpPr txBox="1">
            <a:spLocks/>
          </p:cNvSpPr>
          <p:nvPr/>
        </p:nvSpPr>
        <p:spPr>
          <a:xfrm>
            <a:off x="829654" y="75441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 dirty="0" smtClean="0">
                <a:latin typeface="+mn-lt"/>
              </a:rPr>
              <a:t>Search </a:t>
            </a:r>
            <a:r>
              <a:rPr lang="en-US" cap="small" dirty="0" smtClean="0">
                <a:latin typeface="+mn-lt"/>
              </a:rPr>
              <a:t>Runtime</a:t>
            </a:r>
            <a:endParaRPr lang="en-US" cap="small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31520" y="2860988"/>
            <a:ext cx="3038621" cy="10058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600" cap="all" spc="300" dirty="0" smtClean="0"/>
          </a:p>
          <a:p>
            <a:pPr algn="ctr"/>
            <a:r>
              <a:rPr lang="en-US" sz="1600" cap="all" spc="300" dirty="0" smtClean="0"/>
              <a:t>Query INTELLIGENCE</a:t>
            </a:r>
          </a:p>
          <a:p>
            <a:pPr algn="ctr"/>
            <a:endParaRPr lang="en-US" sz="1600" cap="all" spc="3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31520" y="4268949"/>
            <a:ext cx="3038621" cy="10058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600" cap="all" spc="300" smtClean="0"/>
          </a:p>
          <a:p>
            <a:pPr algn="ctr"/>
            <a:r>
              <a:rPr lang="en-US" sz="1600" cap="all" spc="300" smtClean="0"/>
              <a:t>ELASTICSEARCH</a:t>
            </a:r>
          </a:p>
          <a:p>
            <a:pPr algn="ctr"/>
            <a:endParaRPr lang="en-US" sz="1600" cap="all" spc="3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1088" y="1864505"/>
            <a:ext cx="3570421" cy="3816429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600" cap="all" spc="300" smtClean="0"/>
          </a:p>
          <a:p>
            <a:pPr algn="ctr"/>
            <a:r>
              <a:rPr lang="en-US" sz="1600" cap="all" spc="300" smtClean="0"/>
              <a:t>MEDICAL SEARCH</a:t>
            </a:r>
          </a:p>
          <a:p>
            <a:pPr algn="ctr"/>
            <a:r>
              <a:rPr lang="en-US" sz="1600" cap="all" spc="300" smtClean="0"/>
              <a:t>PLATFORM</a:t>
            </a:r>
          </a:p>
          <a:p>
            <a:pPr algn="ctr"/>
            <a:endParaRPr lang="en-US" sz="1400" cap="all" spc="300"/>
          </a:p>
          <a:p>
            <a:pPr algn="ctr"/>
            <a:endParaRPr lang="en-US" sz="1400" cap="all" spc="300" smtClean="0"/>
          </a:p>
          <a:p>
            <a:pPr algn="ctr"/>
            <a:endParaRPr lang="en-US" sz="1400" cap="all" spc="300"/>
          </a:p>
          <a:p>
            <a:pPr algn="ctr"/>
            <a:endParaRPr lang="en-US" sz="1400" cap="all" spc="300" smtClean="0"/>
          </a:p>
          <a:p>
            <a:pPr algn="ctr"/>
            <a:endParaRPr lang="en-US" sz="1400" cap="all" spc="300"/>
          </a:p>
          <a:p>
            <a:pPr algn="ctr"/>
            <a:endParaRPr lang="en-US" sz="1400" cap="all" spc="300" smtClean="0"/>
          </a:p>
          <a:p>
            <a:pPr algn="ctr"/>
            <a:endParaRPr lang="en-US" sz="1400" cap="all" spc="300"/>
          </a:p>
          <a:p>
            <a:pPr algn="ctr"/>
            <a:endParaRPr lang="en-US" sz="1400" cap="all" spc="300" smtClean="0"/>
          </a:p>
          <a:p>
            <a:pPr algn="ctr"/>
            <a:endParaRPr lang="en-US" sz="1400" cap="all" spc="300"/>
          </a:p>
          <a:p>
            <a:pPr algn="ctr"/>
            <a:endParaRPr lang="en-US" sz="1400" cap="all" spc="300" smtClean="0"/>
          </a:p>
          <a:p>
            <a:pPr algn="ctr"/>
            <a:endParaRPr lang="en-US" sz="1400" cap="all" spc="300" smtClean="0"/>
          </a:p>
          <a:p>
            <a:pPr algn="ctr"/>
            <a:endParaRPr lang="en-US" sz="1400" cap="all" spc="300" smtClean="0"/>
          </a:p>
          <a:p>
            <a:pPr algn="ctr"/>
            <a:endParaRPr lang="en-US" sz="1400" cap="all" spc="3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852030" y="3154482"/>
            <a:ext cx="2560320" cy="492443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400" cap="all" spc="300" dirty="0" smtClean="0"/>
              <a:t>PREPROCESSORS</a:t>
            </a:r>
            <a:endParaRPr lang="en-US" sz="1400" cap="all" spc="3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852030" y="4549507"/>
            <a:ext cx="2560320" cy="492443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400" cap="all" spc="300" dirty="0" smtClean="0"/>
              <a:t>SEARCHERS</a:t>
            </a:r>
            <a:endParaRPr lang="en-US" sz="1400" cap="all" spc="3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924886" y="3390434"/>
            <a:ext cx="927145" cy="0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924886" y="4776781"/>
            <a:ext cx="927145" cy="0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117409" y="3579531"/>
            <a:ext cx="0" cy="764200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>
            <a:off x="8262491" y="2920401"/>
            <a:ext cx="313469" cy="1108979"/>
          </a:xfrm>
          <a:prstGeom prst="rightBrace">
            <a:avLst/>
          </a:prstGeom>
          <a:noFill/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8262490" y="4361774"/>
            <a:ext cx="313469" cy="1108979"/>
          </a:xfrm>
          <a:prstGeom prst="rightBrace">
            <a:avLst/>
          </a:prstGeom>
          <a:noFill/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8748328" y="3101927"/>
            <a:ext cx="3038621" cy="7315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600" cap="all" spc="3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cap="all" spc="300" dirty="0" smtClean="0">
                <a:solidFill>
                  <a:schemeClr val="tx1"/>
                </a:solidFill>
              </a:rPr>
              <a:t>WHAT IS THE USER INTENT?</a:t>
            </a:r>
          </a:p>
          <a:p>
            <a:pPr algn="ctr"/>
            <a:endParaRPr lang="en-US" sz="1600" cap="all" spc="3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8738552" y="4528377"/>
            <a:ext cx="3038621" cy="7315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600" cap="all" spc="3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cap="all" spc="300" dirty="0" smtClean="0">
                <a:solidFill>
                  <a:schemeClr val="tx1"/>
                </a:solidFill>
              </a:rPr>
              <a:t>RUNTIME SEARCH STRATEGIES</a:t>
            </a:r>
          </a:p>
          <a:p>
            <a:pPr algn="ctr"/>
            <a:endParaRPr lang="en-US" sz="1600" cap="all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8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1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18961" y="6440154"/>
            <a:ext cx="43540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Source: Medscape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EM Physician Compensation Report 2017</a:t>
            </a:r>
            <a:endParaRPr lang="en-US" sz="1200" b="0" i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/>
          <p:nvPr/>
        </p:nvSpPr>
        <p:spPr bwMode="ltGray">
          <a:xfrm>
            <a:off x="5244478" y="1721811"/>
            <a:ext cx="1760195" cy="176019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b="1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11" name="Picture 10" descr="mage result for medical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29" y="1929962"/>
            <a:ext cx="1343891" cy="134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625DA4F3-96CE-46D1-BD44-8920B1DC1AD7}"/>
              </a:ext>
            </a:extLst>
          </p:cNvPr>
          <p:cNvSpPr txBox="1">
            <a:spLocks/>
          </p:cNvSpPr>
          <p:nvPr/>
        </p:nvSpPr>
        <p:spPr bwMode="white">
          <a:xfrm>
            <a:off x="243319" y="4168711"/>
            <a:ext cx="11762509" cy="90811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600" b="0" kern="1200" cap="all" spc="300" baseline="0">
                <a:solidFill>
                  <a:schemeClr val="accent3"/>
                </a:solidFill>
                <a:latin typeface="Lato Black" panose="020F0A0202020403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349250" indent="-349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85800" indent="-3365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Optimist SemiBold" panose="020B0703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5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74625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“"/>
              <a:defRPr sz="4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174625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74625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kern="1200" cap="all" spc="300" baseline="0">
                <a:solidFill>
                  <a:schemeClr val="tx1"/>
                </a:solidFill>
                <a:latin typeface="Lato Black" panose="020F0A02020204030203" pitchFamily="34" charset="0"/>
                <a:ea typeface="+mn-ea"/>
                <a:cs typeface="+mn-cs"/>
              </a:defRPr>
            </a:lvl9pPr>
          </a:lstStyle>
          <a:p>
            <a:pPr lvl="1" algn="ctr">
              <a:lnSpc>
                <a:spcPct val="90000"/>
              </a:lnSpc>
            </a:pPr>
            <a:r>
              <a:rPr lang="en-US" sz="4800" b="1" spc="-300" dirty="0" smtClean="0">
                <a:solidFill>
                  <a:schemeClr val="bg1"/>
                </a:solidFill>
                <a:latin typeface="+mn-lt"/>
              </a:rPr>
              <a:t>QUERY INTELLIGENCE</a:t>
            </a:r>
          </a:p>
          <a:p>
            <a:pPr lvl="1" algn="ctr">
              <a:lnSpc>
                <a:spcPct val="90000"/>
              </a:lnSpc>
            </a:pPr>
            <a:r>
              <a:rPr lang="en-US" sz="4800" b="1" spc="-300" dirty="0" smtClean="0">
                <a:solidFill>
                  <a:schemeClr val="bg1"/>
                </a:solidFill>
                <a:latin typeface="+mn-lt"/>
              </a:rPr>
              <a:t>MEDICAL SEARCH PLATFORM</a:t>
            </a:r>
            <a:endParaRPr lang="en-US" sz="4800" b="1" spc="-3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C3AAB29C-6E60-4B9D-95A4-869A2200B77B}"/>
              </a:ext>
            </a:extLst>
          </p:cNvPr>
          <p:cNvSpPr/>
          <p:nvPr/>
        </p:nvSpPr>
        <p:spPr>
          <a:xfrm rot="5400000">
            <a:off x="-1943100" y="1943100"/>
            <a:ext cx="6858000" cy="2971799"/>
          </a:xfrm>
          <a:custGeom>
            <a:avLst/>
            <a:gdLst>
              <a:gd name="connsiteX0" fmla="*/ 0 w 12192000"/>
              <a:gd name="connsiteY0" fmla="*/ 0 h 4005064"/>
              <a:gd name="connsiteX1" fmla="*/ 12192000 w 12192000"/>
              <a:gd name="connsiteY1" fmla="*/ 0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1731818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1762509 w 12192000"/>
              <a:gd name="connsiteY1" fmla="*/ 3172691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2729346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05064">
                <a:moveTo>
                  <a:pt x="0" y="0"/>
                </a:moveTo>
                <a:lnTo>
                  <a:pt x="12192000" y="2729346"/>
                </a:lnTo>
                <a:lnTo>
                  <a:pt x="12192000" y="4005064"/>
                </a:lnTo>
                <a:lnTo>
                  <a:pt x="0" y="40050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E7F7B"/>
              </a:gs>
              <a:gs pos="46000">
                <a:srgbClr val="50A39F"/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3E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smtClean="0"/>
          </a:p>
        </p:txBody>
      </p:sp>
    </p:spTree>
    <p:extLst>
      <p:ext uri="{BB962C8B-B14F-4D97-AF65-F5344CB8AC3E}">
        <p14:creationId xmlns:p14="http://schemas.microsoft.com/office/powerpoint/2010/main" val="7266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224" y="1191446"/>
            <a:ext cx="2289680" cy="4625154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7970079" y="4139529"/>
            <a:ext cx="1961321" cy="463521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970079" y="2349456"/>
            <a:ext cx="1961321" cy="632063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71379" y="3783339"/>
            <a:ext cx="1770985" cy="3675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74358" y="1072531"/>
            <a:ext cx="3474720" cy="914400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endParaRPr lang="en-US" b="1" cap="all" spc="300" dirty="0" smtClean="0"/>
          </a:p>
          <a:p>
            <a:pPr algn="ctr"/>
            <a:r>
              <a:rPr lang="en-US" b="1" cap="all" spc="300" dirty="0" smtClean="0"/>
              <a:t>QUERY INTELLIGENCE</a:t>
            </a:r>
          </a:p>
          <a:p>
            <a:pPr algn="ctr"/>
            <a:endParaRPr lang="en-US" b="1" cap="all" spc="300" dirty="0" smtClean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103045" y="1072531"/>
            <a:ext cx="3474720" cy="914400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endParaRPr lang="en-US" b="1" cap="all" spc="300" dirty="0" smtClean="0"/>
          </a:p>
          <a:p>
            <a:pPr algn="ctr"/>
            <a:r>
              <a:rPr lang="en-US" b="1" cap="all" spc="300" dirty="0" smtClean="0"/>
              <a:t>MEDICAL SEARCH PLATFORM</a:t>
            </a:r>
          </a:p>
          <a:p>
            <a:pPr algn="ctr"/>
            <a:endParaRPr lang="en-US" b="1" cap="all" spc="300" dirty="0" smtClean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107471" y="1986931"/>
            <a:ext cx="3474720" cy="365760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 smtClean="0"/>
          </a:p>
          <a:p>
            <a:pPr algn="ctr"/>
            <a:r>
              <a:rPr lang="en-US" sz="1600" b="1" cap="all" spc="300" dirty="0" smtClean="0"/>
              <a:t>MATCHING CRITERIA</a:t>
            </a:r>
          </a:p>
          <a:p>
            <a:pPr algn="ctr"/>
            <a:endParaRPr lang="en-US" sz="1600" b="1" cap="all" spc="300" dirty="0"/>
          </a:p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/>
          </a:p>
          <a:p>
            <a:pPr algn="ctr"/>
            <a:endParaRPr lang="en-US" sz="1600" b="1" cap="all" spc="300" dirty="0"/>
          </a:p>
          <a:p>
            <a:pPr algn="ctr"/>
            <a:r>
              <a:rPr lang="en-US" sz="1600" b="1" cap="all" spc="300" dirty="0" smtClean="0"/>
              <a:t>RANKING CRITERIA</a:t>
            </a:r>
          </a:p>
          <a:p>
            <a:pPr algn="ctr"/>
            <a:endParaRPr lang="en-US" sz="1600" b="1" cap="all" spc="300" dirty="0"/>
          </a:p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76571" y="1968471"/>
            <a:ext cx="3474720" cy="365760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/>
          </a:p>
          <a:p>
            <a:pPr algn="ctr"/>
            <a:r>
              <a:rPr lang="en-US" sz="1600" b="1" cap="all" spc="300" dirty="0" smtClean="0"/>
              <a:t>SEARCH </a:t>
            </a:r>
          </a:p>
          <a:p>
            <a:pPr algn="ctr"/>
            <a:endParaRPr lang="en-US" sz="1600" b="1" cap="all" spc="300" dirty="0"/>
          </a:p>
          <a:p>
            <a:pPr algn="ctr"/>
            <a:r>
              <a:rPr lang="en-US" sz="1600" b="1" cap="all" spc="300" dirty="0" smtClean="0"/>
              <a:t>RECOMMENDATIONS</a:t>
            </a:r>
          </a:p>
          <a:p>
            <a:pPr algn="ctr"/>
            <a:endParaRPr lang="en-US" sz="1600" b="1" cap="all" spc="300" dirty="0"/>
          </a:p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/>
          </a:p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 smtClean="0"/>
          </a:p>
          <a:p>
            <a:pPr algn="ctr"/>
            <a:endParaRPr lang="en-US" sz="1600" b="1" cap="all" spc="300" dirty="0"/>
          </a:p>
        </p:txBody>
      </p:sp>
    </p:spTree>
    <p:extLst>
      <p:ext uri="{BB962C8B-B14F-4D97-AF65-F5344CB8AC3E}">
        <p14:creationId xmlns:p14="http://schemas.microsoft.com/office/powerpoint/2010/main" val="16332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694175" y="1834820"/>
            <a:ext cx="3840480" cy="14630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r"/>
            <a:r>
              <a:rPr lang="en-US" sz="1400" cap="all" spc="300" dirty="0" smtClean="0">
                <a:solidFill>
                  <a:schemeClr val="bg1"/>
                </a:solidFill>
              </a:rPr>
              <a:t>MEDICAL </a:t>
            </a:r>
            <a:r>
              <a:rPr lang="en-US" sz="1400" cap="all" spc="300" dirty="0" smtClean="0">
                <a:solidFill>
                  <a:schemeClr val="bg1"/>
                </a:solidFill>
              </a:rPr>
              <a:t>SEARCH PLATFORM</a:t>
            </a:r>
          </a:p>
          <a:p>
            <a:pPr algn="r"/>
            <a:endParaRPr lang="en-US" sz="1400" cap="all" spc="300" dirty="0">
              <a:solidFill>
                <a:schemeClr val="bg1"/>
              </a:solidFill>
            </a:endParaRPr>
          </a:p>
          <a:p>
            <a:pPr algn="r"/>
            <a:endParaRPr lang="en-US" sz="1400" cap="all" spc="300" dirty="0">
              <a:solidFill>
                <a:schemeClr val="bg1"/>
              </a:solidFill>
            </a:endParaRPr>
          </a:p>
          <a:p>
            <a:pPr algn="r"/>
            <a:r>
              <a:rPr lang="en-US" sz="1400" cap="all" spc="300" dirty="0" smtClean="0">
                <a:solidFill>
                  <a:schemeClr val="bg1"/>
                </a:solidFill>
              </a:rPr>
              <a:t>QUERY </a:t>
            </a:r>
            <a:r>
              <a:rPr lang="en-US" sz="1400" cap="all" spc="300" dirty="0" smtClean="0">
                <a:solidFill>
                  <a:schemeClr val="bg1"/>
                </a:solidFill>
              </a:rPr>
              <a:t>INTELLIGENCE</a:t>
            </a:r>
            <a:endParaRPr lang="en-US" sz="1400" cap="all" spc="300" dirty="0" smtClean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694175" y="4700800"/>
            <a:ext cx="3840480" cy="14630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r"/>
            <a:r>
              <a:rPr lang="en-US" sz="1400" cap="all" spc="300" dirty="0" smtClean="0">
                <a:solidFill>
                  <a:schemeClr val="bg1"/>
                </a:solidFill>
              </a:rPr>
              <a:t>GOLDEN </a:t>
            </a:r>
            <a:r>
              <a:rPr lang="en-US" sz="1400" cap="all" spc="300" dirty="0" smtClean="0">
                <a:solidFill>
                  <a:schemeClr val="bg1"/>
                </a:solidFill>
              </a:rPr>
              <a:t>SETS</a:t>
            </a:r>
          </a:p>
          <a:p>
            <a:pPr algn="r"/>
            <a:endParaRPr lang="en-US" sz="1400" cap="all" spc="300" dirty="0">
              <a:solidFill>
                <a:schemeClr val="bg1"/>
              </a:solidFill>
            </a:endParaRPr>
          </a:p>
          <a:p>
            <a:pPr algn="r"/>
            <a:r>
              <a:rPr lang="en-US" sz="1400" cap="all" spc="300" dirty="0" smtClean="0">
                <a:solidFill>
                  <a:schemeClr val="bg1"/>
                </a:solidFill>
              </a:rPr>
              <a:t>WORKFLOW COMPARISON</a:t>
            </a:r>
            <a:endParaRPr lang="en-US" sz="1400" cap="all" spc="300" dirty="0" smtClean="0">
              <a:solidFill>
                <a:schemeClr val="bg1"/>
              </a:solidFill>
            </a:endParaRPr>
          </a:p>
          <a:p>
            <a:pPr algn="r"/>
            <a:endParaRPr lang="en-US" sz="1400" cap="all" spc="300" dirty="0">
              <a:solidFill>
                <a:schemeClr val="bg1"/>
              </a:solidFill>
            </a:endParaRPr>
          </a:p>
          <a:p>
            <a:pPr algn="r"/>
            <a:r>
              <a:rPr lang="en-US" sz="1400" cap="all" spc="300" dirty="0" smtClean="0">
                <a:solidFill>
                  <a:schemeClr val="bg1"/>
                </a:solidFill>
              </a:rPr>
              <a:t>SURVEYS</a:t>
            </a:r>
            <a:endParaRPr lang="en-US" sz="1400" cap="all" spc="300" dirty="0" smtClean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48899" y="4052378"/>
            <a:ext cx="2193870" cy="2193870"/>
            <a:chOff x="4098011" y="2584004"/>
            <a:chExt cx="2193870" cy="2193870"/>
          </a:xfrm>
        </p:grpSpPr>
        <p:sp>
          <p:nvSpPr>
            <p:cNvPr id="10" name="Pie 9"/>
            <p:cNvSpPr/>
            <p:nvPr/>
          </p:nvSpPr>
          <p:spPr>
            <a:xfrm rot="10800000">
              <a:off x="4098011" y="2584004"/>
              <a:ext cx="2193870" cy="2193870"/>
            </a:xfrm>
            <a:prstGeom prst="pieWedge">
              <a:avLst/>
            </a:prstGeom>
            <a:solidFill>
              <a:srgbClr val="3E7F7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Pie 8"/>
            <p:cNvSpPr/>
            <p:nvPr/>
          </p:nvSpPr>
          <p:spPr>
            <a:xfrm rot="21600000">
              <a:off x="4098011" y="2584004"/>
              <a:ext cx="1551300" cy="155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smtClean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TUNING</a:t>
              </a:r>
              <a:endParaRPr lang="en-US" sz="1800" b="1" kern="12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48899" y="1757174"/>
            <a:ext cx="2193870" cy="2193870"/>
            <a:chOff x="4098011" y="288800"/>
            <a:chExt cx="2193870" cy="2193870"/>
          </a:xfrm>
        </p:grpSpPr>
        <p:sp>
          <p:nvSpPr>
            <p:cNvPr id="12" name="Pie 11"/>
            <p:cNvSpPr/>
            <p:nvPr/>
          </p:nvSpPr>
          <p:spPr>
            <a:xfrm rot="5400000">
              <a:off x="4098011" y="288800"/>
              <a:ext cx="2193870" cy="2193870"/>
            </a:xfrm>
            <a:prstGeom prst="pieWedge">
              <a:avLst/>
            </a:prstGeom>
            <a:solidFill>
              <a:srgbClr val="3E7F7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Pie 6"/>
            <p:cNvSpPr/>
            <p:nvPr/>
          </p:nvSpPr>
          <p:spPr>
            <a:xfrm>
              <a:off x="4098011" y="931370"/>
              <a:ext cx="1551300" cy="155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SOLUTION</a:t>
              </a:r>
              <a:endParaRPr lang="en-US" sz="1800" b="1" kern="12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55784" y="4700800"/>
            <a:ext cx="3840480" cy="14630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1400" cap="all" spc="300" dirty="0" smtClean="0">
              <a:solidFill>
                <a:schemeClr val="bg1"/>
              </a:solidFill>
            </a:endParaRPr>
          </a:p>
          <a:p>
            <a:r>
              <a:rPr lang="en-US" sz="1400" cap="all" spc="300" dirty="0" smtClean="0">
                <a:solidFill>
                  <a:schemeClr val="bg1"/>
                </a:solidFill>
              </a:rPr>
              <a:t>PERSONALIZATION</a:t>
            </a:r>
            <a:endParaRPr lang="en-US" sz="1400" cap="all" spc="300" dirty="0" smtClean="0">
              <a:solidFill>
                <a:schemeClr val="bg1"/>
              </a:solidFill>
            </a:endParaRPr>
          </a:p>
          <a:p>
            <a:endParaRPr lang="en-US" sz="1400" cap="all" spc="300" dirty="0">
              <a:solidFill>
                <a:schemeClr val="bg1"/>
              </a:solidFill>
            </a:endParaRPr>
          </a:p>
          <a:p>
            <a:r>
              <a:rPr lang="en-US" sz="1400" cap="all" spc="300" dirty="0" smtClean="0">
                <a:solidFill>
                  <a:schemeClr val="bg1"/>
                </a:solidFill>
              </a:rPr>
              <a:t>GUIDED DISCOVERY</a:t>
            </a:r>
            <a:endParaRPr lang="en-US" sz="1400" cap="all" spc="300" dirty="0" smtClean="0">
              <a:solidFill>
                <a:schemeClr val="bg1"/>
              </a:solidFill>
            </a:endParaRPr>
          </a:p>
          <a:p>
            <a:endParaRPr lang="en-US" sz="1400" cap="all" spc="300" dirty="0">
              <a:solidFill>
                <a:schemeClr val="bg1"/>
              </a:solidFill>
            </a:endParaRPr>
          </a:p>
          <a:p>
            <a:r>
              <a:rPr lang="en-US" sz="1400" cap="all" spc="300" dirty="0" smtClean="0">
                <a:solidFill>
                  <a:schemeClr val="bg1"/>
                </a:solidFill>
              </a:rPr>
              <a:t>KNOWLEDGE GRAPH RELATIONSHIPS</a:t>
            </a:r>
            <a:endParaRPr lang="en-US" sz="1400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400" cap="all" spc="300" dirty="0" smtClean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53695" y="4052378"/>
            <a:ext cx="2193870" cy="2193870"/>
            <a:chOff x="1802807" y="2584004"/>
            <a:chExt cx="2193870" cy="2193870"/>
          </a:xfrm>
        </p:grpSpPr>
        <p:sp>
          <p:nvSpPr>
            <p:cNvPr id="8" name="Pie 7"/>
            <p:cNvSpPr/>
            <p:nvPr/>
          </p:nvSpPr>
          <p:spPr>
            <a:xfrm rot="16200000">
              <a:off x="1802807" y="2584004"/>
              <a:ext cx="2193870" cy="2193870"/>
            </a:xfrm>
            <a:prstGeom prst="pieWedge">
              <a:avLst/>
            </a:prstGeom>
            <a:solidFill>
              <a:srgbClr val="3E7F7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Pie 10"/>
            <p:cNvSpPr/>
            <p:nvPr/>
          </p:nvSpPr>
          <p:spPr>
            <a:xfrm rot="21600000">
              <a:off x="2445377" y="2584004"/>
              <a:ext cx="1551300" cy="155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NEXT STEPS</a:t>
              </a:r>
              <a:endParaRPr lang="en-US" sz="1800" b="1" kern="12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>
            <a:spLocks noChangeAspect="1"/>
          </p:cNvSpPr>
          <p:nvPr/>
        </p:nvSpPr>
        <p:spPr>
          <a:xfrm>
            <a:off x="661809" y="1834820"/>
            <a:ext cx="3840480" cy="14630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r>
              <a:rPr lang="en-US" sz="1400" cap="all" spc="300" dirty="0" smtClean="0">
                <a:solidFill>
                  <a:schemeClr val="bg1"/>
                </a:solidFill>
              </a:rPr>
              <a:t>KNOWLEDGE GRAPH</a:t>
            </a:r>
            <a:endParaRPr lang="en-US" sz="1400" cap="all" spc="300" dirty="0">
              <a:solidFill>
                <a:schemeClr val="bg1"/>
              </a:solidFill>
            </a:endParaRPr>
          </a:p>
          <a:p>
            <a:endParaRPr lang="en-US" sz="1400" cap="all" spc="300" dirty="0" smtClean="0">
              <a:solidFill>
                <a:schemeClr val="bg1"/>
              </a:solidFill>
            </a:endParaRPr>
          </a:p>
          <a:p>
            <a:r>
              <a:rPr lang="en-US" sz="1400" cap="all" spc="300" dirty="0" smtClean="0">
                <a:solidFill>
                  <a:schemeClr val="bg1"/>
                </a:solidFill>
              </a:rPr>
              <a:t>UNDERSTANDING</a:t>
            </a:r>
            <a:endParaRPr lang="en-US" sz="1400" cap="all" spc="300" dirty="0" smtClean="0">
              <a:solidFill>
                <a:schemeClr val="bg1"/>
              </a:solidFill>
            </a:endParaRPr>
          </a:p>
          <a:p>
            <a:r>
              <a:rPr lang="en-US" sz="1400" cap="all" spc="300" dirty="0" smtClean="0">
                <a:solidFill>
                  <a:schemeClr val="bg1"/>
                </a:solidFill>
              </a:rPr>
              <a:t>USER</a:t>
            </a:r>
            <a:r>
              <a:rPr lang="en-US" sz="1400" cap="all" spc="300" dirty="0">
                <a:solidFill>
                  <a:schemeClr val="bg1"/>
                </a:solidFill>
              </a:rPr>
              <a:t> </a:t>
            </a:r>
            <a:r>
              <a:rPr lang="en-US" sz="1400" cap="all" spc="300" dirty="0" smtClean="0">
                <a:solidFill>
                  <a:schemeClr val="bg1"/>
                </a:solidFill>
              </a:rPr>
              <a:t>INTENT</a:t>
            </a:r>
            <a:endParaRPr lang="en-US" sz="1400" cap="all" spc="300" dirty="0" smtClean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53695" y="1757174"/>
            <a:ext cx="2193870" cy="2193870"/>
            <a:chOff x="1802807" y="288800"/>
            <a:chExt cx="2193870" cy="2193870"/>
          </a:xfrm>
        </p:grpSpPr>
        <p:sp>
          <p:nvSpPr>
            <p:cNvPr id="14" name="Pie 13"/>
            <p:cNvSpPr/>
            <p:nvPr/>
          </p:nvSpPr>
          <p:spPr>
            <a:xfrm>
              <a:off x="1802807" y="288800"/>
              <a:ext cx="2193870" cy="2193870"/>
            </a:xfrm>
            <a:prstGeom prst="pieWedge">
              <a:avLst/>
            </a:prstGeom>
            <a:solidFill>
              <a:srgbClr val="3E7F7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Pie 4"/>
            <p:cNvSpPr/>
            <p:nvPr/>
          </p:nvSpPr>
          <p:spPr>
            <a:xfrm>
              <a:off x="2445377" y="931370"/>
              <a:ext cx="1551300" cy="155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PROBLEM</a:t>
              </a:r>
              <a:endParaRPr lang="en-US" sz="1800" b="1" kern="12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20" name="Title 2">
            <a:extLst>
              <a:ext uri="{FF2B5EF4-FFF2-40B4-BE49-F238E27FC236}">
                <a16:creationId xmlns:a16="http://schemas.microsoft.com/office/drawing/2014/main" xmlns="" id="{F9F7A2E6-CC90-491C-8D48-951932F40F06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 dirty="0" smtClean="0"/>
              <a:t>Agenda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164200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6" y="1031563"/>
            <a:ext cx="6994109" cy="5577681"/>
          </a:xfrm>
          <a:prstGeom prst="rect">
            <a:avLst/>
          </a:prstGeom>
        </p:spPr>
      </p:pic>
      <p:sp>
        <p:nvSpPr>
          <p:cNvPr id="49" name="Triangle 48"/>
          <p:cNvSpPr/>
          <p:nvPr/>
        </p:nvSpPr>
        <p:spPr>
          <a:xfrm>
            <a:off x="2216156" y="2872257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330456" y="2692876"/>
            <a:ext cx="365538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Semantic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52" name="Triangle 51"/>
          <p:cNvSpPr/>
          <p:nvPr/>
        </p:nvSpPr>
        <p:spPr>
          <a:xfrm>
            <a:off x="6168781" y="1558189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riangle 52"/>
          <p:cNvSpPr/>
          <p:nvPr/>
        </p:nvSpPr>
        <p:spPr>
          <a:xfrm>
            <a:off x="2223844" y="4209302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330460" y="4021215"/>
            <a:ext cx="3660297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category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55" name="Triangle 54"/>
          <p:cNvSpPr/>
          <p:nvPr/>
        </p:nvSpPr>
        <p:spPr>
          <a:xfrm>
            <a:off x="5126605" y="6181717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240905" y="5989329"/>
            <a:ext cx="3418885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Acronym </a:t>
            </a:r>
            <a:r>
              <a:rPr lang="en-US" sz="1200" b="1" cap="all" spc="300" dirty="0">
                <a:solidFill>
                  <a:schemeClr val="bg1"/>
                </a:solidFill>
              </a:rPr>
              <a:t>disambiguation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283081" y="1358789"/>
            <a:ext cx="383245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Click-thru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AF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3401558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QUERY INTELLIGENCE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4295" y="5001729"/>
            <a:ext cx="1807940" cy="169805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884295" y="5585347"/>
            <a:ext cx="1807940" cy="169805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635719" y="4167144"/>
            <a:ext cx="1020535" cy="169805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635719" y="2344646"/>
            <a:ext cx="1020535" cy="169805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635718" y="1273886"/>
            <a:ext cx="1020535" cy="169805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4628056" y="1638115"/>
            <a:ext cx="1358332" cy="169805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431916" y="6088620"/>
            <a:ext cx="4640993" cy="363993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2994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1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            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AF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4357520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MEDICAL SEARCH PLATFORM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661306" y="2261355"/>
            <a:ext cx="383245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Semantic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661306" y="4823107"/>
            <a:ext cx="383245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category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661306" y="2868790"/>
            <a:ext cx="383245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Acronym </a:t>
            </a:r>
            <a:r>
              <a:rPr lang="en-US" sz="1200" b="1" cap="all" spc="300" dirty="0">
                <a:solidFill>
                  <a:schemeClr val="bg1"/>
                </a:solidFill>
              </a:rPr>
              <a:t>disambiguation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661306" y="4219226"/>
            <a:ext cx="383245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Click-thru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106826" y="2092902"/>
            <a:ext cx="1554480" cy="138499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MATCHING </a:t>
            </a:r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119657" y="4014728"/>
            <a:ext cx="1554480" cy="138499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ranking</a:t>
            </a:r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088835" y="2868790"/>
            <a:ext cx="951946" cy="2"/>
          </a:xfrm>
          <a:prstGeom prst="line">
            <a:avLst/>
          </a:prstGeom>
          <a:ln w="31750">
            <a:solidFill>
              <a:srgbClr val="0E3154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3" y="2285778"/>
            <a:ext cx="3796150" cy="3027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0" name="Right Bracket 39"/>
          <p:cNvSpPr/>
          <p:nvPr/>
        </p:nvSpPr>
        <p:spPr>
          <a:xfrm>
            <a:off x="5009959" y="2049870"/>
            <a:ext cx="78875" cy="3592281"/>
          </a:xfrm>
          <a:prstGeom prst="rightBracket">
            <a:avLst/>
          </a:prstGeom>
          <a:ln w="31750" cap="rnd">
            <a:solidFill>
              <a:srgbClr val="0E315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5088835" y="4731419"/>
            <a:ext cx="951946" cy="2"/>
          </a:xfrm>
          <a:prstGeom prst="line">
            <a:avLst/>
          </a:prstGeom>
          <a:ln w="31750">
            <a:solidFill>
              <a:srgbClr val="0E3154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2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            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AF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4357520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MEDICAL SEARCH PLATFORM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6" y="1128304"/>
            <a:ext cx="4056937" cy="5353827"/>
          </a:xfrm>
          <a:prstGeom prst="rect">
            <a:avLst/>
          </a:prstGeom>
        </p:spPr>
      </p:pic>
      <p:sp>
        <p:nvSpPr>
          <p:cNvPr id="21" name="Triangle 20"/>
          <p:cNvSpPr/>
          <p:nvPr/>
        </p:nvSpPr>
        <p:spPr>
          <a:xfrm rot="16200000">
            <a:off x="3221677" y="2187235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124961" y="1772222"/>
            <a:ext cx="3611245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Semantic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654132" y="1683014"/>
            <a:ext cx="1554480" cy="640080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MATCHING </a:t>
            </a: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0968" y="2445130"/>
            <a:ext cx="1988734" cy="363993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77" y="3657263"/>
            <a:ext cx="6298470" cy="2519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5295900" y="4343607"/>
            <a:ext cx="5931186" cy="253804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820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  <p:bldP spid="8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1" y="779188"/>
            <a:ext cx="11184039" cy="53639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8265115" y="2156398"/>
            <a:ext cx="3418885" cy="461665"/>
          </a:xfrm>
          <a:prstGeom prst="rect">
            <a:avLst/>
          </a:prstGeom>
          <a:solidFill>
            <a:srgbClr val="1554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Acronym disambiguation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6" y="1156119"/>
            <a:ext cx="7257269" cy="5440737"/>
          </a:xfrm>
          <a:prstGeom prst="rect">
            <a:avLst/>
          </a:prstGeom>
        </p:spPr>
      </p:pic>
      <p:sp>
        <p:nvSpPr>
          <p:cNvPr id="29" name="Triangle 28"/>
          <p:cNvSpPr/>
          <p:nvPr/>
        </p:nvSpPr>
        <p:spPr>
          <a:xfrm>
            <a:off x="2416181" y="2100732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530481" y="1921351"/>
            <a:ext cx="361123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Semantic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36" name="Triangle 35"/>
          <p:cNvSpPr/>
          <p:nvPr/>
        </p:nvSpPr>
        <p:spPr>
          <a:xfrm rot="16200000">
            <a:off x="6928387" y="3403421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793341" y="3450916"/>
            <a:ext cx="2888291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HYPERNYM EXPANSION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38" name="Triangle 37"/>
          <p:cNvSpPr/>
          <p:nvPr/>
        </p:nvSpPr>
        <p:spPr>
          <a:xfrm>
            <a:off x="2416181" y="5411806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2530481" y="5212406"/>
            <a:ext cx="4151457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CONTENT TYPE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49619" y="3029627"/>
            <a:ext cx="4263030" cy="169805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ZOLOFT PREGNANCY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3401558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QUERY INTELLIGENCE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6" grpId="0" animBg="1"/>
      <p:bldP spid="34" grpId="0" animBg="1"/>
      <p:bldP spid="38" grpId="0" animBg="1"/>
      <p:bldP spid="39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               ZOLOFT PREGNANCY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4357520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MEDICAL SEARCH PLATFORM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423441" y="2199363"/>
            <a:ext cx="4151456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Semantic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423441" y="2806798"/>
            <a:ext cx="4151456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>
                <a:solidFill>
                  <a:schemeClr val="bg1"/>
                </a:solidFill>
              </a:rPr>
              <a:t>HYPERNYM EXPANSION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423440" y="4413886"/>
            <a:ext cx="4151457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>
                <a:solidFill>
                  <a:schemeClr val="bg1"/>
                </a:solidFill>
              </a:rPr>
              <a:t>CONTENT TYPE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868961" y="2030910"/>
            <a:ext cx="1554480" cy="138499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MATCHING </a:t>
            </a:r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881792" y="3952736"/>
            <a:ext cx="1554480" cy="138499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ranking</a:t>
            </a:r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6" y="2340874"/>
            <a:ext cx="3835744" cy="28756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Connector 13"/>
          <p:cNvCxnSpPr/>
          <p:nvPr/>
        </p:nvCxnSpPr>
        <p:spPr>
          <a:xfrm>
            <a:off x="4794368" y="2775802"/>
            <a:ext cx="951946" cy="2"/>
          </a:xfrm>
          <a:prstGeom prst="line">
            <a:avLst/>
          </a:prstGeom>
          <a:ln w="31750">
            <a:solidFill>
              <a:srgbClr val="0E3154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ket 14"/>
          <p:cNvSpPr/>
          <p:nvPr/>
        </p:nvSpPr>
        <p:spPr>
          <a:xfrm>
            <a:off x="4715492" y="1956882"/>
            <a:ext cx="78875" cy="3592281"/>
          </a:xfrm>
          <a:prstGeom prst="rightBracket">
            <a:avLst/>
          </a:prstGeom>
          <a:ln w="31750" cap="rnd">
            <a:solidFill>
              <a:srgbClr val="0E315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4794368" y="4638431"/>
            <a:ext cx="951946" cy="2"/>
          </a:xfrm>
          <a:prstGeom prst="line">
            <a:avLst/>
          </a:prstGeom>
          <a:ln w="31750">
            <a:solidFill>
              <a:srgbClr val="0E3154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 flipV="1">
            <a:off x="10280167" y="4003781"/>
            <a:ext cx="0" cy="179561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riangle 41"/>
          <p:cNvSpPr/>
          <p:nvPr/>
        </p:nvSpPr>
        <p:spPr>
          <a:xfrm>
            <a:off x="3483998" y="2159412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598298" y="1980031"/>
            <a:ext cx="3587931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Semantic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141109" y="1890454"/>
            <a:ext cx="1554480" cy="640080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MATCHING </a:t>
            </a: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0" y="1129553"/>
            <a:ext cx="2979357" cy="5513295"/>
          </a:xfrm>
          <a:prstGeom prst="rect">
            <a:avLst/>
          </a:prstGeom>
        </p:spPr>
      </p:pic>
      <p:sp>
        <p:nvSpPr>
          <p:cNvPr id="48" name="Triangle 47"/>
          <p:cNvSpPr/>
          <p:nvPr/>
        </p:nvSpPr>
        <p:spPr>
          <a:xfrm>
            <a:off x="3482783" y="4652207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598298" y="4435211"/>
            <a:ext cx="3157625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HYPERNYM EXPANSION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506917" y="4346003"/>
            <a:ext cx="1554480" cy="640080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MATCHING </a:t>
            </a: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2199" y="2047688"/>
            <a:ext cx="2406368" cy="363993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973149" y="4549353"/>
            <a:ext cx="2406368" cy="363993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9091893" y="3443919"/>
            <a:ext cx="2377440" cy="45720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ANTIDEPRESSANT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9091893" y="4255428"/>
            <a:ext cx="2377440" cy="45720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/>
              <a:t>SEROTONIN INHIBITOR</a:t>
            </a:r>
            <a:endParaRPr lang="en-US" sz="1200" b="1" cap="all" spc="3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9091893" y="4931315"/>
            <a:ext cx="2377440" cy="45720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/>
              <a:t>SERTRALINE</a:t>
            </a:r>
            <a:endParaRPr lang="en-US" sz="1200" b="1" cap="all" spc="3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9091893" y="5597993"/>
            <a:ext cx="2377440" cy="45720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/>
              <a:t>ZOLOFT</a:t>
            </a:r>
            <a:endParaRPr lang="en-US" sz="1200" b="1" cap="all" spc="3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597083" y="2542478"/>
            <a:ext cx="1806190" cy="45720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/>
              <a:t>ZOLOFT</a:t>
            </a:r>
            <a:endParaRPr lang="en-US" sz="1200" b="1" cap="all" spc="3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597083" y="5005595"/>
            <a:ext cx="1806190" cy="45720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/>
              <a:t>SERTRALINE</a:t>
            </a:r>
            <a:endParaRPr lang="en-US" sz="1200" b="1" cap="all" spc="3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            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ZOLOFT PREGNANCY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4357520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MEDICAL SEARCH PLATFORM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8" grpId="0" animBg="1"/>
      <p:bldP spid="46" grpId="0" animBg="1"/>
      <p:bldP spid="47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9" y="1358152"/>
            <a:ext cx="2955647" cy="5235389"/>
          </a:xfrm>
          <a:prstGeom prst="rect">
            <a:avLst/>
          </a:prstGeom>
        </p:spPr>
      </p:pic>
      <p:sp>
        <p:nvSpPr>
          <p:cNvPr id="10" name="Triangle 9"/>
          <p:cNvSpPr/>
          <p:nvPr/>
        </p:nvSpPr>
        <p:spPr>
          <a:xfrm>
            <a:off x="3395806" y="1927549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510106" y="1728149"/>
            <a:ext cx="4151457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CONTENT TYPE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496671" y="1653229"/>
            <a:ext cx="1554480" cy="640080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RANKING</a:t>
            </a: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</p:txBody>
      </p:sp>
      <p:sp>
        <p:nvSpPr>
          <p:cNvPr id="13" name="Triangle 12"/>
          <p:cNvSpPr/>
          <p:nvPr/>
        </p:nvSpPr>
        <p:spPr>
          <a:xfrm>
            <a:off x="3395806" y="4497405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510106" y="4298005"/>
            <a:ext cx="4151457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CONTENT TYPE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496671" y="4223085"/>
            <a:ext cx="1554480" cy="640080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RANKING</a:t>
            </a: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0998" y="4308724"/>
            <a:ext cx="1988734" cy="400392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800998" y="1690700"/>
            <a:ext cx="1988734" cy="400392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800998" y="3079834"/>
            <a:ext cx="1358332" cy="226012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800998" y="5644646"/>
            <a:ext cx="1358332" cy="226012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            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ZOLOFT PREGNANCY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4357520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MEDICAL SEARCH PLATFORM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2" y="750157"/>
            <a:ext cx="11259962" cy="51525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 flipH="1">
            <a:off x="6591660" y="3442571"/>
            <a:ext cx="1015434" cy="0"/>
          </a:xfrm>
          <a:prstGeom prst="straightConnector1">
            <a:avLst/>
          </a:prstGeom>
          <a:ln w="25400">
            <a:solidFill>
              <a:srgbClr val="155474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607094" y="3205420"/>
            <a:ext cx="4151457" cy="461665"/>
          </a:xfrm>
          <a:prstGeom prst="rect">
            <a:avLst/>
          </a:prstGeom>
          <a:solidFill>
            <a:srgbClr val="1554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HYPERNYM EXPANSION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607094" y="4737833"/>
            <a:ext cx="4151457" cy="461665"/>
          </a:xfrm>
          <a:prstGeom prst="rect">
            <a:avLst/>
          </a:prstGeom>
          <a:solidFill>
            <a:srgbClr val="1554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CONTENT TYPE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591660" y="4982519"/>
            <a:ext cx="1015434" cy="0"/>
          </a:xfrm>
          <a:prstGeom prst="straightConnector1">
            <a:avLst/>
          </a:prstGeom>
          <a:ln w="25400">
            <a:solidFill>
              <a:srgbClr val="155474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2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9" y="1006163"/>
            <a:ext cx="7968275" cy="5566075"/>
          </a:xfrm>
          <a:prstGeom prst="rect">
            <a:avLst/>
          </a:prstGeom>
        </p:spPr>
      </p:pic>
      <p:sp>
        <p:nvSpPr>
          <p:cNvPr id="29" name="Triangle 28"/>
          <p:cNvSpPr/>
          <p:nvPr/>
        </p:nvSpPr>
        <p:spPr>
          <a:xfrm>
            <a:off x="2921150" y="2018844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035450" y="1839463"/>
            <a:ext cx="3611010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Semantic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36" name="Triangle 35"/>
          <p:cNvSpPr/>
          <p:nvPr/>
        </p:nvSpPr>
        <p:spPr>
          <a:xfrm rot="16200000">
            <a:off x="5452745" y="4110665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317699" y="4158160"/>
            <a:ext cx="383245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CLICK-THRU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38" name="Triangle 37"/>
          <p:cNvSpPr/>
          <p:nvPr/>
        </p:nvSpPr>
        <p:spPr>
          <a:xfrm>
            <a:off x="5213975" y="5411806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328275" y="5212406"/>
            <a:ext cx="3821883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CATEGORY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BREAST CANCER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3401558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QUERY INTELLIGENCE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29941" y="3539644"/>
            <a:ext cx="2911706" cy="186786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6163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6" grpId="0" animBg="1"/>
      <p:bldP spid="34" grpId="0" animBg="1"/>
      <p:bldP spid="38" grpId="0" animBg="1"/>
      <p:bldP spid="39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1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18961" y="6440154"/>
            <a:ext cx="43540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Source: Medscape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EM Physician Compensation Report 2017</a:t>
            </a:r>
            <a:endParaRPr lang="en-US" sz="1200" b="0" i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/>
          <p:nvPr/>
        </p:nvSpPr>
        <p:spPr bwMode="ltGray">
          <a:xfrm>
            <a:off x="5244478" y="1721811"/>
            <a:ext cx="1760195" cy="176019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b="1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11" name="Picture 10" descr="mage result for medical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29" y="1929962"/>
            <a:ext cx="1343891" cy="134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625DA4F3-96CE-46D1-BD44-8920B1DC1AD7}"/>
              </a:ext>
            </a:extLst>
          </p:cNvPr>
          <p:cNvSpPr txBox="1">
            <a:spLocks/>
          </p:cNvSpPr>
          <p:nvPr/>
        </p:nvSpPr>
        <p:spPr bwMode="white">
          <a:xfrm>
            <a:off x="243319" y="4168711"/>
            <a:ext cx="11762509" cy="90811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600" b="0" kern="1200" cap="all" spc="300" baseline="0">
                <a:solidFill>
                  <a:schemeClr val="accent3"/>
                </a:solidFill>
                <a:latin typeface="Lato Black" panose="020F0A0202020403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349250" indent="-349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85800" indent="-3365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Optimist SemiBold" panose="020B0703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5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74625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“"/>
              <a:defRPr sz="4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174625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74625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kern="1200" cap="all" spc="300" baseline="0">
                <a:solidFill>
                  <a:schemeClr val="tx1"/>
                </a:solidFill>
                <a:latin typeface="Lato Black" panose="020F0A02020204030203" pitchFamily="34" charset="0"/>
                <a:ea typeface="+mn-ea"/>
                <a:cs typeface="+mn-cs"/>
              </a:defRPr>
            </a:lvl9pPr>
          </a:lstStyle>
          <a:p>
            <a:pPr lvl="1" algn="ctr">
              <a:lnSpc>
                <a:spcPct val="90000"/>
              </a:lnSpc>
            </a:pPr>
            <a:r>
              <a:rPr lang="en-US" sz="4800" b="1" spc="-300" dirty="0" smtClean="0">
                <a:solidFill>
                  <a:schemeClr val="bg1"/>
                </a:solidFill>
                <a:latin typeface="+mn-lt"/>
              </a:rPr>
              <a:t>KNOWLEDGE GRAPH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C3AAB29C-6E60-4B9D-95A4-869A2200B77B}"/>
              </a:ext>
            </a:extLst>
          </p:cNvPr>
          <p:cNvSpPr/>
          <p:nvPr/>
        </p:nvSpPr>
        <p:spPr>
          <a:xfrm rot="5400000">
            <a:off x="-1943100" y="1943100"/>
            <a:ext cx="6858000" cy="2971799"/>
          </a:xfrm>
          <a:custGeom>
            <a:avLst/>
            <a:gdLst>
              <a:gd name="connsiteX0" fmla="*/ 0 w 12192000"/>
              <a:gd name="connsiteY0" fmla="*/ 0 h 4005064"/>
              <a:gd name="connsiteX1" fmla="*/ 12192000 w 12192000"/>
              <a:gd name="connsiteY1" fmla="*/ 0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1731818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1762509 w 12192000"/>
              <a:gd name="connsiteY1" fmla="*/ 3172691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2729346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05064">
                <a:moveTo>
                  <a:pt x="0" y="0"/>
                </a:moveTo>
                <a:lnTo>
                  <a:pt x="12192000" y="2729346"/>
                </a:lnTo>
                <a:lnTo>
                  <a:pt x="12192000" y="4005064"/>
                </a:lnTo>
                <a:lnTo>
                  <a:pt x="0" y="40050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E7F7B"/>
              </a:gs>
              <a:gs pos="46000">
                <a:srgbClr val="50A39F"/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3E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smtClean="0"/>
          </a:p>
        </p:txBody>
      </p:sp>
    </p:spTree>
    <p:extLst>
      <p:ext uri="{BB962C8B-B14F-4D97-AF65-F5344CB8AC3E}">
        <p14:creationId xmlns:p14="http://schemas.microsoft.com/office/powerpoint/2010/main" val="9040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               BREAST CANCER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4357520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MEDICAL SEARCH PLATFORM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423443" y="2579407"/>
            <a:ext cx="4151456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Semantic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423441" y="4220720"/>
            <a:ext cx="4151457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CLICK-THRU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868963" y="2092902"/>
            <a:ext cx="1554480" cy="138499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MATCHING </a:t>
            </a:r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881794" y="4014728"/>
            <a:ext cx="1554480" cy="138499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ranking</a:t>
            </a:r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6" y="2241460"/>
            <a:ext cx="3857683" cy="28920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423441" y="4810221"/>
            <a:ext cx="4151457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r>
              <a:rPr lang="en-US" sz="1200" b="1" cap="all" spc="300" dirty="0">
                <a:solidFill>
                  <a:schemeClr val="bg1"/>
                </a:solidFill>
              </a:rPr>
              <a:t>CATEGORY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778872" y="2775802"/>
            <a:ext cx="951946" cy="2"/>
          </a:xfrm>
          <a:prstGeom prst="line">
            <a:avLst/>
          </a:prstGeom>
          <a:ln w="31750">
            <a:solidFill>
              <a:srgbClr val="0E3154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ket 15"/>
          <p:cNvSpPr/>
          <p:nvPr/>
        </p:nvSpPr>
        <p:spPr>
          <a:xfrm>
            <a:off x="4699996" y="1956882"/>
            <a:ext cx="78875" cy="3592281"/>
          </a:xfrm>
          <a:prstGeom prst="rightBracket">
            <a:avLst/>
          </a:prstGeom>
          <a:ln w="31750" cap="rnd">
            <a:solidFill>
              <a:srgbClr val="0E315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778872" y="4638431"/>
            <a:ext cx="951946" cy="2"/>
          </a:xfrm>
          <a:prstGeom prst="line">
            <a:avLst/>
          </a:prstGeom>
          <a:ln w="31750">
            <a:solidFill>
              <a:srgbClr val="0E3154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5" y="1239285"/>
            <a:ext cx="6344723" cy="5227776"/>
          </a:xfrm>
          <a:prstGeom prst="rect">
            <a:avLst/>
          </a:prstGeom>
        </p:spPr>
      </p:pic>
      <p:sp>
        <p:nvSpPr>
          <p:cNvPr id="14" name="Triangle 13"/>
          <p:cNvSpPr/>
          <p:nvPr/>
        </p:nvSpPr>
        <p:spPr>
          <a:xfrm>
            <a:off x="4393704" y="2399665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508004" y="2200265"/>
            <a:ext cx="3821883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CATEGORY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8240424" y="2125345"/>
            <a:ext cx="1554480" cy="640080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RANKING</a:t>
            </a: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</p:txBody>
      </p:sp>
      <p:sp>
        <p:nvSpPr>
          <p:cNvPr id="24" name="Triangle 23"/>
          <p:cNvSpPr/>
          <p:nvPr/>
        </p:nvSpPr>
        <p:spPr>
          <a:xfrm>
            <a:off x="4396510" y="4294939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508004" y="4085601"/>
            <a:ext cx="383245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 smtClean="0">
                <a:solidFill>
                  <a:schemeClr val="bg1"/>
                </a:solidFill>
              </a:rPr>
              <a:t>CLICK-THRU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8251000" y="3996393"/>
            <a:ext cx="1554480" cy="640080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RANKING</a:t>
            </a: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            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BREAST CANCER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4357520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MEDICAL SEARCH PLATFORM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6793" y="1726942"/>
            <a:ext cx="6241502" cy="248613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826793" y="4305650"/>
            <a:ext cx="1807940" cy="248613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826793" y="5497141"/>
            <a:ext cx="1807940" cy="248613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826793" y="2918433"/>
            <a:ext cx="1807940" cy="248613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508004" y="4845811"/>
            <a:ext cx="383245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/>
              <a:t>BREAST CANCER IN WOMEN</a:t>
            </a:r>
            <a:endParaRPr lang="en-US" sz="1200" b="1" cap="all" spc="300" dirty="0"/>
          </a:p>
        </p:txBody>
      </p:sp>
    </p:spTree>
    <p:extLst>
      <p:ext uri="{BB962C8B-B14F-4D97-AF65-F5344CB8AC3E}">
        <p14:creationId xmlns:p14="http://schemas.microsoft.com/office/powerpoint/2010/main" val="94098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4" grpId="0" animBg="1"/>
      <p:bldP spid="21" grpId="0" animBg="1"/>
      <p:bldP spid="22" grpId="0" animBg="1"/>
      <p:bldP spid="13" grpId="0" animBg="1"/>
      <p:bldP spid="16" grpId="0" animBg="1"/>
      <p:bldP spid="18" grpId="0" animBg="1"/>
      <p:bldP spid="20" grpId="0" animBg="1"/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1" y="635181"/>
            <a:ext cx="11285767" cy="56758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 flipH="1">
            <a:off x="6281694" y="3410487"/>
            <a:ext cx="1635367" cy="0"/>
          </a:xfrm>
          <a:prstGeom prst="straightConnector1">
            <a:avLst/>
          </a:prstGeom>
          <a:ln w="25400">
            <a:solidFill>
              <a:srgbClr val="155474"/>
            </a:solidFill>
            <a:tailEnd type="triangle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643214" y="3173336"/>
            <a:ext cx="4151457" cy="461665"/>
          </a:xfrm>
          <a:prstGeom prst="rect">
            <a:avLst/>
          </a:prstGeom>
          <a:solidFill>
            <a:srgbClr val="15547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CLICK-THRU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8" y="1162168"/>
            <a:ext cx="3621064" cy="5473486"/>
          </a:xfrm>
          <a:prstGeom prst="rect">
            <a:avLst/>
          </a:prstGeom>
        </p:spPr>
      </p:pic>
      <p:sp>
        <p:nvSpPr>
          <p:cNvPr id="29" name="Triangle 28"/>
          <p:cNvSpPr/>
          <p:nvPr/>
        </p:nvSpPr>
        <p:spPr>
          <a:xfrm>
            <a:off x="2921150" y="2018844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035449" y="1839463"/>
            <a:ext cx="497571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CONTENT STRUCTURE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38" name="Triangle 37"/>
          <p:cNvSpPr/>
          <p:nvPr/>
        </p:nvSpPr>
        <p:spPr>
          <a:xfrm>
            <a:off x="2921149" y="5718272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035449" y="5518872"/>
            <a:ext cx="3995472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>
                <a:solidFill>
                  <a:schemeClr val="bg1"/>
                </a:solidFill>
              </a:rPr>
              <a:t>POPULATION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17" name="Triangle 16"/>
          <p:cNvSpPr/>
          <p:nvPr/>
        </p:nvSpPr>
        <p:spPr>
          <a:xfrm>
            <a:off x="2921150" y="3768858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040469" y="3565969"/>
            <a:ext cx="4006048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SEMANTIC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CROHNS CHILDREN MANAGING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3401558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QUERY INTELLIGENCE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4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8" grpId="0" animBg="1"/>
      <p:bldP spid="39" grpId="0" animBg="1"/>
      <p:bldP spid="17" grpId="0" animBg="1"/>
      <p:bldP spid="3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               ZOLOFT PREGNANCY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4357520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MEDICAL SEARCH PLATFORM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643485" y="2961934"/>
            <a:ext cx="5026534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Semantic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781180" y="3565281"/>
            <a:ext cx="488883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POPULATION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781181" y="4193805"/>
            <a:ext cx="488883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200" b="1" cap="all" spc="300" dirty="0">
                <a:solidFill>
                  <a:schemeClr val="bg1"/>
                </a:solidFill>
              </a:rPr>
              <a:t>CONTENT </a:t>
            </a:r>
            <a:r>
              <a:rPr lang="en-US" sz="1200" b="1" cap="all" spc="300" dirty="0" smtClean="0">
                <a:solidFill>
                  <a:schemeClr val="bg1"/>
                </a:solidFill>
              </a:rPr>
              <a:t>STRUCTURE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226701" y="2707781"/>
            <a:ext cx="1554480" cy="2123658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MATCHING </a:t>
            </a:r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  <a:p>
            <a:pPr algn="ctr"/>
            <a:endParaRPr lang="en-US" sz="1200" b="1" cap="all" spc="300" dirty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  <a:p>
            <a:pPr algn="ctr"/>
            <a:endParaRPr lang="en-US" sz="1200" b="1" cap="all" spc="300" dirty="0" smtClean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72" y="1973921"/>
            <a:ext cx="2369797" cy="35821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ight Bracket 15"/>
          <p:cNvSpPr/>
          <p:nvPr/>
        </p:nvSpPr>
        <p:spPr>
          <a:xfrm>
            <a:off x="4003074" y="1973921"/>
            <a:ext cx="78875" cy="3592281"/>
          </a:xfrm>
          <a:prstGeom prst="rightBracket">
            <a:avLst/>
          </a:prstGeom>
          <a:ln w="31750" cap="rnd">
            <a:solidFill>
              <a:srgbClr val="0E315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072791" y="3833088"/>
            <a:ext cx="951946" cy="2"/>
          </a:xfrm>
          <a:prstGeom prst="line">
            <a:avLst/>
          </a:prstGeom>
          <a:ln w="31750">
            <a:solidFill>
              <a:srgbClr val="0E3154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4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2" y="1306688"/>
            <a:ext cx="4229073" cy="4981223"/>
          </a:xfrm>
          <a:prstGeom prst="rect">
            <a:avLst/>
          </a:prstGeom>
        </p:spPr>
      </p:pic>
      <p:sp>
        <p:nvSpPr>
          <p:cNvPr id="29" name="Triangle 28"/>
          <p:cNvSpPr/>
          <p:nvPr/>
        </p:nvSpPr>
        <p:spPr>
          <a:xfrm>
            <a:off x="4628415" y="2639734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742714" y="2460353"/>
            <a:ext cx="497571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1200" b="1" cap="all" spc="300" smtClean="0">
                <a:solidFill>
                  <a:schemeClr val="bg1"/>
                </a:solidFill>
              </a:rPr>
              <a:t>CONTENT STRUCTURE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9559616" y="2367820"/>
            <a:ext cx="1554480" cy="640080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MATCHING </a:t>
            </a: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            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CROHNS CHILDREN MANAGING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4357520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MEDICAL SEARCH PLATFORM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05456" y="2360080"/>
            <a:ext cx="2911706" cy="484474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742714" y="3101399"/>
            <a:ext cx="2624197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/>
              <a:t>MANAGING</a:t>
            </a:r>
            <a:endParaRPr lang="en-US" sz="1200" b="1" cap="all" spc="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714" y="4581084"/>
            <a:ext cx="7072284" cy="157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6418901" y="5068057"/>
            <a:ext cx="5247285" cy="223376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1054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10" grpId="0" animBg="1"/>
      <p:bldP spid="11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1" y="1203186"/>
            <a:ext cx="3971329" cy="5314572"/>
          </a:xfrm>
          <a:prstGeom prst="rect">
            <a:avLst/>
          </a:prstGeom>
        </p:spPr>
      </p:pic>
      <p:sp>
        <p:nvSpPr>
          <p:cNvPr id="24" name="Triangle 23"/>
          <p:cNvSpPr/>
          <p:nvPr/>
        </p:nvSpPr>
        <p:spPr>
          <a:xfrm>
            <a:off x="4382120" y="2665475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496420" y="2480364"/>
            <a:ext cx="542181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SEMANTIC &amp; POPULATION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9762505" y="2391155"/>
            <a:ext cx="1554480" cy="640080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MATCHING </a:t>
            </a: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</p:txBody>
      </p:sp>
      <p:sp>
        <p:nvSpPr>
          <p:cNvPr id="25" name="Triangle 24"/>
          <p:cNvSpPr/>
          <p:nvPr/>
        </p:nvSpPr>
        <p:spPr>
          <a:xfrm>
            <a:off x="4382120" y="4253144"/>
            <a:ext cx="228600" cy="91440"/>
          </a:xfrm>
          <a:prstGeom prst="triangle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496420" y="4068033"/>
            <a:ext cx="5421819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SEMANTIC &amp; POPULATION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9762505" y="3978824"/>
            <a:ext cx="1554480" cy="640080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MATCHING </a:t>
            </a:r>
          </a:p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CRITERIA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31916" y="421388"/>
            <a:ext cx="11238104" cy="584775"/>
          </a:xfrm>
          <a:prstGeom prst="rect">
            <a:avLst/>
          </a:prstGeom>
          <a:solidFill>
            <a:srgbClr val="FF6D1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            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        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CROHNS CHILDREN MANAGING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22298" y="421388"/>
            <a:ext cx="4357520" cy="584775"/>
          </a:xfrm>
          <a:prstGeom prst="rect">
            <a:avLst/>
          </a:prstGeom>
          <a:solidFill>
            <a:srgbClr val="0E31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MEDICAL SEARCH PLATFORM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30226" y="2631653"/>
            <a:ext cx="2406368" cy="532921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496420" y="3274197"/>
            <a:ext cx="2624197" cy="461665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smtClean="0"/>
              <a:t>CROHNS CHILDREN</a:t>
            </a:r>
            <a:endParaRPr lang="en-US" sz="1200" b="1" cap="all" spc="300" dirty="0"/>
          </a:p>
        </p:txBody>
      </p:sp>
      <p:sp>
        <p:nvSpPr>
          <p:cNvPr id="15" name="Rectangle 14"/>
          <p:cNvSpPr/>
          <p:nvPr/>
        </p:nvSpPr>
        <p:spPr>
          <a:xfrm>
            <a:off x="1730226" y="4190606"/>
            <a:ext cx="2406368" cy="550153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64" y="5286647"/>
            <a:ext cx="10420807" cy="909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5245100" y="5593466"/>
            <a:ext cx="5170071" cy="264470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4407519" y="5874885"/>
            <a:ext cx="2958481" cy="295682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76677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16" grpId="0" animBg="1"/>
      <p:bldP spid="25" grpId="0" animBg="1"/>
      <p:bldP spid="26" grpId="0" animBg="1"/>
      <p:bldP spid="27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5" y="532866"/>
            <a:ext cx="11306846" cy="52389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4968640" y="3028948"/>
            <a:ext cx="2098088" cy="1"/>
          </a:xfrm>
          <a:prstGeom prst="straightConnector1">
            <a:avLst/>
          </a:prstGeom>
          <a:ln w="25400">
            <a:solidFill>
              <a:srgbClr val="155474"/>
            </a:solidFill>
            <a:tailEnd type="triangle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849480" y="2787132"/>
            <a:ext cx="4913289" cy="461665"/>
          </a:xfrm>
          <a:prstGeom prst="rect">
            <a:avLst/>
          </a:prstGeom>
          <a:solidFill>
            <a:srgbClr val="15547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Combination of recommendations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968376" y="4052892"/>
            <a:ext cx="2098088" cy="1"/>
          </a:xfrm>
          <a:prstGeom prst="straightConnector1">
            <a:avLst/>
          </a:prstGeom>
          <a:ln w="25400">
            <a:solidFill>
              <a:srgbClr val="155474"/>
            </a:solidFill>
            <a:tailEnd type="triangle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849481" y="3830086"/>
            <a:ext cx="4913290" cy="461665"/>
          </a:xfrm>
          <a:prstGeom prst="rect">
            <a:avLst/>
          </a:prstGeom>
          <a:solidFill>
            <a:srgbClr val="15547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Semantic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975902" y="5128401"/>
            <a:ext cx="2098088" cy="1"/>
          </a:xfrm>
          <a:prstGeom prst="straightConnector1">
            <a:avLst/>
          </a:prstGeom>
          <a:ln w="25400">
            <a:solidFill>
              <a:srgbClr val="155474"/>
            </a:solidFill>
            <a:tailEnd type="triangle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849480" y="4881639"/>
            <a:ext cx="4913289" cy="461665"/>
          </a:xfrm>
          <a:prstGeom prst="rect">
            <a:avLst/>
          </a:prstGeom>
          <a:solidFill>
            <a:srgbClr val="15547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dirty="0" smtClean="0">
                <a:solidFill>
                  <a:schemeClr val="bg1"/>
                </a:solidFill>
              </a:rPr>
              <a:t>Content structure recommendation</a:t>
            </a:r>
            <a:endParaRPr lang="en-US" sz="1200" b="1" cap="all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1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18961" y="6440154"/>
            <a:ext cx="43540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Source: Medscape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EM Physician Compensation Report 2017</a:t>
            </a:r>
            <a:endParaRPr lang="en-US" sz="1200" b="0" i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/>
          <p:nvPr/>
        </p:nvSpPr>
        <p:spPr bwMode="ltGray">
          <a:xfrm>
            <a:off x="5244478" y="1721811"/>
            <a:ext cx="1760195" cy="176019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b="1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11" name="Picture 10" descr="mage result for medical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29" y="1929962"/>
            <a:ext cx="1343891" cy="134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625DA4F3-96CE-46D1-BD44-8920B1DC1AD7}"/>
              </a:ext>
            </a:extLst>
          </p:cNvPr>
          <p:cNvSpPr txBox="1">
            <a:spLocks/>
          </p:cNvSpPr>
          <p:nvPr/>
        </p:nvSpPr>
        <p:spPr bwMode="white">
          <a:xfrm>
            <a:off x="243319" y="4168711"/>
            <a:ext cx="11762509" cy="90811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600" b="0" kern="1200" cap="all" spc="300" baseline="0">
                <a:solidFill>
                  <a:schemeClr val="accent3"/>
                </a:solidFill>
                <a:latin typeface="Lato Black" panose="020F0A0202020403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349250" indent="-349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85800" indent="-3365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Optimist SemiBold" panose="020B0703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5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74625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“"/>
              <a:defRPr sz="4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174625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74625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kern="1200" cap="all" spc="300" baseline="0">
                <a:solidFill>
                  <a:schemeClr val="tx1"/>
                </a:solidFill>
                <a:latin typeface="Lato Black" panose="020F0A02020204030203" pitchFamily="34" charset="0"/>
                <a:ea typeface="+mn-ea"/>
                <a:cs typeface="+mn-cs"/>
              </a:defRPr>
            </a:lvl9pPr>
          </a:lstStyle>
          <a:p>
            <a:pPr lvl="1" algn="ctr">
              <a:lnSpc>
                <a:spcPct val="90000"/>
              </a:lnSpc>
            </a:pPr>
            <a:r>
              <a:rPr lang="en-US" sz="4800" b="1" spc="-300" dirty="0" smtClean="0">
                <a:solidFill>
                  <a:schemeClr val="bg1"/>
                </a:solidFill>
                <a:latin typeface="+mn-lt"/>
              </a:rPr>
              <a:t>T U N I N G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C3AAB29C-6E60-4B9D-95A4-869A2200B77B}"/>
              </a:ext>
            </a:extLst>
          </p:cNvPr>
          <p:cNvSpPr/>
          <p:nvPr/>
        </p:nvSpPr>
        <p:spPr>
          <a:xfrm rot="5400000">
            <a:off x="-1943100" y="1943100"/>
            <a:ext cx="6858000" cy="2971799"/>
          </a:xfrm>
          <a:custGeom>
            <a:avLst/>
            <a:gdLst>
              <a:gd name="connsiteX0" fmla="*/ 0 w 12192000"/>
              <a:gd name="connsiteY0" fmla="*/ 0 h 4005064"/>
              <a:gd name="connsiteX1" fmla="*/ 12192000 w 12192000"/>
              <a:gd name="connsiteY1" fmla="*/ 0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1731818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1762509 w 12192000"/>
              <a:gd name="connsiteY1" fmla="*/ 3172691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2729346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05064">
                <a:moveTo>
                  <a:pt x="0" y="0"/>
                </a:moveTo>
                <a:lnTo>
                  <a:pt x="12192000" y="2729346"/>
                </a:lnTo>
                <a:lnTo>
                  <a:pt x="12192000" y="4005064"/>
                </a:lnTo>
                <a:lnTo>
                  <a:pt x="0" y="40050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E7F7B"/>
              </a:gs>
              <a:gs pos="46000">
                <a:srgbClr val="50A39F"/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3E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smtClean="0"/>
          </a:p>
        </p:txBody>
      </p:sp>
    </p:spTree>
    <p:extLst>
      <p:ext uri="{BB962C8B-B14F-4D97-AF65-F5344CB8AC3E}">
        <p14:creationId xmlns:p14="http://schemas.microsoft.com/office/powerpoint/2010/main" val="1853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05" y="599908"/>
            <a:ext cx="11065790" cy="5658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5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5" y="2225866"/>
            <a:ext cx="3356251" cy="3087751"/>
          </a:xfrm>
          <a:prstGeom prst="rect">
            <a:avLst/>
          </a:prstGeom>
          <a:solidFill>
            <a:srgbClr val="F9FBFE"/>
          </a:solidFill>
        </p:spPr>
      </p:pic>
      <p:sp>
        <p:nvSpPr>
          <p:cNvPr id="24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Medical Knowledge Graph</a:t>
            </a:r>
            <a:endParaRPr lang="en-US" cap="small" dirty="0"/>
          </a:p>
        </p:txBody>
      </p:sp>
      <p:sp>
        <p:nvSpPr>
          <p:cNvPr id="27" name="Right Brace 26"/>
          <p:cNvSpPr/>
          <p:nvPr/>
        </p:nvSpPr>
        <p:spPr>
          <a:xfrm>
            <a:off x="8956532" y="2497734"/>
            <a:ext cx="214968" cy="2614917"/>
          </a:xfrm>
          <a:prstGeom prst="rightBrace">
            <a:avLst/>
          </a:prstGeom>
          <a:noFill/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57200" y="1188720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Full vocabulary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9452203" y="3324594"/>
            <a:ext cx="1883260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600" cap="all" spc="3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cap="all" spc="300" dirty="0" smtClean="0">
                <a:solidFill>
                  <a:schemeClr val="tx1"/>
                </a:solidFill>
              </a:rPr>
              <a:t>10+ DATA SOURCES</a:t>
            </a:r>
          </a:p>
          <a:p>
            <a:pPr algn="ctr"/>
            <a:endParaRPr lang="en-US" sz="1600" cap="all" spc="3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837290" y="2239313"/>
            <a:ext cx="457200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cap="all" spc="300" dirty="0" smtClean="0"/>
              <a:t>Concepts:		</a:t>
            </a:r>
            <a:r>
              <a:rPr lang="is-IS" cap="all" spc="300" dirty="0" smtClean="0"/>
              <a:t>300,000</a:t>
            </a:r>
            <a:endParaRPr lang="en-US" cap="all" spc="3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837290" y="3077183"/>
            <a:ext cx="457200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cap="all" spc="300" dirty="0" smtClean="0"/>
              <a:t>TERMS:	</a:t>
            </a:r>
            <a:r>
              <a:rPr lang="en-US" cap="all" spc="300" dirty="0"/>
              <a:t>	</a:t>
            </a:r>
            <a:r>
              <a:rPr lang="is-IS" cap="all" spc="300" dirty="0" smtClean="0"/>
              <a:t>1,600,000</a:t>
            </a:r>
            <a:endParaRPr lang="en-US" cap="all" spc="3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837290" y="3962577"/>
            <a:ext cx="457200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cap="all" spc="300" dirty="0" smtClean="0"/>
              <a:t>languages:	21</a:t>
            </a:r>
            <a:endParaRPr lang="en-US" cap="all" spc="3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837290" y="4800447"/>
            <a:ext cx="457200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cap="all" spc="300" dirty="0" smtClean="0"/>
              <a:t>RELATIONSHIPS:	</a:t>
            </a:r>
            <a:r>
              <a:rPr lang="is-IS" cap="all" spc="300" dirty="0" smtClean="0"/>
              <a:t>6,200,000</a:t>
            </a:r>
            <a:endParaRPr lang="en-US" cap="all" spc="300" dirty="0"/>
          </a:p>
        </p:txBody>
      </p:sp>
    </p:spTree>
    <p:extLst>
      <p:ext uri="{BB962C8B-B14F-4D97-AF65-F5344CB8AC3E}">
        <p14:creationId xmlns:p14="http://schemas.microsoft.com/office/powerpoint/2010/main" val="10117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5" y="628650"/>
            <a:ext cx="10953370" cy="56007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707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662940"/>
            <a:ext cx="11093801" cy="5567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940550" y="3613265"/>
            <a:ext cx="4152900" cy="1943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3759199"/>
            <a:ext cx="3835400" cy="16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0" y="710385"/>
            <a:ext cx="10058400" cy="543722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047510" y="3783874"/>
            <a:ext cx="10771911" cy="25400"/>
          </a:xfrm>
          <a:prstGeom prst="line">
            <a:avLst/>
          </a:prstGeom>
          <a:ln w="31750" cap="rnd">
            <a:solidFill>
              <a:srgbClr val="FF6D14"/>
            </a:solidFill>
            <a:round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483130" y="2016057"/>
            <a:ext cx="2513" cy="4239448"/>
          </a:xfrm>
          <a:prstGeom prst="line">
            <a:avLst/>
          </a:prstGeom>
          <a:ln w="31750" cap="rnd">
            <a:solidFill>
              <a:srgbClr val="FF6D14"/>
            </a:solidFill>
            <a:round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430947175"/>
              </p:ext>
            </p:extLst>
          </p:nvPr>
        </p:nvGraphicFramePr>
        <p:xfrm>
          <a:off x="8496300" y="3019664"/>
          <a:ext cx="1968501" cy="157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541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12140"/>
            <a:ext cx="11200900" cy="56422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4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688340"/>
            <a:ext cx="11430000" cy="54451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238500" y="3383717"/>
            <a:ext cx="8378802" cy="400392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09287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69627"/>
            <a:ext cx="12192000" cy="4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548640"/>
            <a:ext cx="10584991" cy="5424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473374" y="2534047"/>
            <a:ext cx="3803072" cy="511444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466627" y="3201982"/>
            <a:ext cx="3753901" cy="469008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0" y="6113513"/>
            <a:ext cx="12192000" cy="768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cap="small" dirty="0"/>
              <a:t>Hackathon </a:t>
            </a:r>
            <a:r>
              <a:rPr lang="en-US" sz="2000" b="1" cap="small" dirty="0" smtClean="0"/>
              <a:t>Winners</a:t>
            </a:r>
            <a:endParaRPr lang="en-US" sz="2000" b="1" cap="small" dirty="0"/>
          </a:p>
          <a:p>
            <a:pPr algn="ctr"/>
            <a:r>
              <a:rPr lang="en-US" sz="2000" cap="small" dirty="0" err="1" smtClean="0"/>
              <a:t>Omkar</a:t>
            </a:r>
            <a:r>
              <a:rPr lang="en-US" sz="2000" cap="small" dirty="0" smtClean="0"/>
              <a:t> Kulkarni &amp; </a:t>
            </a:r>
            <a:r>
              <a:rPr lang="en-US" sz="2000" cap="small" dirty="0" err="1" smtClean="0"/>
              <a:t>Achal</a:t>
            </a:r>
            <a:r>
              <a:rPr lang="en-US" sz="2000" cap="small" dirty="0" smtClean="0"/>
              <a:t> </a:t>
            </a:r>
            <a:r>
              <a:rPr lang="en-US" sz="2000" cap="small" dirty="0" err="1" smtClean="0"/>
              <a:t>Sancheti</a:t>
            </a:r>
            <a:r>
              <a:rPr lang="en-US" sz="2000" cap="small" dirty="0" smtClean="0"/>
              <a:t> </a:t>
            </a:r>
            <a:endParaRPr lang="en-US" sz="2000" cap="small" dirty="0"/>
          </a:p>
        </p:txBody>
      </p:sp>
      <p:sp>
        <p:nvSpPr>
          <p:cNvPr id="13" name="Rectangle 12"/>
          <p:cNvSpPr/>
          <p:nvPr/>
        </p:nvSpPr>
        <p:spPr>
          <a:xfrm>
            <a:off x="7473374" y="3660599"/>
            <a:ext cx="3803072" cy="511444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7473374" y="4821928"/>
            <a:ext cx="3803072" cy="511444"/>
          </a:xfrm>
          <a:prstGeom prst="rect">
            <a:avLst/>
          </a:prstGeom>
          <a:noFill/>
          <a:ln w="31750">
            <a:solidFill>
              <a:srgbClr val="FF6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9207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3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6" y="660400"/>
            <a:ext cx="11443527" cy="5486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8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09" y="628650"/>
            <a:ext cx="11460692" cy="5563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06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24840"/>
            <a:ext cx="10974063" cy="56196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3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1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18961" y="6440154"/>
            <a:ext cx="43540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Source: Medscape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EM Physician Compensation Report 2017</a:t>
            </a:r>
            <a:endParaRPr lang="en-US" sz="1200" b="0" i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/>
          <p:nvPr/>
        </p:nvSpPr>
        <p:spPr bwMode="ltGray">
          <a:xfrm>
            <a:off x="5244478" y="1721811"/>
            <a:ext cx="1760195" cy="176019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b="1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11" name="Picture 10" descr="mage result for medical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29" y="1929962"/>
            <a:ext cx="1343891" cy="134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625DA4F3-96CE-46D1-BD44-8920B1DC1AD7}"/>
              </a:ext>
            </a:extLst>
          </p:cNvPr>
          <p:cNvSpPr txBox="1">
            <a:spLocks/>
          </p:cNvSpPr>
          <p:nvPr/>
        </p:nvSpPr>
        <p:spPr bwMode="white">
          <a:xfrm>
            <a:off x="243319" y="4168711"/>
            <a:ext cx="11762509" cy="90811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600" b="0" kern="1200" cap="all" spc="300" baseline="0">
                <a:solidFill>
                  <a:schemeClr val="accent3"/>
                </a:solidFill>
                <a:latin typeface="Lato Black" panose="020F0A0202020403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349250" indent="-349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85800" indent="-3365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Optimist SemiBold" panose="020B0703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5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74625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“"/>
              <a:defRPr sz="4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174625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74625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kern="1200" cap="all" spc="300" baseline="0">
                <a:solidFill>
                  <a:schemeClr val="tx1"/>
                </a:solidFill>
                <a:latin typeface="Lato Black" panose="020F0A02020204030203" pitchFamily="34" charset="0"/>
                <a:ea typeface="+mn-ea"/>
                <a:cs typeface="+mn-cs"/>
              </a:defRPr>
            </a:lvl9pPr>
          </a:lstStyle>
          <a:p>
            <a:pPr lvl="1" algn="ctr">
              <a:lnSpc>
                <a:spcPct val="90000"/>
              </a:lnSpc>
            </a:pPr>
            <a:r>
              <a:rPr lang="en-US" sz="4800" b="1" spc="-300" dirty="0" smtClean="0">
                <a:solidFill>
                  <a:schemeClr val="bg1"/>
                </a:solidFill>
                <a:latin typeface="+mn-lt"/>
              </a:rPr>
              <a:t>N E X T  S T E P 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C3AAB29C-6E60-4B9D-95A4-869A2200B77B}"/>
              </a:ext>
            </a:extLst>
          </p:cNvPr>
          <p:cNvSpPr/>
          <p:nvPr/>
        </p:nvSpPr>
        <p:spPr>
          <a:xfrm rot="5400000">
            <a:off x="-1943100" y="1943100"/>
            <a:ext cx="6858000" cy="2971799"/>
          </a:xfrm>
          <a:custGeom>
            <a:avLst/>
            <a:gdLst>
              <a:gd name="connsiteX0" fmla="*/ 0 w 12192000"/>
              <a:gd name="connsiteY0" fmla="*/ 0 h 4005064"/>
              <a:gd name="connsiteX1" fmla="*/ 12192000 w 12192000"/>
              <a:gd name="connsiteY1" fmla="*/ 0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1731818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1762509 w 12192000"/>
              <a:gd name="connsiteY1" fmla="*/ 3172691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2729346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05064">
                <a:moveTo>
                  <a:pt x="0" y="0"/>
                </a:moveTo>
                <a:lnTo>
                  <a:pt x="12192000" y="2729346"/>
                </a:lnTo>
                <a:lnTo>
                  <a:pt x="12192000" y="4005064"/>
                </a:lnTo>
                <a:lnTo>
                  <a:pt x="0" y="40050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E7F7B"/>
              </a:gs>
              <a:gs pos="46000">
                <a:srgbClr val="50A39F"/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3E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smtClean="0"/>
          </a:p>
        </p:txBody>
      </p:sp>
    </p:spTree>
    <p:extLst>
      <p:ext uri="{BB962C8B-B14F-4D97-AF65-F5344CB8AC3E}">
        <p14:creationId xmlns:p14="http://schemas.microsoft.com/office/powerpoint/2010/main" val="10109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5" y="2225866"/>
            <a:ext cx="3356251" cy="3087751"/>
          </a:xfrm>
          <a:prstGeom prst="rect">
            <a:avLst/>
          </a:prstGeom>
          <a:solidFill>
            <a:srgbClr val="F9FBFE"/>
          </a:soli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837290" y="2239313"/>
            <a:ext cx="457200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cap="all" spc="300" dirty="0" smtClean="0"/>
              <a:t>Concepts:		300,000</a:t>
            </a:r>
            <a:endParaRPr lang="en-US" cap="all" spc="3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837290" y="3077183"/>
            <a:ext cx="457200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cap="all" spc="300" dirty="0" smtClean="0"/>
              <a:t>Synonyms:		670,000</a:t>
            </a:r>
            <a:endParaRPr lang="en-US" cap="all" spc="3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837290" y="3962577"/>
            <a:ext cx="457200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cap="all" spc="300" dirty="0" smtClean="0"/>
              <a:t>Hypernyms:	430,000</a:t>
            </a:r>
            <a:endParaRPr lang="en-US" cap="all" spc="3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3837290" y="4800447"/>
            <a:ext cx="457200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cap="all" spc="300" dirty="0" smtClean="0"/>
              <a:t>Hyponyms:		450,000</a:t>
            </a:r>
            <a:endParaRPr lang="en-US" cap="all" spc="300" dirty="0"/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Medical Knowledge Graph</a:t>
            </a:r>
            <a:endParaRPr lang="en-US" cap="small" dirty="0"/>
          </a:p>
        </p:txBody>
      </p:sp>
      <p:sp>
        <p:nvSpPr>
          <p:cNvPr id="32" name="Rectangle 31"/>
          <p:cNvSpPr/>
          <p:nvPr/>
        </p:nvSpPr>
        <p:spPr>
          <a:xfrm>
            <a:off x="457200" y="1188720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Runtime vocabulary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41196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" y="2475915"/>
            <a:ext cx="12130109" cy="4381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0975" y="4087237"/>
            <a:ext cx="108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294311" y="2678159"/>
            <a:ext cx="1104660" cy="1104660"/>
          </a:xfrm>
          <a:prstGeom prst="ellipse">
            <a:avLst/>
          </a:prstGeom>
          <a:solidFill>
            <a:srgbClr val="3E7F7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776" y="2999656"/>
            <a:ext cx="963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Treatment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Guidelines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9913348" y="4391331"/>
            <a:ext cx="1104660" cy="1104660"/>
          </a:xfrm>
          <a:prstGeom prst="ellipse">
            <a:avLst/>
          </a:prstGeom>
          <a:solidFill>
            <a:srgbClr val="3E7F7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1722" y="4720523"/>
            <a:ext cx="963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Treatment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Guidelines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2301063" y="5446910"/>
            <a:ext cx="1104660" cy="1104660"/>
          </a:xfrm>
          <a:prstGeom prst="ellipse">
            <a:avLst/>
          </a:prstGeom>
          <a:solidFill>
            <a:srgbClr val="3E7F7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1528" y="5768407"/>
            <a:ext cx="963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Treatment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Guidelines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7210400" y="3083545"/>
            <a:ext cx="1104660" cy="1104660"/>
          </a:xfrm>
          <a:prstGeom prst="ellipse">
            <a:avLst/>
          </a:prstGeom>
          <a:solidFill>
            <a:srgbClr val="3E7F7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0865" y="3405042"/>
            <a:ext cx="963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Treatment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Guidelines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1371777" y="3790944"/>
            <a:ext cx="1104660" cy="1104660"/>
          </a:xfrm>
          <a:prstGeom prst="ellipse">
            <a:avLst/>
          </a:prstGeom>
          <a:solidFill>
            <a:srgbClr val="0E31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488731" y="4112441"/>
            <a:ext cx="87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</a:t>
            </a:r>
            <a:r>
              <a:rPr lang="en-US" sz="1400" dirty="0" smtClean="0">
                <a:solidFill>
                  <a:schemeClr val="bg1"/>
                </a:solidFill>
              </a:rPr>
              <a:t>ausea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</a:t>
            </a:r>
            <a:r>
              <a:rPr lang="en-US" sz="1400" dirty="0" smtClean="0">
                <a:solidFill>
                  <a:schemeClr val="bg1"/>
                </a:solidFill>
              </a:rPr>
              <a:t>iarrhea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6195042" y="4706592"/>
            <a:ext cx="1104660" cy="1104660"/>
          </a:xfrm>
          <a:prstGeom prst="ellipse">
            <a:avLst/>
          </a:prstGeom>
          <a:solidFill>
            <a:srgbClr val="0E31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311996" y="5028089"/>
            <a:ext cx="87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</a:t>
            </a:r>
            <a:r>
              <a:rPr lang="en-US" sz="1400" dirty="0" smtClean="0">
                <a:solidFill>
                  <a:schemeClr val="bg1"/>
                </a:solidFill>
              </a:rPr>
              <a:t>ausea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</a:t>
            </a:r>
            <a:r>
              <a:rPr lang="en-US" sz="1400" dirty="0" smtClean="0">
                <a:solidFill>
                  <a:schemeClr val="bg1"/>
                </a:solidFill>
              </a:rPr>
              <a:t>iarrhea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Contextual Recommendations</a:t>
            </a:r>
            <a:endParaRPr lang="en-US" cap="small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" y="1188720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Geographical Indicators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0975" y="4087237"/>
            <a:ext cx="108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11996" y="5028089"/>
            <a:ext cx="87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</a:t>
            </a:r>
            <a:r>
              <a:rPr lang="en-US" sz="1400" dirty="0" smtClean="0">
                <a:solidFill>
                  <a:schemeClr val="bg1"/>
                </a:solidFill>
              </a:rPr>
              <a:t>ausea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</a:t>
            </a:r>
            <a:r>
              <a:rPr lang="en-US" sz="1400" dirty="0" smtClean="0">
                <a:solidFill>
                  <a:schemeClr val="bg1"/>
                </a:solidFill>
              </a:rPr>
              <a:t>iarrhea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Personalization</a:t>
            </a:r>
            <a:endParaRPr lang="en-US" cap="small" dirty="0">
              <a:latin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88786"/>
            <a:ext cx="12191998" cy="416921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7611483" y="4004943"/>
            <a:ext cx="902935" cy="902935"/>
          </a:xfrm>
          <a:prstGeom prst="ellipse">
            <a:avLst/>
          </a:prstGeom>
          <a:solidFill>
            <a:srgbClr val="3E7F7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4602590" y="3414530"/>
            <a:ext cx="2083763" cy="2083763"/>
          </a:xfrm>
          <a:prstGeom prst="ellipse">
            <a:avLst/>
          </a:prstGeom>
          <a:solidFill>
            <a:srgbClr val="0E31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817041" y="4279885"/>
            <a:ext cx="47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61311" y="4118106"/>
            <a:ext cx="1994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Atrial </a:t>
            </a:r>
            <a:r>
              <a:rPr lang="en-US" sz="2000" dirty="0" smtClean="0">
                <a:solidFill>
                  <a:schemeClr val="bg1"/>
                </a:solidFill>
              </a:rPr>
              <a:t>Fibrillation</a:t>
            </a:r>
          </a:p>
          <a:p>
            <a:pPr algn="ctr"/>
            <a:r>
              <a:rPr lang="en-US" sz="2000" cap="small" dirty="0">
                <a:solidFill>
                  <a:schemeClr val="bg1"/>
                </a:solidFill>
              </a:rPr>
              <a:t>cardiologist</a:t>
            </a:r>
            <a:endParaRPr lang="en-US" sz="2000" cap="small" dirty="0" smtClean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6686353" y="4456411"/>
            <a:ext cx="9251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505507" y="4456411"/>
            <a:ext cx="11842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9439549" y="3414688"/>
            <a:ext cx="2083763" cy="2083763"/>
          </a:xfrm>
          <a:prstGeom prst="ellipse">
            <a:avLst/>
          </a:prstGeom>
          <a:solidFill>
            <a:srgbClr val="0E31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9603626" y="4119131"/>
            <a:ext cx="1755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Amniotic </a:t>
            </a:r>
            <a:r>
              <a:rPr lang="en-US" sz="2000" dirty="0" smtClean="0">
                <a:solidFill>
                  <a:schemeClr val="bg1"/>
                </a:solidFill>
              </a:rPr>
              <a:t>Fluid</a:t>
            </a:r>
          </a:p>
          <a:p>
            <a:pPr algn="ctr"/>
            <a:r>
              <a:rPr lang="en-US" sz="2000" cap="small" dirty="0">
                <a:solidFill>
                  <a:schemeClr val="bg1"/>
                </a:solidFill>
              </a:rPr>
              <a:t>obstetrician</a:t>
            </a:r>
            <a:endParaRPr lang="en-US" sz="2000" cap="small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0975" y="4087237"/>
            <a:ext cx="108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Guided Discovery</a:t>
            </a:r>
            <a:endParaRPr lang="en-US" cap="small" dirty="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36502" y="1921341"/>
            <a:ext cx="9936503" cy="523220"/>
          </a:xfrm>
          <a:prstGeom prst="rect">
            <a:avLst/>
          </a:prstGeom>
          <a:solidFill>
            <a:srgbClr val="3E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600" cap="all" spc="300" dirty="0"/>
              <a:t>What are the treatment options to lower the risk of stroke?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319031" y="4785351"/>
            <a:ext cx="6682855" cy="523220"/>
          </a:xfrm>
          <a:prstGeom prst="rect">
            <a:avLst/>
          </a:prstGeom>
          <a:solidFill>
            <a:srgbClr val="3E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600" cap="all" spc="300" dirty="0"/>
              <a:t>How does sugar lead to Type 2 diabetes?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4539395" y="3390822"/>
            <a:ext cx="6901889" cy="523220"/>
          </a:xfrm>
          <a:prstGeom prst="rect">
            <a:avLst/>
          </a:prstGeom>
          <a:solidFill>
            <a:srgbClr val="3E7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1168" tIns="137160" rIns="182880" bIns="137160" rtlCol="0" anchor="ctr">
            <a:spAutoFit/>
          </a:bodyPr>
          <a:lstStyle/>
          <a:p>
            <a:r>
              <a:rPr lang="en-US" sz="1600" cap="all" spc="300" dirty="0"/>
              <a:t>How is Wellbutrin different from Zoloft?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2" y="2646585"/>
            <a:ext cx="4480066" cy="357716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4672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V="1">
            <a:off x="5625429" y="5215979"/>
            <a:ext cx="3768213" cy="6332"/>
          </a:xfrm>
          <a:prstGeom prst="line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3033580" y="3391097"/>
            <a:ext cx="1671564" cy="1580718"/>
          </a:xfrm>
          <a:prstGeom prst="line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811016" y="3391097"/>
            <a:ext cx="1927561" cy="1878624"/>
          </a:xfrm>
          <a:prstGeom prst="line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latin typeface="+mn-lt"/>
              </a:rPr>
              <a:t>Knowledge Graph Relationships</a:t>
            </a:r>
            <a:endParaRPr lang="en-US" cap="small" dirty="0">
              <a:latin typeface="+mn-l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3809099" y="4195788"/>
            <a:ext cx="2083763" cy="2083763"/>
          </a:xfrm>
          <a:prstGeom prst="ellipse">
            <a:avLst/>
          </a:prstGeom>
          <a:solidFill>
            <a:srgbClr val="0E31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070230" y="5053252"/>
            <a:ext cx="1589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SERTALINE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9495066" y="4174098"/>
            <a:ext cx="2083763" cy="2083763"/>
          </a:xfrm>
          <a:prstGeom prst="ellipse">
            <a:avLst/>
          </a:prstGeom>
          <a:solidFill>
            <a:srgbClr val="0E31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9831465" y="4995873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ALCOHOL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6732926" y="1724941"/>
            <a:ext cx="2083763" cy="2083763"/>
          </a:xfrm>
          <a:prstGeom prst="ellipse">
            <a:avLst/>
          </a:prstGeom>
          <a:solidFill>
            <a:srgbClr val="0E31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854525" y="2546716"/>
            <a:ext cx="184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WELLBUTRIN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31CC756-BA98-A94B-9BF1-C3E6F5D74AD7}"/>
              </a:ext>
            </a:extLst>
          </p:cNvPr>
          <p:cNvSpPr>
            <a:spLocks noChangeAspect="1"/>
          </p:cNvSpPr>
          <p:nvPr/>
        </p:nvSpPr>
        <p:spPr bwMode="ltGray">
          <a:xfrm>
            <a:off x="1180577" y="1476966"/>
            <a:ext cx="2083763" cy="2083763"/>
          </a:xfrm>
          <a:prstGeom prst="ellipse">
            <a:avLst/>
          </a:prstGeom>
          <a:solidFill>
            <a:srgbClr val="0E31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53797" y="2346661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ZOLOFT</a:t>
            </a:r>
          </a:p>
        </p:txBody>
      </p:sp>
      <p:sp>
        <p:nvSpPr>
          <p:cNvPr id="8" name="TextBox 7"/>
          <p:cNvSpPr txBox="1"/>
          <p:nvPr/>
        </p:nvSpPr>
        <p:spPr>
          <a:xfrm rot="2597768">
            <a:off x="2973558" y="3654943"/>
            <a:ext cx="1505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HAS TRADENAME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 rot="18973398">
            <a:off x="5228203" y="3644673"/>
            <a:ext cx="1505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HAS TRADENAME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6633648" y="4899955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HAS INTERACTION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60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694175" y="1834820"/>
            <a:ext cx="3840480" cy="14630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r"/>
            <a:r>
              <a:rPr lang="en-US" sz="1400" cap="all" spc="300" dirty="0" smtClean="0">
                <a:solidFill>
                  <a:schemeClr val="bg1"/>
                </a:solidFill>
              </a:rPr>
              <a:t>MEDICAL </a:t>
            </a:r>
            <a:r>
              <a:rPr lang="en-US" sz="1400" cap="all" spc="300" dirty="0" smtClean="0">
                <a:solidFill>
                  <a:schemeClr val="bg1"/>
                </a:solidFill>
              </a:rPr>
              <a:t>SEARCH PLATFORM</a:t>
            </a:r>
          </a:p>
          <a:p>
            <a:pPr algn="r"/>
            <a:endParaRPr lang="en-US" sz="1400" cap="all" spc="300" dirty="0">
              <a:solidFill>
                <a:schemeClr val="bg1"/>
              </a:solidFill>
            </a:endParaRPr>
          </a:p>
          <a:p>
            <a:pPr algn="r"/>
            <a:endParaRPr lang="en-US" sz="1400" cap="all" spc="300" dirty="0">
              <a:solidFill>
                <a:schemeClr val="bg1"/>
              </a:solidFill>
            </a:endParaRPr>
          </a:p>
          <a:p>
            <a:pPr algn="r"/>
            <a:r>
              <a:rPr lang="en-US" sz="1400" cap="all" spc="300" dirty="0" smtClean="0">
                <a:solidFill>
                  <a:schemeClr val="bg1"/>
                </a:solidFill>
              </a:rPr>
              <a:t>QUERY </a:t>
            </a:r>
            <a:r>
              <a:rPr lang="en-US" sz="1400" cap="all" spc="300" dirty="0" smtClean="0">
                <a:solidFill>
                  <a:schemeClr val="bg1"/>
                </a:solidFill>
              </a:rPr>
              <a:t>INTELLIGENCE</a:t>
            </a:r>
            <a:endParaRPr lang="en-US" sz="1400" cap="all" spc="300" dirty="0" smtClean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7694175" y="4700800"/>
            <a:ext cx="3840480" cy="14630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r"/>
            <a:r>
              <a:rPr lang="en-US" sz="1400" cap="all" spc="300" dirty="0" smtClean="0">
                <a:solidFill>
                  <a:schemeClr val="bg1"/>
                </a:solidFill>
              </a:rPr>
              <a:t>GOLDEN </a:t>
            </a:r>
            <a:r>
              <a:rPr lang="en-US" sz="1400" cap="all" spc="300" dirty="0" smtClean="0">
                <a:solidFill>
                  <a:schemeClr val="bg1"/>
                </a:solidFill>
              </a:rPr>
              <a:t>SETS</a:t>
            </a:r>
          </a:p>
          <a:p>
            <a:pPr algn="r"/>
            <a:endParaRPr lang="en-US" sz="1400" cap="all" spc="300" dirty="0">
              <a:solidFill>
                <a:schemeClr val="bg1"/>
              </a:solidFill>
            </a:endParaRPr>
          </a:p>
          <a:p>
            <a:pPr algn="r"/>
            <a:r>
              <a:rPr lang="en-US" sz="1400" cap="all" spc="300" dirty="0" smtClean="0">
                <a:solidFill>
                  <a:schemeClr val="bg1"/>
                </a:solidFill>
              </a:rPr>
              <a:t>WORKFLOW COMPARISON</a:t>
            </a:r>
            <a:endParaRPr lang="en-US" sz="1400" cap="all" spc="300" dirty="0" smtClean="0">
              <a:solidFill>
                <a:schemeClr val="bg1"/>
              </a:solidFill>
            </a:endParaRPr>
          </a:p>
          <a:p>
            <a:pPr algn="r"/>
            <a:endParaRPr lang="en-US" sz="1400" cap="all" spc="300" dirty="0">
              <a:solidFill>
                <a:schemeClr val="bg1"/>
              </a:solidFill>
            </a:endParaRPr>
          </a:p>
          <a:p>
            <a:pPr algn="r"/>
            <a:r>
              <a:rPr lang="en-US" sz="1400" cap="all" spc="300" dirty="0" smtClean="0">
                <a:solidFill>
                  <a:schemeClr val="bg1"/>
                </a:solidFill>
              </a:rPr>
              <a:t>KNOWLEDGE GRAPH</a:t>
            </a:r>
            <a:endParaRPr lang="en-US" sz="1400" cap="all" spc="300" dirty="0" smtClean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48899" y="4052378"/>
            <a:ext cx="2193870" cy="2193870"/>
            <a:chOff x="4098011" y="2584004"/>
            <a:chExt cx="2193870" cy="2193870"/>
          </a:xfrm>
        </p:grpSpPr>
        <p:sp>
          <p:nvSpPr>
            <p:cNvPr id="10" name="Pie 9"/>
            <p:cNvSpPr/>
            <p:nvPr/>
          </p:nvSpPr>
          <p:spPr>
            <a:xfrm rot="10800000">
              <a:off x="4098011" y="2584004"/>
              <a:ext cx="2193870" cy="2193870"/>
            </a:xfrm>
            <a:prstGeom prst="pieWedge">
              <a:avLst/>
            </a:prstGeom>
            <a:solidFill>
              <a:srgbClr val="3E7F7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Pie 8"/>
            <p:cNvSpPr/>
            <p:nvPr/>
          </p:nvSpPr>
          <p:spPr>
            <a:xfrm rot="21600000">
              <a:off x="4098011" y="2584004"/>
              <a:ext cx="1551300" cy="155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smtClean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EXPERT FEEDBACK</a:t>
              </a:r>
              <a:endParaRPr lang="en-US" sz="1800" b="1" kern="12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48899" y="1757174"/>
            <a:ext cx="2193870" cy="2193870"/>
            <a:chOff x="4098011" y="288800"/>
            <a:chExt cx="2193870" cy="2193870"/>
          </a:xfrm>
        </p:grpSpPr>
        <p:sp>
          <p:nvSpPr>
            <p:cNvPr id="12" name="Pie 11"/>
            <p:cNvSpPr/>
            <p:nvPr/>
          </p:nvSpPr>
          <p:spPr>
            <a:xfrm rot="5400000">
              <a:off x="4098011" y="288800"/>
              <a:ext cx="2193870" cy="2193870"/>
            </a:xfrm>
            <a:prstGeom prst="pieWedge">
              <a:avLst/>
            </a:prstGeom>
            <a:solidFill>
              <a:srgbClr val="3E7F7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Pie 6"/>
            <p:cNvSpPr/>
            <p:nvPr/>
          </p:nvSpPr>
          <p:spPr>
            <a:xfrm>
              <a:off x="4098011" y="931370"/>
              <a:ext cx="1551300" cy="155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 RUNTIME</a:t>
              </a:r>
              <a:endParaRPr lang="en-US" sz="1800" b="1" kern="12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655784" y="4700800"/>
            <a:ext cx="3840480" cy="14630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marL="285750" indent="-285750">
              <a:buFont typeface="Arial" charset="0"/>
              <a:buChar char="•"/>
            </a:pPr>
            <a:endParaRPr lang="en-US" sz="1400" cap="all" spc="300" dirty="0" smtClean="0">
              <a:solidFill>
                <a:schemeClr val="bg1"/>
              </a:solidFill>
            </a:endParaRPr>
          </a:p>
          <a:p>
            <a:r>
              <a:rPr lang="en-US" sz="1400" cap="all" spc="300" dirty="0" smtClean="0">
                <a:solidFill>
                  <a:schemeClr val="bg1"/>
                </a:solidFill>
              </a:rPr>
              <a:t>CLICK THRU RATES</a:t>
            </a:r>
            <a:endParaRPr lang="en-US" sz="1400" cap="all" spc="300" dirty="0" smtClean="0">
              <a:solidFill>
                <a:schemeClr val="bg1"/>
              </a:solidFill>
            </a:endParaRPr>
          </a:p>
          <a:p>
            <a:endParaRPr lang="en-US" sz="1400" cap="all" spc="300" dirty="0">
              <a:solidFill>
                <a:schemeClr val="bg1"/>
              </a:solidFill>
            </a:endParaRPr>
          </a:p>
          <a:p>
            <a:r>
              <a:rPr lang="en-US" sz="1400" cap="all" spc="300" dirty="0" smtClean="0">
                <a:solidFill>
                  <a:schemeClr val="bg1"/>
                </a:solidFill>
              </a:rPr>
              <a:t>CONVERSION RATES</a:t>
            </a:r>
            <a:endParaRPr lang="en-US" sz="1400" cap="all" spc="300" dirty="0" smtClean="0">
              <a:solidFill>
                <a:schemeClr val="bg1"/>
              </a:solidFill>
            </a:endParaRPr>
          </a:p>
          <a:p>
            <a:endParaRPr lang="en-US" sz="1400" cap="all" spc="300" dirty="0">
              <a:solidFill>
                <a:schemeClr val="bg1"/>
              </a:solidFill>
            </a:endParaRPr>
          </a:p>
          <a:p>
            <a:r>
              <a:rPr lang="en-US" sz="1400" cap="all" spc="300" dirty="0" smtClean="0">
                <a:solidFill>
                  <a:schemeClr val="bg1"/>
                </a:solidFill>
              </a:rPr>
              <a:t>A/B TESTING</a:t>
            </a:r>
          </a:p>
          <a:p>
            <a:endParaRPr lang="en-US" sz="1400" cap="all" spc="300" dirty="0" smtClean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53695" y="4052378"/>
            <a:ext cx="2193870" cy="2193870"/>
            <a:chOff x="1802807" y="2584004"/>
            <a:chExt cx="2193870" cy="2193870"/>
          </a:xfrm>
        </p:grpSpPr>
        <p:sp>
          <p:nvSpPr>
            <p:cNvPr id="8" name="Pie 7"/>
            <p:cNvSpPr/>
            <p:nvPr/>
          </p:nvSpPr>
          <p:spPr>
            <a:xfrm rot="16200000">
              <a:off x="1802807" y="2584004"/>
              <a:ext cx="2193870" cy="2193870"/>
            </a:xfrm>
            <a:prstGeom prst="pieWedge">
              <a:avLst/>
            </a:prstGeom>
            <a:solidFill>
              <a:srgbClr val="3E7F7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Pie 10"/>
            <p:cNvSpPr/>
            <p:nvPr/>
          </p:nvSpPr>
          <p:spPr>
            <a:xfrm rot="21600000">
              <a:off x="2445377" y="2584004"/>
              <a:ext cx="1551300" cy="155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smtClean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USER FEEDBACK</a:t>
              </a:r>
              <a:endParaRPr lang="en-US" sz="1800" b="1" kern="12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>
            <a:spLocks noChangeAspect="1"/>
          </p:cNvSpPr>
          <p:nvPr/>
        </p:nvSpPr>
        <p:spPr>
          <a:xfrm>
            <a:off x="661809" y="1834820"/>
            <a:ext cx="3840480" cy="14630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r>
              <a:rPr lang="en-US" sz="1400" cap="all" spc="300" dirty="0" smtClean="0">
                <a:solidFill>
                  <a:schemeClr val="bg1"/>
                </a:solidFill>
              </a:rPr>
              <a:t>CONTENT TRANSFORMATION</a:t>
            </a:r>
          </a:p>
          <a:p>
            <a:endParaRPr lang="en-US" sz="1400" cap="all" spc="300" dirty="0" smtClean="0">
              <a:solidFill>
                <a:schemeClr val="bg1"/>
              </a:solidFill>
            </a:endParaRPr>
          </a:p>
          <a:p>
            <a:r>
              <a:rPr lang="en-US" sz="1400" cap="all" spc="300" dirty="0" smtClean="0">
                <a:solidFill>
                  <a:schemeClr val="bg1"/>
                </a:solidFill>
              </a:rPr>
              <a:t>ENRICHMENT</a:t>
            </a:r>
          </a:p>
          <a:p>
            <a:endParaRPr lang="en-US" sz="1400" cap="all" spc="300" dirty="0" smtClean="0">
              <a:solidFill>
                <a:schemeClr val="bg1"/>
              </a:solidFill>
            </a:endParaRPr>
          </a:p>
          <a:p>
            <a:r>
              <a:rPr lang="en-US" sz="1400" cap="all" spc="300" dirty="0" smtClean="0">
                <a:solidFill>
                  <a:schemeClr val="bg1"/>
                </a:solidFill>
              </a:rPr>
              <a:t>INDEXING</a:t>
            </a:r>
            <a:endParaRPr lang="en-US" sz="1400" cap="all" spc="300" dirty="0" smtClean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53695" y="1757174"/>
            <a:ext cx="2193870" cy="2193870"/>
            <a:chOff x="1802807" y="288800"/>
            <a:chExt cx="2193870" cy="2193870"/>
          </a:xfrm>
        </p:grpSpPr>
        <p:sp>
          <p:nvSpPr>
            <p:cNvPr id="14" name="Pie 13"/>
            <p:cNvSpPr/>
            <p:nvPr/>
          </p:nvSpPr>
          <p:spPr>
            <a:xfrm>
              <a:off x="1802807" y="288800"/>
              <a:ext cx="2193870" cy="2193870"/>
            </a:xfrm>
            <a:prstGeom prst="pieWedge">
              <a:avLst/>
            </a:prstGeom>
            <a:solidFill>
              <a:srgbClr val="3E7F7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Pie 4"/>
            <p:cNvSpPr/>
            <p:nvPr/>
          </p:nvSpPr>
          <p:spPr>
            <a:xfrm>
              <a:off x="2445377" y="931370"/>
              <a:ext cx="1551300" cy="155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 PREP</a:t>
              </a:r>
              <a:endParaRPr lang="en-US" sz="1800" b="1" kern="12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20" name="Title 2">
            <a:extLst>
              <a:ext uri="{FF2B5EF4-FFF2-40B4-BE49-F238E27FC236}">
                <a16:creationId xmlns:a16="http://schemas.microsoft.com/office/drawing/2014/main" xmlns="" id="{F9F7A2E6-CC90-491C-8D48-951932F40F06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 dirty="0" smtClean="0"/>
              <a:t>Search Ecosystem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213227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74" y="2230000"/>
            <a:ext cx="7620000" cy="9277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F76C31-786A-49A6-9398-DC9289AB6ADA}"/>
              </a:ext>
            </a:extLst>
          </p:cNvPr>
          <p:cNvSpPr/>
          <p:nvPr/>
        </p:nvSpPr>
        <p:spPr>
          <a:xfrm>
            <a:off x="4825341" y="4449208"/>
            <a:ext cx="5543367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</a:pPr>
            <a:r>
              <a:rPr lang="en-US" sz="2800" b="1" cap="all" spc="600" dirty="0" smtClean="0">
                <a:solidFill>
                  <a:srgbClr val="155474"/>
                </a:solidFill>
              </a:rPr>
              <a:t>Erica Lesyshyn</a:t>
            </a:r>
          </a:p>
          <a:p>
            <a:pPr marL="0" lvl="1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</a:pPr>
            <a:r>
              <a:rPr lang="en-US" sz="2400" b="1" spc="300" dirty="0" smtClean="0">
                <a:solidFill>
                  <a:srgbClr val="155474"/>
                </a:solidFill>
              </a:rPr>
              <a:t>Principal Software Engineer</a:t>
            </a:r>
            <a:r>
              <a:rPr lang="en-US" sz="2400" b="1" dirty="0" smtClean="0">
                <a:solidFill>
                  <a:srgbClr val="155474"/>
                </a:solidFill>
              </a:rPr>
              <a:t> </a:t>
            </a:r>
          </a:p>
          <a:p>
            <a:pPr marL="0" lvl="1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</a:pPr>
            <a:r>
              <a:rPr lang="en-US" sz="2400" b="1" spc="300" dirty="0" smtClean="0">
                <a:solidFill>
                  <a:srgbClr val="155474"/>
                </a:solidFill>
              </a:rPr>
              <a:t>EBSCO Information Services</a:t>
            </a:r>
            <a:endParaRPr lang="en-US" sz="2400" b="1" spc="300" dirty="0">
              <a:solidFill>
                <a:srgbClr val="155474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965" y="3975747"/>
            <a:ext cx="2166917" cy="22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2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360">
            <a:off x="4581089" y="2292501"/>
            <a:ext cx="2960661" cy="2723808"/>
          </a:xfrm>
          <a:prstGeom prst="rect">
            <a:avLst/>
          </a:prstGeom>
          <a:solidFill>
            <a:srgbClr val="F9FBFE"/>
          </a:soli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8111199" y="3236255"/>
            <a:ext cx="3566160" cy="118872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QUERY</a:t>
            </a:r>
          </a:p>
          <a:p>
            <a:pPr algn="ctr"/>
            <a:r>
              <a:rPr lang="en-US" cap="all" spc="300" dirty="0" smtClean="0"/>
              <a:t>SEGMENTATION</a:t>
            </a:r>
            <a:endParaRPr lang="en-US" cap="all" spc="3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FD2D1-4A34-4977-BD70-F0E69AF1B4B1}"/>
              </a:ext>
            </a:extLst>
          </p:cNvPr>
          <p:cNvSpPr/>
          <p:nvPr/>
        </p:nvSpPr>
        <p:spPr>
          <a:xfrm>
            <a:off x="597880" y="3236255"/>
            <a:ext cx="3566160" cy="118872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dirty="0" smtClean="0"/>
              <a:t>CONTENT</a:t>
            </a:r>
          </a:p>
          <a:p>
            <a:pPr algn="ctr"/>
            <a:r>
              <a:rPr lang="en-US" cap="all" spc="300" dirty="0" smtClean="0"/>
              <a:t>ENRICHMENT</a:t>
            </a:r>
            <a:endParaRPr lang="en-US" cap="all" spc="300" dirty="0"/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Medical Knowledge Graph</a:t>
            </a:r>
            <a:endParaRPr lang="en-US" cap="small" dirty="0"/>
          </a:p>
        </p:txBody>
      </p:sp>
      <p:sp>
        <p:nvSpPr>
          <p:cNvPr id="35" name="Rectangle 34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80730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/>
          <p:cNvSpPr txBox="1">
            <a:spLocks/>
          </p:cNvSpPr>
          <p:nvPr/>
        </p:nvSpPr>
        <p:spPr>
          <a:xfrm>
            <a:off x="457200" y="457200"/>
            <a:ext cx="10532691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Keyword to Concept Mapping</a:t>
            </a:r>
            <a:endParaRPr lang="en-US" cap="small" dirty="0"/>
          </a:p>
        </p:txBody>
      </p:sp>
      <p:sp>
        <p:nvSpPr>
          <p:cNvPr id="35" name="Rectangle 34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10" name="Oval 9"/>
          <p:cNvSpPr/>
          <p:nvPr/>
        </p:nvSpPr>
        <p:spPr>
          <a:xfrm>
            <a:off x="4648200" y="3027455"/>
            <a:ext cx="2895600" cy="228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BREAST FED (FINDING)</a:t>
            </a:r>
          </a:p>
          <a:p>
            <a:pPr algn="ctr"/>
            <a:endParaRPr lang="en-US" dirty="0" smtClean="0"/>
          </a:p>
          <a:p>
            <a:pPr algn="ctr"/>
            <a:r>
              <a:rPr lang="is-IS" dirty="0" smtClean="0"/>
              <a:t>169741004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91725" y="3846539"/>
            <a:ext cx="219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BREAST-FEEDING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66006" y="5393900"/>
            <a:ext cx="17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 FEED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73817" y="2426610"/>
            <a:ext cx="245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INFANT BREASTFED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71800" y="246299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NURSING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09588" y="3867688"/>
            <a:ext cx="266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 FED INFANTS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78137" y="5273813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 FED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7242719" y="2780576"/>
            <a:ext cx="531098" cy="470511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20860" y="2832322"/>
            <a:ext cx="475527" cy="458119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2" idx="1"/>
          </p:cNvCxnSpPr>
          <p:nvPr/>
        </p:nvCxnSpPr>
        <p:spPr>
          <a:xfrm flipH="1" flipV="1">
            <a:off x="7278251" y="5181854"/>
            <a:ext cx="587755" cy="396712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155774" y="5046337"/>
            <a:ext cx="579604" cy="412142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7757764" y="4047015"/>
            <a:ext cx="999993" cy="1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6" idx="3"/>
          </p:cNvCxnSpPr>
          <p:nvPr/>
        </p:nvCxnSpPr>
        <p:spPr>
          <a:xfrm flipV="1">
            <a:off x="3578075" y="4047016"/>
            <a:ext cx="817048" cy="5338"/>
          </a:xfrm>
          <a:prstGeom prst="line">
            <a:avLst/>
          </a:prstGeom>
          <a:ln w="31750"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39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BSCO Health - Body">
  <a:themeElements>
    <a:clrScheme name="EBSCO Health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039298"/>
      </a:accent2>
      <a:accent3>
        <a:srgbClr val="FE4138"/>
      </a:accent3>
      <a:accent4>
        <a:srgbClr val="3E75CF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BA0918DF8137429BC2E168724C3B6D" ma:contentTypeVersion="1" ma:contentTypeDescription="Create a new document." ma:contentTypeScope="" ma:versionID="9d8063718210f23c7c6fef10b92ed44f">
  <xsd:schema xmlns:xsd="http://www.w3.org/2001/XMLSchema" xmlns:xs="http://www.w3.org/2001/XMLSchema" xmlns:p="http://schemas.microsoft.com/office/2006/metadata/properties" xmlns:ns2="7535bf4a-49d8-4c88-a905-9cc311062581" targetNamespace="http://schemas.microsoft.com/office/2006/metadata/properties" ma:root="true" ma:fieldsID="7ba031cdc8b6ddf4c9c188668c947c5e" ns2:_="">
    <xsd:import namespace="7535bf4a-49d8-4c88-a905-9cc311062581"/>
    <xsd:element name="properties">
      <xsd:complexType>
        <xsd:sequence>
          <xsd:element name="documentManagement">
            <xsd:complexType>
              <xsd:all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35bf4a-49d8-4c88-a905-9cc311062581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Email Signature"/>
          <xsd:enumeration value="Letterhead"/>
          <xsd:enumeration value="PowerPoint Templat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7535bf4a-49d8-4c88-a905-9cc311062581">PowerPoint Template</Category>
  </documentManagement>
</p:properties>
</file>

<file path=customXml/itemProps1.xml><?xml version="1.0" encoding="utf-8"?>
<ds:datastoreItem xmlns:ds="http://schemas.openxmlformats.org/officeDocument/2006/customXml" ds:itemID="{218C6A4B-AFA2-48F8-8C5D-76ED9C26CC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272296-CB2C-4E77-B72C-86B0B010AB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35bf4a-49d8-4c88-a905-9cc3110625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6D3519-F554-4726-9F25-3AF4756F5D3C}">
  <ds:schemaRefs>
    <ds:schemaRef ds:uri="http://schemas.microsoft.com/office/2006/documentManagement/types"/>
    <ds:schemaRef ds:uri="7535bf4a-49d8-4c88-a905-9cc311062581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21596</TotalTime>
  <Words>1085</Words>
  <Application>Microsoft Macintosh PowerPoint</Application>
  <PresentationFormat>Widescreen</PresentationFormat>
  <Paragraphs>627</Paragraphs>
  <Slides>75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 Rounded MT Bold</vt:lpstr>
      <vt:lpstr>Calibri</vt:lpstr>
      <vt:lpstr>Lato</vt:lpstr>
      <vt:lpstr>Arial</vt:lpstr>
      <vt:lpstr>EBSCO Health - Body</vt:lpstr>
      <vt:lpstr>Query Intelligence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EBSCO Health PowerPoint Template</dc:title>
  <dc:subject/>
  <dc:creator>Megan Hobart</dc:creator>
  <cp:keywords/>
  <dc:description/>
  <cp:lastModifiedBy>Erica Lesyshyn</cp:lastModifiedBy>
  <cp:revision>597</cp:revision>
  <dcterms:created xsi:type="dcterms:W3CDTF">2016-05-05T18:22:55Z</dcterms:created>
  <dcterms:modified xsi:type="dcterms:W3CDTF">2019-10-28T17:22:11Z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0x01010083BA0918DF8137429BC2E168724C3B6D</vt:lpwstr>
  </property>
</Properties>
</file>