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</p:sldIdLst>
  <p:sldSz cy="5143500" cx="9144000"/>
  <p:notesSz cx="6858000" cy="9144000"/>
  <p:embeddedFontLst>
    <p:embeddedFont>
      <p:font typeface="Nunito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C7FBE8-6474-46CD-8AE8-FEE7B9FE09BD}">
  <a:tblStyle styleId="{5CC7FBE8-6474-46CD-8AE8-FEE7B9FE09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font" Target="fonts/Nunito-bold.fntdata"/><Relationship Id="rId83" Type="http://schemas.openxmlformats.org/officeDocument/2006/relationships/font" Target="fonts/Nunito-regular.fntdata"/><Relationship Id="rId42" Type="http://schemas.openxmlformats.org/officeDocument/2006/relationships/slide" Target="slides/slide35.xml"/><Relationship Id="rId86" Type="http://schemas.openxmlformats.org/officeDocument/2006/relationships/font" Target="fonts/Nunito-boldItalic.fntdata"/><Relationship Id="rId41" Type="http://schemas.openxmlformats.org/officeDocument/2006/relationships/slide" Target="slides/slide34.xml"/><Relationship Id="rId85" Type="http://schemas.openxmlformats.org/officeDocument/2006/relationships/font" Target="fonts/Nunito-italic.fntdata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4bed726e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4bed726e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59f1713da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59f1713da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59f1713da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59f1713da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59f1713da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59f1713d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4bed726f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4bed726f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59f1713da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59f1713d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59f1713da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59f1713da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59f1713d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59f1713d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59f1713d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59f1713d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4bed726f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4bed726f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59f1713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59f1713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4bed726e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4bed726e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59f1713d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59f1713d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59f1713da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59f1713da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59f1713da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259f1713da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59f1713d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59f1713d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4bed726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4bed726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59f1713da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59f1713da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59f1713d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59f1713d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59f1713d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259f1713d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59f1713da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59f1713da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59f1713da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259f1713da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4bed726e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4bed726e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59f1713da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59f1713da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59f1713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59f1713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259f1713da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259f1713da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4bed726f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4bed726f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259f1713da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259f1713da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259f1713da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259f1713da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59f1713da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259f1713da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59f1713da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59f1713da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259f1713da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259f1713da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259f1713da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259f1713da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9f1713da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9f1713da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59f1713da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259f1713da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259f1713da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259f1713da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259f1713da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259f1713da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59f1713d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59f1713d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259f1713da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259f1713d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259f1713da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259f1713d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259f1713d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259f1713d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59f1713d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59f1713d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59f1713d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59f1713d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59f1713d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259f1713d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4bed726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4bed726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259f1713d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259f1713d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259f1713da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259f1713da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259f1713d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259f1713d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259f1713da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259f1713da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259f1713da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259f1713da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259f1713da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259f1713da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259f1713da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259f1713da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259f1713da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259f1713da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259f1713da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259f1713da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259f1713da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259f1713da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59f1713d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59f1713d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259f1713da_0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259f1713da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259f1713da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259f1713da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259f1713da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259f1713da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259f1713da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259f1713da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259f1713da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259f1713da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259f1713da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259f1713da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259f1713da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259f1713da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259f1713da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259f1713da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259f1713da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259f1713da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259f1713da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259f1713da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59f1713d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59f1713d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259f1713da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259f1713d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259f1713da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259f1713da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259f1713da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259f1713da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259f1713da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1259f1713da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259f1713da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259f1713da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259f1713da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1259f1713da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59f1713d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59f1713d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59f1713d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59f1713d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0" Type="http://schemas.openxmlformats.org/officeDocument/2006/relationships/image" Target="../media/image7.jpg"/><Relationship Id="rId9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3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5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7.png"/><Relationship Id="rId4" Type="http://schemas.openxmlformats.org/officeDocument/2006/relationships/image" Target="../media/image2.jpg"/><Relationship Id="rId5" Type="http://schemas.openxmlformats.org/officeDocument/2006/relationships/image" Target="../media/image33.png"/><Relationship Id="rId6" Type="http://schemas.openxmlformats.org/officeDocument/2006/relationships/image" Target="../media/image36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500" y="4612975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6722975" y="405125"/>
            <a:ext cx="2028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Big Vector Search</a:t>
            </a:r>
            <a:endParaRPr b="1" sz="1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The NeurIPS 2021 Billion-Scale ANN Challenge</a:t>
            </a:r>
            <a:endParaRPr b="1" sz="1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25" y="481825"/>
            <a:ext cx="6193850" cy="41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253650" y="280925"/>
            <a:ext cx="579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Motivation: Billion-Scale ANN  </a:t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131250"/>
            <a:ext cx="4269174" cy="28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4710375" y="332525"/>
            <a:ext cx="4179900" cy="26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Open Evaluation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Big Vector Databases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Collaboration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/>
          <p:nvPr/>
        </p:nvSpPr>
        <p:spPr>
          <a:xfrm>
            <a:off x="253650" y="280925"/>
            <a:ext cx="579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Motivation: Billion-Scale ANN  </a:t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131250"/>
            <a:ext cx="4269174" cy="28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/>
        </p:nvSpPr>
        <p:spPr>
          <a:xfrm>
            <a:off x="4710375" y="332525"/>
            <a:ext cx="41799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Open Evaluation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Big Vector Databases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Collaboration</a:t>
            </a: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Bonus:  Martin Amueller of ann-benchmarks is on the committee!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Datasets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BigANN </a:t>
            </a: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Datasets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1362100" y="1371605"/>
            <a:ext cx="2234300" cy="2400300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7"/>
          <p:cNvSpPr txBox="1"/>
          <p:nvPr/>
        </p:nvSpPr>
        <p:spPr>
          <a:xfrm>
            <a:off x="1781850" y="2382154"/>
            <a:ext cx="151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BigANN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2011</a:t>
            </a:r>
            <a:endParaRPr i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8" name="Google Shape;208;p37"/>
          <p:cNvSpPr/>
          <p:nvPr/>
        </p:nvSpPr>
        <p:spPr>
          <a:xfrm>
            <a:off x="5138225" y="1371605"/>
            <a:ext cx="2234300" cy="2400300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7"/>
          <p:cNvSpPr txBox="1"/>
          <p:nvPr/>
        </p:nvSpPr>
        <p:spPr>
          <a:xfrm>
            <a:off x="5572725" y="2382154"/>
            <a:ext cx="151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Deep1B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2016</a:t>
            </a:r>
            <a:endParaRPr i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0" name="Google Shape;210;p37"/>
          <p:cNvSpPr txBox="1"/>
          <p:nvPr/>
        </p:nvSpPr>
        <p:spPr>
          <a:xfrm>
            <a:off x="4744450" y="3941100"/>
            <a:ext cx="411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Babenko, Lempitsky (CVPR)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412850" y="3851325"/>
            <a:ext cx="411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Jegou, Tavenard,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Douze, Laurent (INRIA)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BigANN Competition Datasets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2842550" y="923562"/>
            <a:ext cx="1353550" cy="1700075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8"/>
          <p:cNvSpPr/>
          <p:nvPr/>
        </p:nvSpPr>
        <p:spPr>
          <a:xfrm>
            <a:off x="4648200" y="909137"/>
            <a:ext cx="1353550" cy="1700075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8"/>
          <p:cNvSpPr txBox="1"/>
          <p:nvPr/>
        </p:nvSpPr>
        <p:spPr>
          <a:xfrm>
            <a:off x="3015800" y="1605763"/>
            <a:ext cx="107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BigANN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2011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2" name="Google Shape;222;p38"/>
          <p:cNvSpPr txBox="1"/>
          <p:nvPr/>
        </p:nvSpPr>
        <p:spPr>
          <a:xfrm>
            <a:off x="4789025" y="1605763"/>
            <a:ext cx="107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Deep1B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2016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3" name="Google Shape;223;p38"/>
          <p:cNvSpPr/>
          <p:nvPr/>
        </p:nvSpPr>
        <p:spPr>
          <a:xfrm>
            <a:off x="1114925" y="2898038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1185450" y="3504050"/>
            <a:ext cx="142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</a:t>
            </a:r>
            <a:r>
              <a:rPr b="1" lang="en" sz="1800"/>
              <a:t>SSNPP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5" name="Google Shape;225;p38"/>
          <p:cNvSpPr/>
          <p:nvPr/>
        </p:nvSpPr>
        <p:spPr>
          <a:xfrm>
            <a:off x="6479025" y="2883613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8"/>
          <p:cNvSpPr txBox="1"/>
          <p:nvPr/>
        </p:nvSpPr>
        <p:spPr>
          <a:xfrm>
            <a:off x="6453050" y="3504050"/>
            <a:ext cx="150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Text2Image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7" name="Google Shape;227;p38"/>
          <p:cNvSpPr/>
          <p:nvPr/>
        </p:nvSpPr>
        <p:spPr>
          <a:xfrm>
            <a:off x="2843350" y="2898038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 txBox="1"/>
          <p:nvPr/>
        </p:nvSpPr>
        <p:spPr>
          <a:xfrm>
            <a:off x="2923513" y="3504050"/>
            <a:ext cx="124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MSTuring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9" name="Google Shape;229;p38"/>
          <p:cNvSpPr/>
          <p:nvPr/>
        </p:nvSpPr>
        <p:spPr>
          <a:xfrm>
            <a:off x="4648200" y="2883613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4661164" y="3504050"/>
            <a:ext cx="135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MSSpaceV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BigANN Competition Datasets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2842550" y="923562"/>
            <a:ext cx="1353550" cy="1700075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/>
          <p:nvPr/>
        </p:nvSpPr>
        <p:spPr>
          <a:xfrm>
            <a:off x="4648200" y="909137"/>
            <a:ext cx="1353550" cy="1700075"/>
          </a:xfrm>
          <a:prstGeom prst="flowChartMagneticDisk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9"/>
          <p:cNvSpPr txBox="1"/>
          <p:nvPr/>
        </p:nvSpPr>
        <p:spPr>
          <a:xfrm>
            <a:off x="3015800" y="1605763"/>
            <a:ext cx="107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BigANN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2011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1" name="Google Shape;241;p39"/>
          <p:cNvSpPr txBox="1"/>
          <p:nvPr/>
        </p:nvSpPr>
        <p:spPr>
          <a:xfrm>
            <a:off x="4802025" y="1605763"/>
            <a:ext cx="107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Deep1B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2016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2" name="Google Shape;242;p39"/>
          <p:cNvSpPr/>
          <p:nvPr/>
        </p:nvSpPr>
        <p:spPr>
          <a:xfrm>
            <a:off x="1114925" y="2898038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9"/>
          <p:cNvSpPr txBox="1"/>
          <p:nvPr/>
        </p:nvSpPr>
        <p:spPr>
          <a:xfrm>
            <a:off x="1185450" y="3427850"/>
            <a:ext cx="142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</a:t>
            </a:r>
            <a:r>
              <a:rPr b="1" lang="en" sz="1800"/>
              <a:t>SSNPP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4" name="Google Shape;244;p39"/>
          <p:cNvSpPr/>
          <p:nvPr/>
        </p:nvSpPr>
        <p:spPr>
          <a:xfrm>
            <a:off x="6479025" y="2883613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6453050" y="3427850"/>
            <a:ext cx="150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Text2Image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6" name="Google Shape;246;p39"/>
          <p:cNvSpPr/>
          <p:nvPr/>
        </p:nvSpPr>
        <p:spPr>
          <a:xfrm>
            <a:off x="2843350" y="2898038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/>
        </p:nvSpPr>
        <p:spPr>
          <a:xfrm>
            <a:off x="2923513" y="3427850"/>
            <a:ext cx="124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MSTuring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8" name="Google Shape;248;p39"/>
          <p:cNvSpPr/>
          <p:nvPr/>
        </p:nvSpPr>
        <p:spPr>
          <a:xfrm>
            <a:off x="4648200" y="2883613"/>
            <a:ext cx="1353550" cy="1700075"/>
          </a:xfrm>
          <a:prstGeom prst="flowChartMagneticDisk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 txBox="1"/>
          <p:nvPr/>
        </p:nvSpPr>
        <p:spPr>
          <a:xfrm>
            <a:off x="4661164" y="3427850"/>
            <a:ext cx="135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MSSpaceV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2021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475" y="4082425"/>
            <a:ext cx="706451" cy="3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1288" y="4030425"/>
            <a:ext cx="505700" cy="4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2125" y="4030425"/>
            <a:ext cx="505700" cy="4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4388" y="4082425"/>
            <a:ext cx="302837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BigANN Competition Datasets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975"/>
            <a:ext cx="8839199" cy="31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/>
          <p:nvPr/>
        </p:nvSpPr>
        <p:spPr>
          <a:xfrm>
            <a:off x="2074375" y="3336000"/>
            <a:ext cx="958500" cy="35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496100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2"/>
          <p:cNvSpPr/>
          <p:nvPr/>
        </p:nvSpPr>
        <p:spPr>
          <a:xfrm>
            <a:off x="3323925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6151750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2"/>
          <p:cNvSpPr txBox="1"/>
          <p:nvPr/>
        </p:nvSpPr>
        <p:spPr>
          <a:xfrm>
            <a:off x="583925" y="1635100"/>
            <a:ext cx="23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Track #1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Datacenter </a:t>
            </a:r>
            <a:r>
              <a:rPr b="1" lang="en"/>
              <a:t>Server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64 GB RAM</a:t>
            </a:r>
            <a:endParaRPr b="1"/>
          </a:p>
        </p:txBody>
      </p:sp>
      <p:sp>
        <p:nvSpPr>
          <p:cNvPr id="279" name="Google Shape;279;p42"/>
          <p:cNvSpPr txBox="1"/>
          <p:nvPr/>
        </p:nvSpPr>
        <p:spPr>
          <a:xfrm>
            <a:off x="3403325" y="1635100"/>
            <a:ext cx="2393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#2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2"/>
          <p:cNvSpPr txBox="1"/>
          <p:nvPr/>
        </p:nvSpPr>
        <p:spPr>
          <a:xfrm>
            <a:off x="6222725" y="1635100"/>
            <a:ext cx="2393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#3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2"/>
          <p:cNvSpPr/>
          <p:nvPr/>
        </p:nvSpPr>
        <p:spPr>
          <a:xfrm>
            <a:off x="161442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496100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/>
          <p:nvPr/>
        </p:nvSpPr>
        <p:spPr>
          <a:xfrm>
            <a:off x="3323925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/>
          <p:nvPr/>
        </p:nvSpPr>
        <p:spPr>
          <a:xfrm>
            <a:off x="6151750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3"/>
          <p:cNvSpPr txBox="1"/>
          <p:nvPr/>
        </p:nvSpPr>
        <p:spPr>
          <a:xfrm>
            <a:off x="583925" y="1635100"/>
            <a:ext cx="23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#1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Datacenter Server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64 GB RAM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34033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Track #2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Datacenter </a:t>
            </a:r>
            <a:r>
              <a:rPr b="1" lang="en"/>
              <a:t>Server 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64 GB RAM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2TB HTD SSD</a:t>
            </a:r>
            <a:endParaRPr b="1"/>
          </a:p>
        </p:txBody>
      </p:sp>
      <p:sp>
        <p:nvSpPr>
          <p:cNvPr id="294" name="Google Shape;294;p43"/>
          <p:cNvSpPr txBox="1"/>
          <p:nvPr/>
        </p:nvSpPr>
        <p:spPr>
          <a:xfrm>
            <a:off x="6222725" y="1635100"/>
            <a:ext cx="2393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#3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"/>
          <p:cNvSpPr/>
          <p:nvPr/>
        </p:nvSpPr>
        <p:spPr>
          <a:xfrm>
            <a:off x="438357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253650" y="280925"/>
            <a:ext cx="352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131250"/>
            <a:ext cx="4269174" cy="28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4710375" y="332525"/>
            <a:ext cx="4179900" cy="3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Who Was Involved ?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Competition Details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Winners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Future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Getting Involved!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02" name="Google Shape;302;p44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496100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4"/>
          <p:cNvSpPr/>
          <p:nvPr/>
        </p:nvSpPr>
        <p:spPr>
          <a:xfrm>
            <a:off x="3323925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4"/>
          <p:cNvSpPr/>
          <p:nvPr/>
        </p:nvSpPr>
        <p:spPr>
          <a:xfrm>
            <a:off x="6151750" y="1537625"/>
            <a:ext cx="2555400" cy="1970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583925" y="1635100"/>
            <a:ext cx="23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#1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Datacenter Server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64 GB RAM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34033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#2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Datacenter Server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64 GB RAM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2TB HTD SSD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62227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Track #3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Any Hardware</a:t>
            </a:r>
            <a:endParaRPr b="1" i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Evidence of Cost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Monitoring</a:t>
            </a:r>
            <a:endParaRPr b="1"/>
          </a:p>
        </p:txBody>
      </p:sp>
      <p:sp>
        <p:nvSpPr>
          <p:cNvPr id="309" name="Google Shape;309;p44"/>
          <p:cNvSpPr/>
          <p:nvPr/>
        </p:nvSpPr>
        <p:spPr>
          <a:xfrm>
            <a:off x="727917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5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496100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5"/>
          <p:cNvSpPr/>
          <p:nvPr/>
        </p:nvSpPr>
        <p:spPr>
          <a:xfrm>
            <a:off x="3323925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5"/>
          <p:cNvSpPr/>
          <p:nvPr/>
        </p:nvSpPr>
        <p:spPr>
          <a:xfrm>
            <a:off x="6151750" y="1537625"/>
            <a:ext cx="2555400" cy="1970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583925" y="1635100"/>
            <a:ext cx="23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Track #1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Datacenter Server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64 GB RAM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21" name="Google Shape;321;p45"/>
          <p:cNvSpPr txBox="1"/>
          <p:nvPr/>
        </p:nvSpPr>
        <p:spPr>
          <a:xfrm>
            <a:off x="34033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Track #2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Datacenter Server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64 GB RAM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2TB HTD SSD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22" name="Google Shape;322;p45"/>
          <p:cNvSpPr txBox="1"/>
          <p:nvPr/>
        </p:nvSpPr>
        <p:spPr>
          <a:xfrm>
            <a:off x="62227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66666"/>
                </a:solidFill>
              </a:rPr>
              <a:t>Track #3</a:t>
            </a:r>
            <a:endParaRPr sz="2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</a:rPr>
              <a:t>Any Hardware</a:t>
            </a:r>
            <a:endParaRPr i="1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Evidence of Cost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Power Monitoring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496100" y="3896350"/>
            <a:ext cx="5383200" cy="769500"/>
          </a:xfrm>
          <a:prstGeom prst="rect">
            <a:avLst/>
          </a:prstGeom>
          <a:noFill/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Limited Hardware Resource Budget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Ranked By </a:t>
            </a:r>
            <a:r>
              <a:rPr b="1" i="1" lang="en" sz="1900">
                <a:solidFill>
                  <a:schemeClr val="lt1"/>
                </a:solidFill>
              </a:rPr>
              <a:t>Recall</a:t>
            </a:r>
            <a:r>
              <a:rPr lang="en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24" name="Google Shape;324;p45"/>
          <p:cNvSpPr/>
          <p:nvPr/>
        </p:nvSpPr>
        <p:spPr>
          <a:xfrm>
            <a:off x="161442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5"/>
          <p:cNvSpPr/>
          <p:nvPr/>
        </p:nvSpPr>
        <p:spPr>
          <a:xfrm>
            <a:off x="438357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6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Tracks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496100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6"/>
          <p:cNvSpPr/>
          <p:nvPr/>
        </p:nvSpPr>
        <p:spPr>
          <a:xfrm>
            <a:off x="3323925" y="1537625"/>
            <a:ext cx="2555400" cy="1970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"/>
          <p:cNvSpPr/>
          <p:nvPr/>
        </p:nvSpPr>
        <p:spPr>
          <a:xfrm>
            <a:off x="6151750" y="1537625"/>
            <a:ext cx="2555400" cy="1970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6"/>
          <p:cNvSpPr txBox="1"/>
          <p:nvPr/>
        </p:nvSpPr>
        <p:spPr>
          <a:xfrm>
            <a:off x="583925" y="1635100"/>
            <a:ext cx="239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Track #1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Datacenter Server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64 GB RAM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34033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Track #2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Datacenter Server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64 GB RAM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2TB HTD SSD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8" name="Google Shape;338;p46"/>
          <p:cNvSpPr txBox="1"/>
          <p:nvPr/>
        </p:nvSpPr>
        <p:spPr>
          <a:xfrm>
            <a:off x="6222725" y="1635100"/>
            <a:ext cx="2393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Track #3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Any Hardware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Evidence of Cost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Power Monitoring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9" name="Google Shape;339;p46"/>
          <p:cNvSpPr txBox="1"/>
          <p:nvPr/>
        </p:nvSpPr>
        <p:spPr>
          <a:xfrm>
            <a:off x="496100" y="3896350"/>
            <a:ext cx="5383200" cy="769500"/>
          </a:xfrm>
          <a:prstGeom prst="rect">
            <a:avLst/>
          </a:prstGeom>
          <a:noFill/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Limited Hardware Resource Budget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Ranked By </a:t>
            </a:r>
            <a:r>
              <a:rPr b="1" i="1" lang="en" sz="1900">
                <a:solidFill>
                  <a:schemeClr val="lt1"/>
                </a:solidFill>
              </a:rPr>
              <a:t>Recall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40" name="Google Shape;340;p46"/>
          <p:cNvSpPr/>
          <p:nvPr/>
        </p:nvSpPr>
        <p:spPr>
          <a:xfrm>
            <a:off x="161442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6"/>
          <p:cNvSpPr/>
          <p:nvPr/>
        </p:nvSpPr>
        <p:spPr>
          <a:xfrm>
            <a:off x="438357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6"/>
          <p:cNvSpPr txBox="1"/>
          <p:nvPr/>
        </p:nvSpPr>
        <p:spPr>
          <a:xfrm>
            <a:off x="6143300" y="3896350"/>
            <a:ext cx="2555400" cy="7695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1900"/>
              <a:buChar char="●"/>
            </a:pPr>
            <a:r>
              <a:rPr b="1" i="1" lang="en" sz="1900">
                <a:solidFill>
                  <a:srgbClr val="CFE2F3"/>
                </a:solidFill>
              </a:rPr>
              <a:t>Recall</a:t>
            </a:r>
            <a:r>
              <a:rPr lang="en" sz="1900">
                <a:solidFill>
                  <a:srgbClr val="CFE2F3"/>
                </a:solidFill>
              </a:rPr>
              <a:t>, QPS, Power, Cost</a:t>
            </a:r>
            <a:endParaRPr sz="1900">
              <a:solidFill>
                <a:srgbClr val="CFE2F3"/>
              </a:solidFill>
            </a:endParaRPr>
          </a:p>
        </p:txBody>
      </p:sp>
      <p:sp>
        <p:nvSpPr>
          <p:cNvPr id="343" name="Google Shape;343;p46"/>
          <p:cNvSpPr/>
          <p:nvPr/>
        </p:nvSpPr>
        <p:spPr>
          <a:xfrm>
            <a:off x="7279175" y="3568300"/>
            <a:ext cx="332100" cy="322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Evaluation Hardware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56" name="Google Shape;356;p48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Eval and Train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050" y="906025"/>
            <a:ext cx="4091751" cy="370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8"/>
          <p:cNvSpPr/>
          <p:nvPr/>
        </p:nvSpPr>
        <p:spPr>
          <a:xfrm>
            <a:off x="4009975" y="3146125"/>
            <a:ext cx="4091700" cy="395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3942775" y="4568625"/>
            <a:ext cx="41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FSv2 Compute Optimized Series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Eval and Train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368" name="Google Shape;36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050" y="906025"/>
            <a:ext cx="4091751" cy="370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9"/>
          <p:cNvSpPr/>
          <p:nvPr/>
        </p:nvSpPr>
        <p:spPr>
          <a:xfrm>
            <a:off x="4009975" y="3146125"/>
            <a:ext cx="4091700" cy="395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71" name="Google Shape;371;p49"/>
          <p:cNvSpPr/>
          <p:nvPr/>
        </p:nvSpPr>
        <p:spPr>
          <a:xfrm>
            <a:off x="4010025" y="3879575"/>
            <a:ext cx="4091700" cy="344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72" name="Google Shape;372;p49"/>
          <p:cNvSpPr txBox="1"/>
          <p:nvPr/>
        </p:nvSpPr>
        <p:spPr>
          <a:xfrm>
            <a:off x="3942775" y="4568625"/>
            <a:ext cx="41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FSv2 Compute Optimized Series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79" name="Google Shape;379;p50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#2 Eval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380" name="Google Shape;38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6613" y="1494300"/>
            <a:ext cx="5034986" cy="265398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0"/>
          <p:cNvSpPr/>
          <p:nvPr/>
        </p:nvSpPr>
        <p:spPr>
          <a:xfrm>
            <a:off x="3956625" y="2442375"/>
            <a:ext cx="5034900" cy="289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83" name="Google Shape;383;p50"/>
          <p:cNvSpPr txBox="1"/>
          <p:nvPr/>
        </p:nvSpPr>
        <p:spPr>
          <a:xfrm>
            <a:off x="3942775" y="4187625"/>
            <a:ext cx="50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LSv2 Storage Optimized w/High Throughput NVM SSD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1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90" name="Google Shape;390;p51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and #2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391" name="Google Shape;3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1"/>
          <p:cNvSpPr txBox="1"/>
          <p:nvPr/>
        </p:nvSpPr>
        <p:spPr>
          <a:xfrm>
            <a:off x="4271975" y="968775"/>
            <a:ext cx="202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#1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32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93" name="Google Shape;393;p51"/>
          <p:cNvSpPr txBox="1"/>
          <p:nvPr/>
        </p:nvSpPr>
        <p:spPr>
          <a:xfrm>
            <a:off x="6488375" y="968775"/>
            <a:ext cx="2220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#2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8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5143500" y="2848350"/>
            <a:ext cx="239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Build Machine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64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cxnSp>
        <p:nvCxnSpPr>
          <p:cNvPr id="395" name="Google Shape;395;p51"/>
          <p:cNvCxnSpPr/>
          <p:nvPr/>
        </p:nvCxnSpPr>
        <p:spPr>
          <a:xfrm>
            <a:off x="6366200" y="1105950"/>
            <a:ext cx="9600" cy="156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51"/>
          <p:cNvCxnSpPr/>
          <p:nvPr/>
        </p:nvCxnSpPr>
        <p:spPr>
          <a:xfrm flipH="1" rot="10800000">
            <a:off x="4317200" y="2673350"/>
            <a:ext cx="4253100" cy="24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and #2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04" name="Google Shape;40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2"/>
          <p:cNvSpPr txBox="1"/>
          <p:nvPr/>
        </p:nvSpPr>
        <p:spPr>
          <a:xfrm>
            <a:off x="4271975" y="968775"/>
            <a:ext cx="202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#1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32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06" name="Google Shape;406;p52"/>
          <p:cNvSpPr txBox="1"/>
          <p:nvPr/>
        </p:nvSpPr>
        <p:spPr>
          <a:xfrm>
            <a:off x="6488375" y="968775"/>
            <a:ext cx="2220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#2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8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 + 2TB HTD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5143500" y="2848350"/>
            <a:ext cx="239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Build Machine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64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128 GB + 4TB SSD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cxnSp>
        <p:nvCxnSpPr>
          <p:cNvPr id="408" name="Google Shape;408;p52"/>
          <p:cNvCxnSpPr/>
          <p:nvPr/>
        </p:nvCxnSpPr>
        <p:spPr>
          <a:xfrm>
            <a:off x="6366200" y="1105950"/>
            <a:ext cx="9600" cy="156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52"/>
          <p:cNvCxnSpPr/>
          <p:nvPr/>
        </p:nvCxnSpPr>
        <p:spPr>
          <a:xfrm flipH="1" rot="10800000">
            <a:off x="4317200" y="2673350"/>
            <a:ext cx="4253100" cy="24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3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and #2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17" name="Google Shape;41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3"/>
          <p:cNvSpPr txBox="1"/>
          <p:nvPr/>
        </p:nvSpPr>
        <p:spPr>
          <a:xfrm>
            <a:off x="4271975" y="968775"/>
            <a:ext cx="20286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#1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32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$1.696/hr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6488375" y="968775"/>
            <a:ext cx="2220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#2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8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 + 2TB HTD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$0.688/hr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5143500" y="2848350"/>
            <a:ext cx="23907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Build Machine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64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128 GB + 4TB SSD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$3.392/hr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cxnSp>
        <p:nvCxnSpPr>
          <p:cNvPr id="421" name="Google Shape;421;p53"/>
          <p:cNvCxnSpPr/>
          <p:nvPr/>
        </p:nvCxnSpPr>
        <p:spPr>
          <a:xfrm>
            <a:off x="6366200" y="1105950"/>
            <a:ext cx="9600" cy="156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53"/>
          <p:cNvCxnSpPr/>
          <p:nvPr/>
        </p:nvCxnSpPr>
        <p:spPr>
          <a:xfrm flipH="1" rot="10800000">
            <a:off x="4317200" y="2673350"/>
            <a:ext cx="4253100" cy="24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812125" y="931250"/>
            <a:ext cx="7677300" cy="34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Who Was Involved?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674" y="1023213"/>
            <a:ext cx="1591100" cy="15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5025" y="1380650"/>
            <a:ext cx="929207" cy="8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8825" y="2593238"/>
            <a:ext cx="1506675" cy="36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3400" y="3391625"/>
            <a:ext cx="1385374" cy="6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3350" y="2493188"/>
            <a:ext cx="146724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16525" y="1264300"/>
            <a:ext cx="1591100" cy="76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5526" y="3376763"/>
            <a:ext cx="2429252" cy="8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4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29" name="Google Shape;429;p54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#1 and #2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30" name="Google Shape;43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0" y="1918400"/>
            <a:ext cx="3315163" cy="18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4"/>
          <p:cNvSpPr txBox="1"/>
          <p:nvPr/>
        </p:nvSpPr>
        <p:spPr>
          <a:xfrm>
            <a:off x="4271975" y="968775"/>
            <a:ext cx="20286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#1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32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$1.696/hr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32" name="Google Shape;432;p54"/>
          <p:cNvSpPr txBox="1"/>
          <p:nvPr/>
        </p:nvSpPr>
        <p:spPr>
          <a:xfrm>
            <a:off x="6488375" y="968775"/>
            <a:ext cx="2220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Track #2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8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64GB + 2TB HTD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$0.688/hr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33" name="Google Shape;433;p54"/>
          <p:cNvSpPr txBox="1"/>
          <p:nvPr/>
        </p:nvSpPr>
        <p:spPr>
          <a:xfrm>
            <a:off x="5143500" y="2848350"/>
            <a:ext cx="23907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Build Machine</a:t>
            </a:r>
            <a:endParaRPr b="1" sz="23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1950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64 vCPUs</a:t>
            </a:r>
            <a:endParaRPr sz="1950"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128 GB + 4TB SSD</a:t>
            </a:r>
            <a:endParaRPr sz="195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$3.392/hr</a:t>
            </a:r>
            <a:endParaRPr sz="1950">
              <a:solidFill>
                <a:srgbClr val="99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(4 days)</a:t>
            </a:r>
            <a:endParaRPr sz="195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cxnSp>
        <p:nvCxnSpPr>
          <p:cNvPr id="434" name="Google Shape;434;p54"/>
          <p:cNvCxnSpPr/>
          <p:nvPr/>
        </p:nvCxnSpPr>
        <p:spPr>
          <a:xfrm>
            <a:off x="6366200" y="1105950"/>
            <a:ext cx="9600" cy="156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54"/>
          <p:cNvCxnSpPr/>
          <p:nvPr/>
        </p:nvCxnSpPr>
        <p:spPr>
          <a:xfrm flipH="1" rot="10800000">
            <a:off x="4317200" y="2673350"/>
            <a:ext cx="4253100" cy="24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41" name="Google Shape;441;p55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Hardware:  Track #3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4176975" y="789725"/>
            <a:ext cx="56478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Commercially Available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Evidence of Cost (MSRP)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Power Monitoring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Access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Otherwise, No Limits!!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25" y="1504763"/>
            <a:ext cx="3872175" cy="25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/>
          <p:nvPr/>
        </p:nvSpPr>
        <p:spPr>
          <a:xfrm>
            <a:off x="2494975" y="4111425"/>
            <a:ext cx="28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“</a:t>
            </a:r>
            <a:r>
              <a:rPr b="1" lang="en">
                <a:solidFill>
                  <a:schemeClr val="lt1"/>
                </a:solidFill>
              </a:rPr>
              <a:t>This Track Is Wild!”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45" name="Google Shape;44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Ranking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58" name="Google Shape;458;p5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59" name="Google Shape;45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66" name="Google Shape;466;p58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67" name="Google Shape;46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74" name="Google Shape;474;p5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75" name="Google Shape;4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82" name="Google Shape;482;p6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83" name="Google Shape;48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1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90" name="Google Shape;490;p61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491" name="Google Shape;49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1"/>
          <p:cNvSpPr txBox="1"/>
          <p:nvPr/>
        </p:nvSpPr>
        <p:spPr>
          <a:xfrm>
            <a:off x="2105525" y="4492000"/>
            <a:ext cx="50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N = 3, Recall = 3/3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499" name="Google Shape;499;p62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00" name="Google Shape;50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2"/>
          <p:cNvSpPr txBox="1"/>
          <p:nvPr/>
        </p:nvSpPr>
        <p:spPr>
          <a:xfrm>
            <a:off x="2105525" y="4492000"/>
            <a:ext cx="50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N = 3, Recall = 2/3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07" name="Google Shape;507;p63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 vs Throughput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08" name="Google Shape;508;p63"/>
          <p:cNvSpPr txBox="1"/>
          <p:nvPr/>
        </p:nvSpPr>
        <p:spPr>
          <a:xfrm>
            <a:off x="5396175" y="484925"/>
            <a:ext cx="5647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 = 10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10K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09" name="Google Shape;5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" y="589363"/>
            <a:ext cx="5286374" cy="39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Motivation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4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16" name="Google Shape;516;p64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 vs Throughput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17" name="Google Shape;517;p64"/>
          <p:cNvSpPr txBox="1"/>
          <p:nvPr/>
        </p:nvSpPr>
        <p:spPr>
          <a:xfrm>
            <a:off x="5396175" y="484925"/>
            <a:ext cx="56478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 = 10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10K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Throughput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Batch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18" name="Google Shape;51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" y="589363"/>
            <a:ext cx="5286374" cy="39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5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25" name="Google Shape;525;p65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Benchmarks:  Recall vs Throughput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26" name="Google Shape;526;p65"/>
          <p:cNvSpPr txBox="1"/>
          <p:nvPr/>
        </p:nvSpPr>
        <p:spPr>
          <a:xfrm>
            <a:off x="5396175" y="484925"/>
            <a:ext cx="56478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 = 10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10K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Throughput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Batch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Run Parameters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 / dataset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27" name="Google Shape;52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" y="589363"/>
            <a:ext cx="5286374" cy="39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5"/>
          <p:cNvSpPr txBox="1"/>
          <p:nvPr/>
        </p:nvSpPr>
        <p:spPr>
          <a:xfrm>
            <a:off x="1552575" y="1520425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29" name="Google Shape;529;p65"/>
          <p:cNvSpPr txBox="1"/>
          <p:nvPr/>
        </p:nvSpPr>
        <p:spPr>
          <a:xfrm>
            <a:off x="1930000" y="16085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0" name="Google Shape;530;p65"/>
          <p:cNvSpPr txBox="1"/>
          <p:nvPr/>
        </p:nvSpPr>
        <p:spPr>
          <a:xfrm>
            <a:off x="2307425" y="1707375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1" name="Google Shape;531;p65"/>
          <p:cNvSpPr txBox="1"/>
          <p:nvPr/>
        </p:nvSpPr>
        <p:spPr>
          <a:xfrm>
            <a:off x="2647350" y="1816875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2" name="Google Shape;532;p65"/>
          <p:cNvSpPr txBox="1"/>
          <p:nvPr/>
        </p:nvSpPr>
        <p:spPr>
          <a:xfrm>
            <a:off x="2987263" y="20087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3" name="Google Shape;533;p65"/>
          <p:cNvSpPr txBox="1"/>
          <p:nvPr/>
        </p:nvSpPr>
        <p:spPr>
          <a:xfrm>
            <a:off x="3289675" y="22706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4" name="Google Shape;534;p65"/>
          <p:cNvSpPr txBox="1"/>
          <p:nvPr/>
        </p:nvSpPr>
        <p:spPr>
          <a:xfrm>
            <a:off x="3439675" y="24980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5" name="Google Shape;535;p65"/>
          <p:cNvSpPr txBox="1"/>
          <p:nvPr/>
        </p:nvSpPr>
        <p:spPr>
          <a:xfrm>
            <a:off x="3594475" y="26708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6" name="Google Shape;536;p65"/>
          <p:cNvSpPr txBox="1"/>
          <p:nvPr/>
        </p:nvSpPr>
        <p:spPr>
          <a:xfrm>
            <a:off x="3744475" y="28982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537" name="Google Shape;537;p65"/>
          <p:cNvSpPr txBox="1"/>
          <p:nvPr/>
        </p:nvSpPr>
        <p:spPr>
          <a:xfrm>
            <a:off x="3808775" y="3243550"/>
            <a:ext cx="1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pic>
        <p:nvPicPr>
          <p:cNvPr id="538" name="Google Shape;53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6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45" name="Google Shape;545;p66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46" name="Google Shape;54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53" name="Google Shape;553;p6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54" name="Google Shape;55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12" y="0"/>
            <a:ext cx="68580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61" name="Google Shape;561;p68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62" name="Google Shape;56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69" name="Google Shape;569;p6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ANN Benchmarks and Ranking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570" name="Google Shape;57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617" y="0"/>
            <a:ext cx="6858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9"/>
          <p:cNvSpPr txBox="1"/>
          <p:nvPr/>
        </p:nvSpPr>
        <p:spPr>
          <a:xfrm>
            <a:off x="2946800" y="3246850"/>
            <a:ext cx="244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operational threshold</a:t>
            </a:r>
            <a:endParaRPr sz="1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78" name="Google Shape;578;p7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Recall Ranking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579" name="Google Shape;579;p70"/>
          <p:cNvGraphicFramePr/>
          <p:nvPr/>
        </p:nvGraphicFramePr>
        <p:xfrm>
          <a:off x="1689250" y="141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649500"/>
                <a:gridCol w="4071250"/>
              </a:tblGrid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Track</a:t>
                      </a:r>
                      <a:endParaRPr sz="2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Operational </a:t>
                      </a:r>
                      <a:r>
                        <a:rPr lang="en" sz="2500">
                          <a:solidFill>
                            <a:schemeClr val="lt1"/>
                          </a:solidFill>
                        </a:rPr>
                        <a:t>Threshold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#1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10,000 QPS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#2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1,500 QPS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#3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2,000 QPS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1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Baseline Algorithms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592" name="Google Shape;592;p72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Baseline Algorithms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593" name="Google Shape;593;p72"/>
          <p:cNvGraphicFramePr/>
          <p:nvPr/>
        </p:nvGraphicFramePr>
        <p:xfrm>
          <a:off x="1689250" y="111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649500"/>
                <a:gridCol w="4071250"/>
              </a:tblGrid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Track</a:t>
                      </a:r>
                      <a:endParaRPr sz="2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Baseline Algorithm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#1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Faiss-IVFPQ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#2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MS-DiskANN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#3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Faiss-IVFPQ + 1 GPU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4" name="Google Shape;594;p72"/>
          <p:cNvSpPr txBox="1"/>
          <p:nvPr/>
        </p:nvSpPr>
        <p:spPr>
          <a:xfrm>
            <a:off x="2544375" y="3553275"/>
            <a:ext cx="5307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</a:t>
            </a:r>
            <a:r>
              <a:rPr lang="en" sz="1900">
                <a:solidFill>
                  <a:schemeClr val="lt1"/>
                </a:solidFill>
              </a:rPr>
              <a:t>Baseline algorithms provided by organizers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Final ranking based on cumulative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  improvements over baseline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3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Competition Results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75" y="1006450"/>
            <a:ext cx="7867177" cy="29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3120325" y="4200700"/>
            <a:ext cx="545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http://github.com/erikbern/ann-benchmarks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4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07" name="Google Shape;607;p74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Winners Summary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08" name="Google Shape;608;p74"/>
          <p:cNvGraphicFramePr/>
          <p:nvPr/>
        </p:nvGraphicFramePr>
        <p:xfrm>
          <a:off x="1079650" y="141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21950"/>
                <a:gridCol w="2245900"/>
                <a:gridCol w="3392300"/>
              </a:tblGrid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Track</a:t>
                      </a:r>
                      <a:endParaRPr sz="2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Benchmark</a:t>
                      </a:r>
                      <a:endParaRPr sz="2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lt1"/>
                          </a:solidFill>
                        </a:rPr>
                        <a:t>Winners</a:t>
                      </a:r>
                      <a:endParaRPr sz="2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#1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Kuaishou+Tsinghua U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#2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Zilliz+SUST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#3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Intel on Optane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3F5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75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15" name="Google Shape;615;p75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#1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16" name="Google Shape;616;p75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30325"/>
                <a:gridCol w="1234875"/>
              </a:tblGrid>
              <a:tr h="49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K+T U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0.711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0.723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0.7645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0.756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500">
                          <a:solidFill>
                            <a:srgbClr val="00FFFF"/>
                          </a:solidFill>
                        </a:rPr>
                        <a:t>-</a:t>
                      </a:r>
                      <a:endParaRPr i="1"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-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7" name="Google Shape;617;p75"/>
          <p:cNvSpPr txBox="1"/>
          <p:nvPr/>
        </p:nvSpPr>
        <p:spPr>
          <a:xfrm>
            <a:off x="6089850" y="32103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10,000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18" name="Google Shape;618;p75"/>
          <p:cNvSpPr txBox="1"/>
          <p:nvPr/>
        </p:nvSpPr>
        <p:spPr>
          <a:xfrm>
            <a:off x="256875" y="1124825"/>
            <a:ext cx="5910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Kuaishou+Tsinghua U (15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76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25" name="Google Shape;625;p76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#1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26" name="Google Shape;626;p76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30350"/>
                <a:gridCol w="1234850"/>
              </a:tblGrid>
              <a:tr h="50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K+T U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0.711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0.723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0.7645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0.756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500">
                          <a:solidFill>
                            <a:srgbClr val="00FFFF"/>
                          </a:solidFill>
                        </a:rPr>
                        <a:t>-</a:t>
                      </a:r>
                      <a:endParaRPr i="1"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-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Faiss-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IVFPQ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0.635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0.650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0.729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0.704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400">
                          <a:solidFill>
                            <a:srgbClr val="B7B7B7"/>
                          </a:solidFill>
                        </a:rPr>
                        <a:t>0.069</a:t>
                      </a:r>
                      <a:endParaRPr i="1"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B7B7B7"/>
                          </a:solidFill>
                        </a:rPr>
                        <a:t>0.754</a:t>
                      </a:r>
                      <a:endParaRPr sz="24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7" name="Google Shape;627;p76"/>
          <p:cNvSpPr txBox="1"/>
          <p:nvPr/>
        </p:nvSpPr>
        <p:spPr>
          <a:xfrm>
            <a:off x="6089850" y="41247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10,000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28" name="Google Shape;628;p76"/>
          <p:cNvSpPr txBox="1"/>
          <p:nvPr/>
        </p:nvSpPr>
        <p:spPr>
          <a:xfrm>
            <a:off x="256875" y="1124825"/>
            <a:ext cx="5910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Kuaishou+Tsinghua U (15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7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35" name="Google Shape;635;p7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#2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36" name="Google Shape;636;p77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30350"/>
                <a:gridCol w="1234850"/>
              </a:tblGrid>
              <a:tr h="51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Algo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</a:rPr>
                        <a:t>Zilliz+SUST</a:t>
                      </a:r>
                      <a:endParaRPr sz="17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0.760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0.495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500">
                          <a:solidFill>
                            <a:srgbClr val="00FFFF"/>
                          </a:solidFill>
                        </a:rPr>
                        <a:t>0.886</a:t>
                      </a:r>
                      <a:endParaRPr i="1"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7" name="Google Shape;637;p77"/>
          <p:cNvSpPr txBox="1"/>
          <p:nvPr/>
        </p:nvSpPr>
        <p:spPr>
          <a:xfrm>
            <a:off x="6242250" y="31341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1,500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38" name="Google Shape;638;p77"/>
          <p:cNvSpPr txBox="1"/>
          <p:nvPr/>
        </p:nvSpPr>
        <p:spPr>
          <a:xfrm>
            <a:off x="237825" y="1124825"/>
            <a:ext cx="636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</a:t>
            </a:r>
            <a:r>
              <a:rPr b="1" lang="en" sz="1900">
                <a:solidFill>
                  <a:schemeClr val="lt1"/>
                </a:solidFill>
              </a:rPr>
              <a:t>Zilliz+SUST </a:t>
            </a:r>
            <a:r>
              <a:rPr b="1" lang="en" sz="1900">
                <a:solidFill>
                  <a:schemeClr val="lt1"/>
                </a:solidFill>
              </a:rPr>
              <a:t>(5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45" name="Google Shape;645;p78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#2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46" name="Google Shape;646;p78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30350"/>
                <a:gridCol w="1234850"/>
              </a:tblGrid>
              <a:tr h="51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Algo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</a:rPr>
                        <a:t>Zilliz+SUST</a:t>
                      </a:r>
                      <a:endParaRPr sz="17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0.760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–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00FFFF"/>
                          </a:solidFill>
                        </a:rPr>
                        <a:t>0.495</a:t>
                      </a:r>
                      <a:endParaRPr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500">
                          <a:solidFill>
                            <a:srgbClr val="00FFFF"/>
                          </a:solidFill>
                        </a:rPr>
                        <a:t>0.886</a:t>
                      </a:r>
                      <a:endParaRPr i="1" sz="25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B7B7B7"/>
                          </a:solidFill>
                        </a:rPr>
                        <a:t>MS-</a:t>
                      </a:r>
                      <a:endParaRPr sz="1700">
                        <a:solidFill>
                          <a:srgbClr val="B7B7B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B7B7B7"/>
                          </a:solidFill>
                        </a:rPr>
                        <a:t>DISKANN</a:t>
                      </a:r>
                      <a:endParaRPr sz="17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B7B7B7"/>
                          </a:solidFill>
                        </a:rPr>
                        <a:t>0.950</a:t>
                      </a:r>
                      <a:endParaRPr sz="25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B7B7B7"/>
                          </a:solidFill>
                        </a:rPr>
                        <a:t>0.937</a:t>
                      </a:r>
                      <a:endParaRPr sz="25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B7B7B7"/>
                          </a:solidFill>
                        </a:rPr>
                        <a:t>0.900</a:t>
                      </a:r>
                      <a:endParaRPr sz="25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B7B7B7"/>
                          </a:solidFill>
                        </a:rPr>
                        <a:t>0.936</a:t>
                      </a:r>
                      <a:endParaRPr sz="25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rgbClr val="B7B7B7"/>
                          </a:solidFill>
                        </a:rPr>
                        <a:t>0.489</a:t>
                      </a:r>
                      <a:endParaRPr sz="25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500">
                          <a:solidFill>
                            <a:srgbClr val="B7B7B7"/>
                          </a:solidFill>
                        </a:rPr>
                        <a:t>0.163</a:t>
                      </a:r>
                      <a:endParaRPr i="1" sz="1800">
                        <a:solidFill>
                          <a:srgbClr val="B7B7B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7" name="Google Shape;647;p78"/>
          <p:cNvSpPr txBox="1"/>
          <p:nvPr/>
        </p:nvSpPr>
        <p:spPr>
          <a:xfrm>
            <a:off x="6242250" y="38961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1,500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48" name="Google Shape;648;p78"/>
          <p:cNvSpPr txBox="1"/>
          <p:nvPr/>
        </p:nvSpPr>
        <p:spPr>
          <a:xfrm>
            <a:off x="237825" y="1124825"/>
            <a:ext cx="636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Zilliz+SUST (5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55" name="Google Shape;655;p7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#3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56" name="Google Shape;656;p79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41025"/>
                <a:gridCol w="1224175"/>
              </a:tblGrid>
              <a:tr h="51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Algo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Intel on Optane</a:t>
                      </a:r>
                      <a:endParaRPr sz="2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2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1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0.9984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0.9957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0.9973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-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7" name="Google Shape;657;p79"/>
          <p:cNvSpPr txBox="1"/>
          <p:nvPr/>
        </p:nvSpPr>
        <p:spPr>
          <a:xfrm>
            <a:off x="6242250" y="32103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2,000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58" name="Google Shape;658;p79"/>
          <p:cNvSpPr txBox="1"/>
          <p:nvPr/>
        </p:nvSpPr>
        <p:spPr>
          <a:xfrm>
            <a:off x="256875" y="1124825"/>
            <a:ext cx="5451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Intel Optane (8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65" name="Google Shape;665;p8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Winner:  Track #3 (Benchmark=Recall@10)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66" name="Google Shape;666;p80"/>
          <p:cNvGraphicFramePr/>
          <p:nvPr/>
        </p:nvGraphicFramePr>
        <p:xfrm>
          <a:off x="333063" y="1805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1163125"/>
                <a:gridCol w="1120275"/>
                <a:gridCol w="1008475"/>
                <a:gridCol w="1462325"/>
                <a:gridCol w="1268975"/>
                <a:gridCol w="1451775"/>
                <a:gridCol w="1213425"/>
              </a:tblGrid>
              <a:tr h="51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Algo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Intel on Optane</a:t>
                      </a:r>
                      <a:endParaRPr sz="2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2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1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0.9984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0.9957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0.9734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00FFFF"/>
                          </a:solidFill>
                        </a:rPr>
                        <a:t>-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99999"/>
                          </a:solidFill>
                        </a:rPr>
                        <a:t>Faiss-</a:t>
                      </a:r>
                      <a:endParaRPr sz="1500">
                        <a:solidFill>
                          <a:srgbClr val="999999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99999"/>
                          </a:solidFill>
                        </a:rPr>
                        <a:t>IVFPQ on GPU</a:t>
                      </a:r>
                      <a:endParaRPr sz="15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0.9326</a:t>
                      </a:r>
                      <a:endParaRPr sz="22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0.9428</a:t>
                      </a:r>
                      <a:endParaRPr sz="21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0.9085</a:t>
                      </a:r>
                      <a:endParaRPr sz="21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0.9132</a:t>
                      </a:r>
                      <a:endParaRPr sz="21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0.8603</a:t>
                      </a:r>
                      <a:endParaRPr sz="21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rgbClr val="999999"/>
                          </a:solidFill>
                        </a:rPr>
                        <a:t>0.9786</a:t>
                      </a:r>
                      <a:endParaRPr sz="21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80"/>
          <p:cNvSpPr txBox="1"/>
          <p:nvPr/>
        </p:nvSpPr>
        <p:spPr>
          <a:xfrm>
            <a:off x="6318450" y="404857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threshold = 2,000 QPS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68" name="Google Shape;668;p80"/>
          <p:cNvSpPr txBox="1"/>
          <p:nvPr/>
        </p:nvSpPr>
        <p:spPr>
          <a:xfrm>
            <a:off x="256875" y="1124825"/>
            <a:ext cx="5451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Winner: Intel Optane </a:t>
            </a:r>
            <a:r>
              <a:rPr b="1" lang="en" sz="1900">
                <a:solidFill>
                  <a:schemeClr val="lt1"/>
                </a:solidFill>
              </a:rPr>
              <a:t>(8 Participants)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81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75" name="Google Shape;675;p81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Winners Summary (All Benchmarks)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676" name="Google Shape;676;p81"/>
          <p:cNvGraphicFramePr/>
          <p:nvPr/>
        </p:nvGraphicFramePr>
        <p:xfrm>
          <a:off x="1094525" y="103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927825"/>
                <a:gridCol w="2910575"/>
                <a:gridCol w="2739600"/>
              </a:tblGrid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Track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Benchmark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Winners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#1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Kuaishou+Tsinghua U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#2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Zilliz+SUST</a:t>
                      </a:r>
                      <a:endParaRPr i="1" sz="18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#3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Recall@10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FFFF"/>
                          </a:solidFill>
                        </a:rPr>
                        <a:t>Intel on Optane</a:t>
                      </a:r>
                      <a:endParaRPr sz="1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#3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Throughput ( qps)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NVidia on 8 GPUs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#3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Power ( KwH / q )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Intel on Optane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#3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Cost</a:t>
                      </a:r>
                      <a:r>
                        <a:rPr lang="en" sz="1500">
                          <a:solidFill>
                            <a:srgbClr val="C9DAF8"/>
                          </a:solidFill>
                        </a:rPr>
                        <a:t> </a:t>
                      </a:r>
                      <a:r>
                        <a:rPr lang="en" sz="2000">
                          <a:solidFill>
                            <a:srgbClr val="C9DAF8"/>
                          </a:solidFill>
                        </a:rPr>
                        <a:t>(</a:t>
                      </a:r>
                      <a:r>
                        <a:rPr lang="en" sz="1600">
                          <a:solidFill>
                            <a:srgbClr val="C9DAF8"/>
                          </a:solidFill>
                        </a:rPr>
                        <a:t> $ / 100K qps * 4yr </a:t>
                      </a:r>
                      <a:r>
                        <a:rPr lang="en" sz="2000">
                          <a:solidFill>
                            <a:srgbClr val="C9DAF8"/>
                          </a:solidFill>
                        </a:rPr>
                        <a:t>)</a:t>
                      </a:r>
                      <a:endParaRPr sz="20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C9DAF8"/>
                          </a:solidFill>
                        </a:rPr>
                        <a:t>Intel on Optane</a:t>
                      </a:r>
                      <a:endParaRPr sz="1800">
                        <a:solidFill>
                          <a:srgbClr val="C9DAF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2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Highlights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3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#2: </a:t>
            </a:r>
            <a:r>
              <a:rPr b="1" lang="en" sz="2550">
                <a:solidFill>
                  <a:srgbClr val="1FC9FF"/>
                </a:solidFill>
              </a:rPr>
              <a:t>Zilliz+SUST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89" name="Google Shape;689;p83"/>
          <p:cNvSpPr txBox="1"/>
          <p:nvPr/>
        </p:nvSpPr>
        <p:spPr>
          <a:xfrm>
            <a:off x="4967148" y="1362212"/>
            <a:ext cx="28194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DiskANN Design</a:t>
            </a:r>
            <a:endParaRPr/>
          </a:p>
        </p:txBody>
      </p:sp>
      <p:sp>
        <p:nvSpPr>
          <p:cNvPr id="690" name="Google Shape;690;p83"/>
          <p:cNvSpPr txBox="1"/>
          <p:nvPr/>
        </p:nvSpPr>
        <p:spPr>
          <a:xfrm rot="5400000">
            <a:off x="8162325" y="3139175"/>
            <a:ext cx="82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SSD</a:t>
            </a:r>
            <a:endParaRPr/>
          </a:p>
        </p:txBody>
      </p:sp>
      <p:pic>
        <p:nvPicPr>
          <p:cNvPr id="691" name="Google Shape;69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50" y="982175"/>
            <a:ext cx="4518355" cy="3917701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83"/>
          <p:cNvSpPr txBox="1"/>
          <p:nvPr/>
        </p:nvSpPr>
        <p:spPr>
          <a:xfrm>
            <a:off x="5303175" y="921000"/>
            <a:ext cx="37092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Hybrid Graph Clustering Index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Memory Layout and Access Optimized For SSD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50" y="848550"/>
            <a:ext cx="2680626" cy="351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455150" y="4565300"/>
            <a:ext cx="545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http://github.com/erikbern/ann-benchmarks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4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#2: MS-DiskANN Baseline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699" name="Google Shape;699;p84"/>
          <p:cNvSpPr/>
          <p:nvPr/>
        </p:nvSpPr>
        <p:spPr>
          <a:xfrm>
            <a:off x="3808273" y="1386518"/>
            <a:ext cx="5137200" cy="2521500"/>
          </a:xfrm>
          <a:prstGeom prst="roundRect">
            <a:avLst>
              <a:gd fmla="val 16667" name="adj"/>
            </a:avLst>
          </a:prstGeom>
          <a:solidFill>
            <a:srgbClr val="83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4"/>
          <p:cNvSpPr txBox="1"/>
          <p:nvPr/>
        </p:nvSpPr>
        <p:spPr>
          <a:xfrm>
            <a:off x="4967148" y="1362212"/>
            <a:ext cx="28194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DiskANN Design</a:t>
            </a:r>
            <a:endParaRPr/>
          </a:p>
        </p:txBody>
      </p:sp>
      <p:sp>
        <p:nvSpPr>
          <p:cNvPr id="701" name="Google Shape;701;p84"/>
          <p:cNvSpPr txBox="1"/>
          <p:nvPr/>
        </p:nvSpPr>
        <p:spPr>
          <a:xfrm rot="5400000">
            <a:off x="8162325" y="3139175"/>
            <a:ext cx="82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SSD</a:t>
            </a:r>
            <a:endParaRPr/>
          </a:p>
        </p:txBody>
      </p:sp>
      <p:sp>
        <p:nvSpPr>
          <p:cNvPr id="702" name="Google Shape;702;p84"/>
          <p:cNvSpPr txBox="1"/>
          <p:nvPr/>
        </p:nvSpPr>
        <p:spPr>
          <a:xfrm>
            <a:off x="4129543" y="2988396"/>
            <a:ext cx="3987000" cy="831000"/>
          </a:xfrm>
          <a:prstGeom prst="rect">
            <a:avLst/>
          </a:prstGeom>
          <a:solidFill>
            <a:srgbClr val="F2F2F2">
              <a:alpha val="698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Low-diameter graph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+full-precision vectors</a:t>
            </a:r>
            <a:endParaRPr/>
          </a:p>
        </p:txBody>
      </p:sp>
      <p:grpSp>
        <p:nvGrpSpPr>
          <p:cNvPr id="703" name="Google Shape;703;p84"/>
          <p:cNvGrpSpPr/>
          <p:nvPr/>
        </p:nvGrpSpPr>
        <p:grpSpPr>
          <a:xfrm>
            <a:off x="4129543" y="1714500"/>
            <a:ext cx="4676132" cy="1140900"/>
            <a:chOff x="1459077" y="1068776"/>
            <a:chExt cx="4676132" cy="1140900"/>
          </a:xfrm>
        </p:grpSpPr>
        <p:sp>
          <p:nvSpPr>
            <p:cNvPr id="704" name="Google Shape;704;p84"/>
            <p:cNvSpPr txBox="1"/>
            <p:nvPr/>
          </p:nvSpPr>
          <p:spPr>
            <a:xfrm>
              <a:off x="1459077" y="1290069"/>
              <a:ext cx="3987000" cy="831000"/>
            </a:xfrm>
            <a:prstGeom prst="rect">
              <a:avLst/>
            </a:prstGeom>
            <a:solidFill>
              <a:srgbClr val="F2F2F2">
                <a:alpha val="698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Compressed vectors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(50-60GB/billion vectors)</a:t>
              </a:r>
              <a:endParaRPr/>
            </a:p>
          </p:txBody>
        </p:sp>
        <p:sp>
          <p:nvSpPr>
            <p:cNvPr id="705" name="Google Shape;705;p84"/>
            <p:cNvSpPr txBox="1"/>
            <p:nvPr/>
          </p:nvSpPr>
          <p:spPr>
            <a:xfrm rot="5400000">
              <a:off x="5333909" y="1408376"/>
              <a:ext cx="114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DRAM</a:t>
              </a:r>
              <a:endParaRPr/>
            </a:p>
          </p:txBody>
        </p:sp>
      </p:grpSp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173" y="1197261"/>
            <a:ext cx="3161976" cy="2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84"/>
          <p:cNvSpPr txBox="1"/>
          <p:nvPr/>
        </p:nvSpPr>
        <p:spPr>
          <a:xfrm>
            <a:off x="324850" y="4169700"/>
            <a:ext cx="411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graph construction similar to HNSW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85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14" name="Google Shape;714;p85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Recall Winner:  Intel on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5"/>
          <p:cNvSpPr txBox="1"/>
          <p:nvPr/>
        </p:nvSpPr>
        <p:spPr>
          <a:xfrm>
            <a:off x="3332550" y="921000"/>
            <a:ext cx="56799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Intel Optane NVM DIMM (16)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Graph–based Algorithm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6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23" name="Google Shape;723;p86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Recall Winner:  Intel on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6"/>
          <p:cNvSpPr txBox="1"/>
          <p:nvPr/>
        </p:nvSpPr>
        <p:spPr>
          <a:xfrm>
            <a:off x="3332550" y="921000"/>
            <a:ext cx="56799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Intel Optane NVM DIMM (16)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Graph–based Algorithm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Top-performing algorithms on Recall@10 were neck-and-neck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726" name="Google Shape;726;p86"/>
          <p:cNvGraphicFramePr/>
          <p:nvPr/>
        </p:nvGraphicFramePr>
        <p:xfrm>
          <a:off x="205438" y="2952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382850"/>
                <a:gridCol w="897225"/>
                <a:gridCol w="1191600"/>
                <a:gridCol w="985850"/>
                <a:gridCol w="1407525"/>
                <a:gridCol w="1279875"/>
                <a:gridCol w="1463800"/>
                <a:gridCol w="1079650"/>
              </a:tblGrid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Intel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0.9998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0.9984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0.9957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0.9973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2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Nvidia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0.9988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0.9954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0.9899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0.99443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0.9469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33" name="Google Shape;733;p87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Throughput Winner:  NVidia on 8 GPUs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green&#10;&#10;Description automatically generated" id="734" name="Google Shape;73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625" y="1055249"/>
            <a:ext cx="1827310" cy="20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87"/>
          <p:cNvSpPr txBox="1"/>
          <p:nvPr/>
        </p:nvSpPr>
        <p:spPr>
          <a:xfrm>
            <a:off x="3000375" y="921000"/>
            <a:ext cx="59472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NVidia A100 w/8 GPUs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Compression Via Product Quantization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Clustered Inverted File Index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Ranking Benchmark = </a:t>
            </a:r>
            <a:r>
              <a:rPr b="1" i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qps</a:t>
            </a:r>
            <a:endParaRPr b="1" i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Operational Thresh,  </a:t>
            </a:r>
            <a:r>
              <a:rPr b="1" i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recall@10 = 0.9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36" name="Google Shape;736;p87"/>
          <p:cNvSpPr txBox="1"/>
          <p:nvPr/>
        </p:nvSpPr>
        <p:spPr>
          <a:xfrm>
            <a:off x="237575" y="3252000"/>
            <a:ext cx="411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43" name="Google Shape;743;p88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Throughput Winner:  NVidia on 8 GPUs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green&#10;&#10;Description automatically generated" id="744" name="Google Shape;74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625" y="1055249"/>
            <a:ext cx="1827310" cy="20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88"/>
          <p:cNvSpPr txBox="1"/>
          <p:nvPr/>
        </p:nvSpPr>
        <p:spPr>
          <a:xfrm>
            <a:off x="3000375" y="921000"/>
            <a:ext cx="59472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NVidia A100 w/8 GPUs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Compression Via Product Quantization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Clustered Inverted File Index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Ranking Benchmark = </a:t>
            </a:r>
            <a:r>
              <a:rPr b="1" i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qps</a:t>
            </a:r>
            <a:endParaRPr b="1" i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Operational Thresh,  </a:t>
            </a:r>
            <a:r>
              <a:rPr b="1" i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recall@10 = 0.9</a:t>
            </a:r>
            <a:endParaRPr b="1" i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Clear Winner!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46" name="Google Shape;746;p88"/>
          <p:cNvSpPr txBox="1"/>
          <p:nvPr/>
        </p:nvSpPr>
        <p:spPr>
          <a:xfrm>
            <a:off x="237575" y="3252000"/>
            <a:ext cx="411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graphicFrame>
        <p:nvGraphicFramePr>
          <p:cNvPr id="747" name="Google Shape;747;p88"/>
          <p:cNvGraphicFramePr/>
          <p:nvPr/>
        </p:nvGraphicFramePr>
        <p:xfrm>
          <a:off x="205438" y="3257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382850"/>
                <a:gridCol w="897225"/>
                <a:gridCol w="1191600"/>
                <a:gridCol w="985850"/>
                <a:gridCol w="1407525"/>
                <a:gridCol w="1279875"/>
                <a:gridCol w="1463800"/>
                <a:gridCol w="1079650"/>
              </a:tblGrid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Nvidia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747K 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802K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840K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584K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2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Intel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336K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197K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158K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161K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17K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8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54" name="Google Shape;754;p8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Power Winner:  Intel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55" name="Google Shape;75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89"/>
          <p:cNvSpPr txBox="1"/>
          <p:nvPr/>
        </p:nvSpPr>
        <p:spPr>
          <a:xfrm>
            <a:off x="3332550" y="921000"/>
            <a:ext cx="5679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Benchmark  = KwH /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Via IPMI standard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90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63" name="Google Shape;763;p90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Power Winner:  Intel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90"/>
          <p:cNvSpPr txBox="1"/>
          <p:nvPr/>
        </p:nvSpPr>
        <p:spPr>
          <a:xfrm>
            <a:off x="3332550" y="921000"/>
            <a:ext cx="56799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Benchmark  = KwH /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Via IPMI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Clear Winner!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766" name="Google Shape;766;p90"/>
          <p:cNvGraphicFramePr/>
          <p:nvPr/>
        </p:nvGraphicFramePr>
        <p:xfrm>
          <a:off x="205438" y="2952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382850"/>
                <a:gridCol w="897225"/>
                <a:gridCol w="1191600"/>
                <a:gridCol w="985850"/>
                <a:gridCol w="1407525"/>
                <a:gridCol w="1279875"/>
                <a:gridCol w="1463800"/>
                <a:gridCol w="1079650"/>
              </a:tblGrid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Intel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0.0022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0.0041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0.0049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0.0048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0.0446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2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Nvidia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0.0119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0.0112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0.0090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0.0090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0.0480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7" name="Google Shape;767;p90"/>
          <p:cNvSpPr txBox="1"/>
          <p:nvPr/>
        </p:nvSpPr>
        <p:spPr>
          <a:xfrm>
            <a:off x="83125" y="4358125"/>
            <a:ext cx="32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* (watt-sec) / q shown here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91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74" name="Google Shape;774;p91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Cost Winner:  Intel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75" name="Google Shape;77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91"/>
          <p:cNvSpPr txBox="1"/>
          <p:nvPr/>
        </p:nvSpPr>
        <p:spPr>
          <a:xfrm>
            <a:off x="3096825" y="921000"/>
            <a:ext cx="59154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Benchmark  = $$ / ( 100K qps * 4 yrs )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System Cost includes everything MSRP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Horizontal Scaling of 1 System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$0.10 / KwH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9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783" name="Google Shape;783;p92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#3 Cost Winner:  Intel Optane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descr="A picture containing text, electronics, case&#10;&#10;Description automatically generated" id="784" name="Google Shape;78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50" y="1062875"/>
            <a:ext cx="2772301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92"/>
          <p:cNvSpPr txBox="1"/>
          <p:nvPr/>
        </p:nvSpPr>
        <p:spPr>
          <a:xfrm>
            <a:off x="3096825" y="921000"/>
            <a:ext cx="59154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Benchmark  = $$ / ( 100K qps * 4 yrs )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System Cost includes everything MSRP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Horizontal Scaling of 1 System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$0.10 / KwH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Clear Winner!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graphicFrame>
        <p:nvGraphicFramePr>
          <p:cNvPr id="786" name="Google Shape;786;p92"/>
          <p:cNvGraphicFramePr/>
          <p:nvPr/>
        </p:nvGraphicFramePr>
        <p:xfrm>
          <a:off x="205438" y="2952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{5CC7FBE8-6474-46CD-8AE8-FEE7B9FE09BD}</a:tableStyleId>
              </a:tblPr>
              <a:tblGrid>
                <a:gridCol w="382850"/>
                <a:gridCol w="897225"/>
                <a:gridCol w="1191600"/>
                <a:gridCol w="985850"/>
                <a:gridCol w="1407525"/>
                <a:gridCol w="1279875"/>
                <a:gridCol w="1463800"/>
                <a:gridCol w="1079650"/>
              </a:tblGrid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Team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BigANN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Deep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MSSpaceV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MSTuring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Text2Image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SSNPP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1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Intel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$15K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$16K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$16K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$16K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$104K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Nvidia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$304K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$304K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$153K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$153K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$917K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-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3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Future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50" y="848550"/>
            <a:ext cx="2680626" cy="351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/>
          <p:nvPr/>
        </p:nvSpPr>
        <p:spPr>
          <a:xfrm>
            <a:off x="455150" y="4565300"/>
            <a:ext cx="545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http://github.com/erikbern/ann-benchmarks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2425" y="848550"/>
            <a:ext cx="5092213" cy="35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4"/>
          <p:cNvSpPr txBox="1"/>
          <p:nvPr/>
        </p:nvSpPr>
        <p:spPr>
          <a:xfrm>
            <a:off x="253650" y="280925"/>
            <a:ext cx="648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Suggestions Box For Next Competition </a:t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799" name="Google Shape;799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131250"/>
            <a:ext cx="4269174" cy="28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4"/>
          <p:cNvSpPr txBox="1"/>
          <p:nvPr/>
        </p:nvSpPr>
        <p:spPr>
          <a:xfrm>
            <a:off x="4557975" y="789725"/>
            <a:ext cx="4454400" cy="5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Qual Too Many Datasets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Help With Index Build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Recall@100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Neighbors Order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More RAM T1/T2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Higher Dimensions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Bit-Vectors / Hamming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Experimental Hardware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95"/>
          <p:cNvSpPr txBox="1"/>
          <p:nvPr/>
        </p:nvSpPr>
        <p:spPr>
          <a:xfrm>
            <a:off x="253650" y="280925"/>
            <a:ext cx="352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2022 Competition</a:t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807" name="Google Shape;80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131250"/>
            <a:ext cx="4269174" cy="28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95"/>
          <p:cNvSpPr txBox="1"/>
          <p:nvPr/>
        </p:nvSpPr>
        <p:spPr>
          <a:xfrm>
            <a:off x="4557975" y="713525"/>
            <a:ext cx="4454400" cy="47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New Datasets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○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BERT-like video emb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1475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Nunito"/>
              <a:buChar char="○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&gt; 768 dims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Benchmarks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○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query-by-query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○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qps all tracks	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Filters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Insertions/Deletions</a:t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unito"/>
              <a:buChar char="●"/>
            </a:pPr>
            <a:r>
              <a:rPr b="1" lang="en" sz="22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Out-of-Distribution Q</a:t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96"/>
          <p:cNvSpPr txBox="1"/>
          <p:nvPr/>
        </p:nvSpPr>
        <p:spPr>
          <a:xfrm>
            <a:off x="1017600" y="2217750"/>
            <a:ext cx="710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How To Participate</a:t>
            </a:r>
            <a:endParaRPr sz="340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7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820" name="Google Shape;820;p97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Getting Involved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821" name="Google Shape;821;p97"/>
          <p:cNvSpPr txBox="1"/>
          <p:nvPr/>
        </p:nvSpPr>
        <p:spPr>
          <a:xfrm>
            <a:off x="2459825" y="1007275"/>
            <a:ext cx="6579300" cy="4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big-ann–benchmarks.com</a:t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github.com/big-ann-benchmarks</a:t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medium.com/big-ann-benchmarks</a:t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big-ann-organizers@googlegroups.com</a:t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gwilliams@ieee.org</a:t>
            </a:r>
            <a:endParaRPr b="1" sz="2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822" name="Google Shape;82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698" y="2820650"/>
            <a:ext cx="600255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050" y="1173088"/>
            <a:ext cx="889548" cy="6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298" y="1929600"/>
            <a:ext cx="1105060" cy="7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150" y="3659050"/>
            <a:ext cx="8953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8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831" name="Google Shape;831;p98"/>
          <p:cNvSpPr txBox="1"/>
          <p:nvPr/>
        </p:nvSpPr>
        <p:spPr>
          <a:xfrm>
            <a:off x="237575" y="228300"/>
            <a:ext cx="862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Q&amp;A</a:t>
            </a:r>
            <a:endParaRPr b="1" sz="25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832" name="Google Shape;83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25" y="1288625"/>
            <a:ext cx="3645050" cy="27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98"/>
          <p:cNvSpPr txBox="1"/>
          <p:nvPr/>
        </p:nvSpPr>
        <p:spPr>
          <a:xfrm>
            <a:off x="4634175" y="1018325"/>
            <a:ext cx="4454400" cy="5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Organizers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Harsha Simhadri, Microsoft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George Williams, Smile Identity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Martin Aumuller, ITU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Mathijs Douze,  Meta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Artem Babenko, Phystech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Dmitry Baranchuk, Yandex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Qi Chen, Microsoft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Lucas Hosseini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Ravishankar Krishnaswamy, Microsoft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Gopal Srinivasa, Microsoft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Suhas Subramanya, CMU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unito"/>
              <a:buChar char="●"/>
            </a:pPr>
            <a:r>
              <a:rPr b="1" lang="en" sz="15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Jingdong Wang, Baidu</a:t>
            </a:r>
            <a:endParaRPr b="1"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99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840" name="Google Shape;840;p99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Track #1 Winner:  </a:t>
            </a:r>
            <a:r>
              <a:rPr lang="en" sz="2500">
                <a:solidFill>
                  <a:srgbClr val="1FC9FF"/>
                </a:solidFill>
              </a:rPr>
              <a:t>Kuaishou+Tsinghua University</a:t>
            </a:r>
            <a:endParaRPr sz="1250">
              <a:solidFill>
                <a:srgbClr val="1FC9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188" y="846525"/>
            <a:ext cx="4628874" cy="34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455150" y="4565300"/>
            <a:ext cx="545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http://github.com/erikbern/ann-benchmarks</a:t>
            </a:r>
            <a:endParaRPr b="1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925" y="4646700"/>
            <a:ext cx="2028574" cy="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641450" y="463275"/>
            <a:ext cx="793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237575" y="228300"/>
            <a:ext cx="862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solidFill>
                  <a:srgbClr val="1FC9FF"/>
                </a:solidFill>
                <a:latin typeface="Nunito"/>
                <a:ea typeface="Nunito"/>
                <a:cs typeface="Nunito"/>
                <a:sym typeface="Nunito"/>
              </a:rPr>
              <a:t>Why It’s Important?</a:t>
            </a:r>
            <a:endParaRPr sz="12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D1D2D3"/>
              </a:solidFill>
              <a:highlight>
                <a:srgbClr val="222529"/>
              </a:highlight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188" y="846525"/>
            <a:ext cx="4628874" cy="34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/>
          <p:nvPr/>
        </p:nvSpPr>
        <p:spPr>
          <a:xfrm>
            <a:off x="455150" y="4565300"/>
            <a:ext cx="545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http://github.com/erikbern/ann-benchmarks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3746375" y="1519575"/>
            <a:ext cx="558900" cy="2701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