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PT Sans Narrow"/>
      <p:regular r:id="rId37"/>
      <p:bold r:id="rId38"/>
    </p:embeddedFont>
    <p:embeddedFont>
      <p:font typeface="Open Sans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.fntdata"/><Relationship Id="rId20" Type="http://schemas.openxmlformats.org/officeDocument/2006/relationships/slide" Target="slides/slide15.xml"/><Relationship Id="rId42" Type="http://schemas.openxmlformats.org/officeDocument/2006/relationships/font" Target="fonts/OpenSans-boldItalic.fntdata"/><Relationship Id="rId41" Type="http://schemas.openxmlformats.org/officeDocument/2006/relationships/font" Target="fonts/OpenSans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PTSansNarrow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regular.fntdata"/><Relationship Id="rId16" Type="http://schemas.openxmlformats.org/officeDocument/2006/relationships/slide" Target="slides/slide11.xml"/><Relationship Id="rId38" Type="http://schemas.openxmlformats.org/officeDocument/2006/relationships/font" Target="fonts/PTSansNarrow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ithub.com/orgs/opensearch-project/projects/1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algolia.com/doc/framework-integration/django/setup/?client=python" TargetMode="External"/><Relationship Id="rId3" Type="http://schemas.openxmlformats.org/officeDocument/2006/relationships/hyperlink" Target="https://www.algolia.com/doc/framework-integration/django/setup/?client=python" TargetMode="External"/><Relationship Id="rId4" Type="http://schemas.openxmlformats.org/officeDocument/2006/relationships/hyperlink" Target="https://www.algolia.com/doc/guides/building-search-ui/what-is-instantsearch/js/" TargetMode="External"/><Relationship Id="rId10" Type="http://schemas.openxmlformats.org/officeDocument/2006/relationships/hyperlink" Target="https://github.com/SeaseLtd/rated-ranking-evaluator/wiki" TargetMode="External"/><Relationship Id="rId9" Type="http://schemas.openxmlformats.org/officeDocument/2006/relationships/hyperlink" Target="http://www.quepid.com/" TargetMode="External"/><Relationship Id="rId5" Type="http://schemas.openxmlformats.org/officeDocument/2006/relationships/hyperlink" Target="https://github.com/projectblacklight/blacklight" TargetMode="External"/><Relationship Id="rId6" Type="http://schemas.openxmlformats.org/officeDocument/2006/relationships/hyperlink" Target="https://github.com/projectblacklight/blacklight" TargetMode="External"/><Relationship Id="rId7" Type="http://schemas.openxmlformats.org/officeDocument/2006/relationships/hyperlink" Target="https://github.com/appbaseio/reactivesearch" TargetMode="External"/><Relationship Id="rId8" Type="http://schemas.openxmlformats.org/officeDocument/2006/relationships/hyperlink" Target="https://github.com/appbaseio/reactivesearch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intro / linkedin profiles / new slide #todo ani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25c11d013b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25c11d013b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 sz="1050">
                <a:solidFill>
                  <a:srgbClr val="202122"/>
                </a:solidFill>
                <a:highlight>
                  <a:srgbClr val="FFFFFF"/>
                </a:highlight>
              </a:rPr>
              <a:t>Alibaba and JD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25c11d013b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25c11d013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25c11d01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25c11d01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5c11d013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5c11d013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25c11d013b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25c11d013b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25c11d013b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25c11d013b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25c11d013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25c11d013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25c11d013b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25c11d013b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25c11d013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25c11d013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25c11d013b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25c11d013b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2"/>
              </a:rPr>
              <a:t>https://github.com/orgs/opensearch-project/projects/1</a:t>
            </a:r>
            <a:br>
              <a:rPr lang="de"/>
            </a:br>
            <a:r>
              <a:rPr lang="de"/>
              <a:t>link in SQL repo </a:t>
            </a:r>
            <a:br>
              <a:rPr lang="de"/>
            </a:br>
            <a:r>
              <a:rPr lang="de"/>
              <a:t>current project link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2647d606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2647d606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25c11d013b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25c11d013b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590990290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590990290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263af5317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1263af5317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6438f6bb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26438f6bb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263af5317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263af5317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263af531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263af531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647d6066b_2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2647d6066b_2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590990290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2590990290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2300">
                <a:solidFill>
                  <a:schemeClr val="dk1"/>
                </a:solidFill>
              </a:rPr>
              <a:t>OpenSearch - Search and Relevancy Platform</a:t>
            </a:r>
            <a:endParaRPr b="1" sz="2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700">
                <a:solidFill>
                  <a:schemeClr val="dk1"/>
                </a:solidFill>
              </a:rPr>
              <a:t>How do customers use a Search Platform?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Index Data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Json data/docs using API Clients or crawlers.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Configure Search relevance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Searchable fields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Custom rankings attributes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Create Search UI/UX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Support for different search use-cases (E-commerce, Doc Search, Geo Search, etc.)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Full-text Search Querying with configurable params (no. of results returned, structure of result)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b="1" lang="de">
                <a:solidFill>
                  <a:schemeClr val="dk1"/>
                </a:solidFill>
              </a:rPr>
              <a:t>Iterate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Analytics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ClickStream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A/B testing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Personalization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de">
                <a:solidFill>
                  <a:schemeClr val="dk1"/>
                </a:solidFill>
              </a:rPr>
              <a:t>Dynamic Re-Ranking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700">
                <a:solidFill>
                  <a:schemeClr val="dk1"/>
                </a:solidFill>
              </a:rPr>
              <a:t>Search Platform Features 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>
                <a:solidFill>
                  <a:schemeClr val="dk1"/>
                </a:solidFill>
              </a:rPr>
              <a:t>Customers expect the following features to be present out of the box to enable faster, relevant and accurate search.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Spell Corrections &amp; Typo Tolerance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Synonyms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Support for Languages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Rule Configuration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Search Management UI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Re-ranking &amp; Learning to rank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Grouping and deduplication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Geo-awareness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Search Testing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Search Scoring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Customer insights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Advanced language processing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Lemmatization, word breaks, stop words, optional words, prefixes.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de" sz="1700">
                <a:solidFill>
                  <a:schemeClr val="dk1"/>
                </a:solidFill>
              </a:rPr>
              <a:t>Search Platform Components</a:t>
            </a:r>
            <a:endParaRPr b="1" sz="1700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Search Engine Backbone</a:t>
            </a:r>
            <a:r>
              <a:rPr lang="de">
                <a:solidFill>
                  <a:schemeClr val="dk1"/>
                </a:solidFill>
              </a:rPr>
              <a:t> - OpenSearch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Indexing/Searching Connectors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API Clients - PHP, Ruby, Js, Python, Swift, Kotlin, Java, Go, Scala, .NET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Framework integrations: Direct integrations with ORM -</a:t>
            </a:r>
            <a:r>
              <a:rPr lang="de">
                <a:solidFill>
                  <a:schemeClr val="dk1"/>
                </a:solidFill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u="sng">
                <a:solidFill>
                  <a:schemeClr val="hlink"/>
                </a:solidFill>
                <a:hlinkClick r:id="rId3"/>
              </a:rPr>
              <a:t>Django</a:t>
            </a:r>
            <a:r>
              <a:rPr lang="de">
                <a:solidFill>
                  <a:schemeClr val="dk1"/>
                </a:solidFill>
              </a:rPr>
              <a:t>, Rails, Symfony, Laravel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Extensions: Jekyll, Wordpress, Magento 2, Shopify, SFCC B2C, Netlify, Zendesk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Search UI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u="sng">
                <a:solidFill>
                  <a:schemeClr val="hlink"/>
                </a:solidFill>
                <a:hlinkClick r:id="rId4"/>
              </a:rPr>
              <a:t>QuickSearch</a:t>
            </a:r>
            <a:r>
              <a:rPr lang="de" u="sng">
                <a:solidFill>
                  <a:schemeClr val="hlink"/>
                </a:solidFill>
              </a:rPr>
              <a:t> </a:t>
            </a:r>
            <a:r>
              <a:rPr lang="de">
                <a:solidFill>
                  <a:schemeClr val="dk1"/>
                </a:solidFill>
              </a:rPr>
              <a:t>→ A UI library to providing quick production grade UI, connected to Search APIs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Support for </a:t>
            </a:r>
            <a:r>
              <a:rPr lang="de">
                <a:solidFill>
                  <a:srgbClr val="E6E6E6"/>
                </a:solidFill>
              </a:rPr>
              <a:t>integrable</a:t>
            </a:r>
            <a:r>
              <a:rPr lang="de">
                <a:solidFill>
                  <a:schemeClr val="dk1"/>
                </a:solidFill>
              </a:rPr>
              <a:t> widgets: sort, filter, product UI grids, rating, price, search bar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Available in variety of flavors: React, VueJs, IOS, Android.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OpenSource</a:t>
            </a:r>
            <a:r>
              <a:rPr lang="de" u="sng">
                <a:solidFill>
                  <a:schemeClr val="hlink"/>
                </a:solidFill>
              </a:rPr>
              <a:t> </a:t>
            </a:r>
            <a:r>
              <a:rPr lang="de">
                <a:solidFill>
                  <a:schemeClr val="dk1"/>
                </a:solidFill>
              </a:rPr>
              <a:t>(Apache 2) Libraries:</a:t>
            </a:r>
            <a:r>
              <a:rPr lang="de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u="sng">
                <a:solidFill>
                  <a:schemeClr val="hlink"/>
                </a:solidFill>
                <a:hlinkClick r:id="rId6"/>
              </a:rPr>
              <a:t>Blacklight</a:t>
            </a:r>
            <a:r>
              <a:rPr lang="de">
                <a:solidFill>
                  <a:schemeClr val="dk1"/>
                </a:solidFill>
              </a:rPr>
              <a:t>,</a:t>
            </a:r>
            <a:r>
              <a:rPr lang="de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de" u="sng">
                <a:solidFill>
                  <a:schemeClr val="hlink"/>
                </a:solidFill>
                <a:hlinkClick r:id="rId8"/>
              </a:rPr>
              <a:t>Reactive Search</a:t>
            </a:r>
            <a:endParaRPr u="sng">
              <a:solidFill>
                <a:schemeClr val="hlink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Auto-Complete → A UI library to complete user inputs.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Improves user experiences, reduces typo/ language errors.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Makes the search platform pluggable to websites/Apps.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Themed Search libraries: Restricted to specific use-cases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Document Search - Captures document hierarchy, handles typos.</a:t>
            </a:r>
            <a:endParaRPr>
              <a:solidFill>
                <a:schemeClr val="dk1"/>
              </a:solidFill>
            </a:endParaRPr>
          </a:p>
          <a:p>
            <a:pPr indent="-29845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Needs an integrable crawler. To search and index webpages, catalogs</a:t>
            </a:r>
            <a:endParaRPr>
              <a:solidFill>
                <a:schemeClr val="dk1"/>
              </a:solidFill>
            </a:endParaRPr>
          </a:p>
          <a:p>
            <a:pPr indent="-2984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</a:pPr>
            <a:r>
              <a:rPr lang="de">
                <a:solidFill>
                  <a:schemeClr val="dk1"/>
                </a:solidFill>
              </a:rPr>
              <a:t>Geolocation Search - Uses lat/long coordinates, filters by geographical areas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Relevance Engine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Query Pre-Processing: Querqy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Search/Rules Management UI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Query Tuning UI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Learning to Rank/AI re-Ranking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Personalization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Analytics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Click Stream</a:t>
            </a:r>
            <a:endParaRPr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>
                <a:solidFill>
                  <a:schemeClr val="dk1"/>
                </a:solidFill>
              </a:rPr>
              <a:t>Query Observability and Analytics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Testing/Scoring Engine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u="sng">
                <a:solidFill>
                  <a:schemeClr val="hlink"/>
                </a:solidFill>
                <a:hlinkClick r:id="rId9"/>
              </a:rPr>
              <a:t>Quepid</a:t>
            </a:r>
            <a:endParaRPr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b="1" lang="de">
                <a:solidFill>
                  <a:schemeClr val="dk1"/>
                </a:solidFill>
              </a:rPr>
              <a:t>Scaling</a:t>
            </a:r>
            <a:endParaRPr b="1">
              <a:solidFill>
                <a:schemeClr val="dk1"/>
              </a:solidFill>
            </a:endParaRPr>
          </a:p>
          <a:p>
            <a:pPr indent="-2984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de" u="sng">
                <a:solidFill>
                  <a:schemeClr val="hlink"/>
                </a:solidFill>
                <a:hlinkClick r:id="rId10"/>
              </a:rPr>
              <a:t>RRE</a:t>
            </a:r>
            <a:endParaRPr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de">
                <a:solidFill>
                  <a:schemeClr val="dk1"/>
                </a:solidFill>
              </a:rPr>
              <a:t>Security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2590990290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2590990290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open search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Know about the background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Released 1.0 around 1 year ago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Community -&gt; Issues, design proposal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Biweekly community meeting opensearch.org/events or meetup.com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de"/>
              <a:t>external maintainer and </a:t>
            </a:r>
            <a:r>
              <a:rPr lang="de"/>
              <a:t>truly</a:t>
            </a:r>
            <a:r>
              <a:rPr lang="de"/>
              <a:t> open project for everyone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259099029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259099029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user centric search vs content search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25c11d013b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25c11d013b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5c11d013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5c11d013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Most retailers already have some kind of webshop with some kind of search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Reasons for developing a new search are heterogeneous (cloud transf, potential for growth)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Common problems / challenges; how can they be shared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de"/>
              <a:t>Developing a new search is not trivial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5c11d013b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25c11d013b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25c11d013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25c11d013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25c11d013b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25c11d013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hyperlink" Target="https://www.linkedin.com/in/dr-johannes-peter-1b060975/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www.linkedin.com/in/ianirudha/" TargetMode="External"/><Relationship Id="rId7" Type="http://schemas.openxmlformats.org/officeDocument/2006/relationships/hyperlink" Target="https://www.linkedin.com/in/pshenoy36/" TargetMode="External"/><Relationship Id="rId8" Type="http://schemas.openxmlformats.org/officeDocument/2006/relationships/image" Target="../media/image1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opensearch.org/docs/latest/opensearch/query-dsl/full-text" TargetMode="External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linkedin.com/in/ianirudha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4.png"/><Relationship Id="rId5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OpenSearch - Ecommerce Search &amp; Discovery Platform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Powered by Querqy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Retail is marketing-driven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Singles' day (139 bn in China in 2021)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Black Friday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Valentines Day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Thanksgiving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Christmas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…</a:t>
            </a:r>
            <a:endParaRPr/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9950" y="1266325"/>
            <a:ext cx="1446274" cy="13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/>
        </p:nvSpPr>
        <p:spPr>
          <a:xfrm>
            <a:off x="591200" y="836125"/>
            <a:ext cx="78123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Your machine learning learns the wrong things. Please tell it to push our private labels!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400" y="2998275"/>
            <a:ext cx="1705675" cy="1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825" y="2998275"/>
            <a:ext cx="1705676" cy="17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relevance in retail about?</a:t>
            </a:r>
            <a:endParaRPr/>
          </a:p>
        </p:txBody>
      </p:sp>
      <p:sp>
        <p:nvSpPr>
          <p:cNvPr id="144" name="Google Shape;144;p2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Customer satisfaction / inspiration / experience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Margin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Promotions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Private labels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Manufacturer deals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Storage cost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Return cost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Sponsored products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400" y="2998275"/>
            <a:ext cx="1705675" cy="1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875" y="2998275"/>
            <a:ext cx="1705676" cy="17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5"/>
          <p:cNvSpPr txBox="1"/>
          <p:nvPr/>
        </p:nvSpPr>
        <p:spPr>
          <a:xfrm>
            <a:off x="591200" y="836125"/>
            <a:ext cx="7812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Well, you finally did it and released a new search ... ... this is awesome ... uhm ... we are all really excited about this ... ... and ... uhm ... what about AI?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developing an own search?</a:t>
            </a:r>
            <a:endParaRPr/>
          </a:p>
        </p:txBody>
      </p:sp>
      <p:pic>
        <p:nvPicPr>
          <p:cNvPr id="157" name="Google Shape;15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338" y="1195025"/>
            <a:ext cx="3877274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619325" y="4037075"/>
            <a:ext cx="355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latin typeface="Open Sans"/>
                <a:ea typeface="Open Sans"/>
                <a:cs typeface="Open Sans"/>
                <a:sym typeface="Open Sans"/>
              </a:rPr>
              <a:t>This is the must-have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9" name="Google Shape;159;p26"/>
          <p:cNvSpPr txBox="1"/>
          <p:nvPr/>
        </p:nvSpPr>
        <p:spPr>
          <a:xfrm>
            <a:off x="4130950" y="4013975"/>
            <a:ext cx="19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Why developing an own search?</a:t>
            </a:r>
            <a:endParaRPr/>
          </a:p>
        </p:txBody>
      </p:sp>
      <p:pic>
        <p:nvPicPr>
          <p:cNvPr id="165" name="Google Shape;16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338" y="1195025"/>
            <a:ext cx="3877274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7"/>
          <p:cNvSpPr txBox="1"/>
          <p:nvPr/>
        </p:nvSpPr>
        <p:spPr>
          <a:xfrm>
            <a:off x="619325" y="4037075"/>
            <a:ext cx="355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latin typeface="Open Sans"/>
                <a:ea typeface="Open Sans"/>
                <a:cs typeface="Open Sans"/>
                <a:sym typeface="Open Sans"/>
              </a:rPr>
              <a:t>This is the must-have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4130950" y="4013975"/>
            <a:ext cx="19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3363850" y="940200"/>
            <a:ext cx="960300" cy="3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0"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sz="20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619325" y="2528925"/>
            <a:ext cx="2744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latin typeface="Open Sans"/>
                <a:ea typeface="Open Sans"/>
                <a:cs typeface="Open Sans"/>
                <a:sym typeface="Open Sans"/>
              </a:rPr>
              <a:t>This is the potential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Get your short-head done!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Continuous improvement &amp; maintenance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Enablement of Category Managers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Query rewriting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de"/>
              <a:t>Wordbreak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Spell Correction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Synonyms / Graphs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Boosts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Semantic filters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…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idx="1" type="body"/>
          </p:nvPr>
        </p:nvSpPr>
        <p:spPr>
          <a:xfrm>
            <a:off x="1773625" y="445025"/>
            <a:ext cx="70587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/>
              <a:t>Own your e-commerce search with Chorus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de"/>
              <a:t>(Wrigley, 2022)</a:t>
            </a:r>
            <a:endParaRPr b="1"/>
          </a:p>
        </p:txBody>
      </p:sp>
      <p:pic>
        <p:nvPicPr>
          <p:cNvPr id="181" name="Google Shape;18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445025"/>
            <a:ext cx="1279075" cy="127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311700" y="1858075"/>
            <a:ext cx="8520600" cy="27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Querqy (library/plugin for search business rules)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SMUI (UI for rule maintenance)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Splainer (tracing / debugging of result scores)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Quepid (manual judgments)</a:t>
            </a:r>
            <a:endParaRPr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Blacklight / ReactiveSearch (search UI)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Querqy?</a:t>
            </a:r>
            <a:endParaRPr/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311700" y="1266325"/>
            <a:ext cx="8520600" cy="100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de"/>
              <a:t>Querqy is a library and an open source query rewriting plugin for Solr, Elasticsearch and (soon) OpenSearch</a:t>
            </a:r>
            <a:endParaRPr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9150" y="2378150"/>
            <a:ext cx="5245699" cy="20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Querqy for OpenSearch</a:t>
            </a:r>
            <a:endParaRPr/>
          </a:p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Source code: </a:t>
            </a:r>
            <a:r>
              <a:rPr lang="de" sz="1700"/>
              <a:t>https://github.com/JohannesDaniel/querqy-opensearch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de" sz="1700"/>
              <a:t>Roadmap: </a:t>
            </a:r>
            <a:r>
              <a:rPr lang="de" sz="1700"/>
              <a:t>https://github.com/orgs/opensearch-project/projects/1</a:t>
            </a:r>
            <a:endParaRPr sz="1700"/>
          </a:p>
        </p:txBody>
      </p:sp>
      <p:pic>
        <p:nvPicPr>
          <p:cNvPr id="196" name="Google Shape;19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950" y="2175325"/>
            <a:ext cx="5919048" cy="256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1"/>
          <p:cNvSpPr/>
          <p:nvPr/>
        </p:nvSpPr>
        <p:spPr>
          <a:xfrm>
            <a:off x="2046175" y="2876200"/>
            <a:ext cx="2166300" cy="1868400"/>
          </a:xfrm>
          <a:prstGeom prst="frame">
            <a:avLst>
              <a:gd fmla="val 5327" name="adj1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-121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About us</a:t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47625"/>
            <a:ext cx="1289900" cy="1289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>
            <a:off x="1817175" y="931500"/>
            <a:ext cx="7114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de"/>
              <a:t>Dr. Johannes Peter</a:t>
            </a:r>
            <a:endParaRPr sz="3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" sz="1200">
                <a:latin typeface="Open Sans"/>
                <a:ea typeface="Open Sans"/>
                <a:cs typeface="Open Sans"/>
                <a:sym typeface="Open Sans"/>
              </a:rPr>
              <a:t>Psychology and Computer Science | Querqy Committer | Team Servant | Data &amp; Cloud Engineer | Product Manager (if there is no alternative)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https://www.linkedin.com/in/dr-johannes-peter-1b060975/</a:t>
            </a:r>
            <a:endParaRPr sz="12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766734"/>
            <a:ext cx="1289900" cy="121059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866900" y="3800225"/>
            <a:ext cx="71148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de"/>
              <a:t>Anirudha Jadhav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Open-Source @AWS | Engineering Leader @ OpenSearch.org , Solr, Lucene Elasticsearch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6"/>
              </a:rPr>
              <a:t>https://www.linkedin.com/in/ianirudha/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1866900" y="2350413"/>
            <a:ext cx="71148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de"/>
              <a:t>Shenoy Pratik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de" sz="1200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SDE @ Relevancy Engineering OpenSearch.org  | USC Alumni | Ex-Computer Vision at SAP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 u="sng">
                <a:solidFill>
                  <a:schemeClr val="hlink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  <a:hlinkClick r:id="rId7"/>
              </a:rPr>
              <a:t>https://www.linkedin.com/in/pshenoy36/</a:t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1699" y="2289925"/>
            <a:ext cx="1289901" cy="1273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Analytics with OpenSearch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OpenSearch SQL</a:t>
            </a:r>
            <a:endParaRPr/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11700" y="1266325"/>
            <a:ext cx="4292400" cy="36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OpenSearch SQL lets you write queries in SQL rather than the</a:t>
            </a:r>
            <a:r>
              <a:rPr lang="de">
                <a:uFill>
                  <a:noFill/>
                </a:uFill>
                <a:hlinkClick r:id="rId3"/>
              </a:rPr>
              <a:t> </a:t>
            </a:r>
            <a:r>
              <a:rPr lang="de"/>
              <a:t>OpenSearch query DSL </a:t>
            </a:r>
            <a:endParaRPr/>
          </a:p>
          <a:p>
            <a:pPr indent="0" lvl="0" marL="45720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-355600" lvl="0" marL="457200" rtl="0" algn="just">
              <a:spcBef>
                <a:spcPts val="120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SQL supports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Aggregations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Full-text Search 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Functions 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JDBC </a:t>
            </a:r>
            <a:r>
              <a:rPr lang="de"/>
              <a:t> 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ODBC </a:t>
            </a:r>
            <a:endParaRPr/>
          </a:p>
        </p:txBody>
      </p:sp>
      <p:pic>
        <p:nvPicPr>
          <p:cNvPr descr="OpenSearch Dashboards SQL UI plugin" id="209" name="Google Shape;209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600" y="1666600"/>
            <a:ext cx="3936574" cy="22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/>
          <p:cNvSpPr txBox="1"/>
          <p:nvPr>
            <p:ph idx="1" type="body"/>
          </p:nvPr>
        </p:nvSpPr>
        <p:spPr>
          <a:xfrm>
            <a:off x="311700" y="1237325"/>
            <a:ext cx="8083200" cy="3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Sample session dataset:	</a:t>
            </a:r>
            <a:endParaRPr/>
          </a:p>
          <a:p>
            <a:pPr indent="-336550" lvl="1" marL="914400" rtl="0" algn="just">
              <a:spcBef>
                <a:spcPts val="120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We created sample session data that captures queries, product clicks and checkout information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The products are subset of category `</a:t>
            </a:r>
            <a:r>
              <a:rPr lang="de"/>
              <a:t>printers`</a:t>
            </a:r>
            <a:r>
              <a:rPr lang="de"/>
              <a:t> from Chorus Dataset</a:t>
            </a:r>
            <a:endParaRPr/>
          </a:p>
          <a:p>
            <a:pPr indent="-336550" lvl="1" marL="914400" rtl="0" algn="just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Attributes stored: </a:t>
            </a:r>
            <a:r>
              <a:rPr lang="de"/>
              <a:t> session_id, q</a:t>
            </a:r>
            <a:r>
              <a:rPr lang="de"/>
              <a:t>uery, product_click, checkout details</a:t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OpenSearch SQL for E-commerce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/>
          <p:cNvSpPr txBox="1"/>
          <p:nvPr>
            <p:ph idx="1" type="body"/>
          </p:nvPr>
        </p:nvSpPr>
        <p:spPr>
          <a:xfrm>
            <a:off x="311700" y="1237325"/>
            <a:ext cx="8520600" cy="3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6075" lvl="0" marL="457200" rtl="0" algn="just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Using the output of OpenSearch SQL, we can update the querqy rules</a:t>
            </a:r>
            <a:endParaRPr/>
          </a:p>
          <a:p>
            <a:pPr indent="-346075" lvl="0" marL="457200" rtl="0" algn="just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de"/>
              <a:t>Go a step further, to automate the querqy rules with SQL REST APIs</a:t>
            </a:r>
            <a:endParaRPr/>
          </a:p>
          <a:p>
            <a:pPr indent="0" lvl="0" marL="457200" rtl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 </a:t>
            </a:r>
            <a:endParaRPr/>
          </a:p>
        </p:txBody>
      </p:sp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OpenSearch SQL for E-commerce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5"/>
          <p:cNvPicPr preferRelativeResize="0"/>
          <p:nvPr/>
        </p:nvPicPr>
        <p:blipFill rotWithShape="1">
          <a:blip r:embed="rId3">
            <a:alphaModFix/>
          </a:blip>
          <a:srcRect b="0" l="0" r="39780" t="0"/>
          <a:stretch/>
        </p:blipFill>
        <p:spPr>
          <a:xfrm>
            <a:off x="4923025" y="1726525"/>
            <a:ext cx="3177075" cy="9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28175" y="1202775"/>
            <a:ext cx="1724100" cy="176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5"/>
          <p:cNvSpPr/>
          <p:nvPr/>
        </p:nvSpPr>
        <p:spPr>
          <a:xfrm>
            <a:off x="2424375" y="2203300"/>
            <a:ext cx="479100" cy="14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5"/>
          <p:cNvPicPr preferRelativeResize="0"/>
          <p:nvPr/>
        </p:nvPicPr>
        <p:blipFill rotWithShape="1">
          <a:blip r:embed="rId4">
            <a:alphaModFix/>
          </a:blip>
          <a:srcRect b="33809" l="60419" r="27609" t="58230"/>
          <a:stretch/>
        </p:blipFill>
        <p:spPr>
          <a:xfrm>
            <a:off x="2387025" y="2240075"/>
            <a:ext cx="206400" cy="14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OpenSearch PPL </a:t>
            </a:r>
            <a:endParaRPr/>
          </a:p>
        </p:txBody>
      </p:sp>
      <p:sp>
        <p:nvSpPr>
          <p:cNvPr id="231" name="Google Shape;231;p36"/>
          <p:cNvSpPr txBox="1"/>
          <p:nvPr>
            <p:ph idx="1" type="body"/>
          </p:nvPr>
        </p:nvSpPr>
        <p:spPr>
          <a:xfrm>
            <a:off x="311700" y="1266325"/>
            <a:ext cx="8457300" cy="3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Piped Processing Language (PPL) is a query language that lets you use pipe (|) syntax to explore, discover, and query data stored in OpenSearch, especially for observability.</a:t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 rotWithShape="1">
          <a:blip r:embed="rId3">
            <a:alphaModFix/>
          </a:blip>
          <a:srcRect b="73338" l="0" r="0" t="0"/>
          <a:stretch/>
        </p:blipFill>
        <p:spPr>
          <a:xfrm>
            <a:off x="2330200" y="2528600"/>
            <a:ext cx="4267200" cy="63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 rotWithShape="1">
          <a:blip r:embed="rId3">
            <a:alphaModFix/>
          </a:blip>
          <a:srcRect b="0" l="0" r="0" t="31257"/>
          <a:stretch/>
        </p:blipFill>
        <p:spPr>
          <a:xfrm>
            <a:off x="2330200" y="3165248"/>
            <a:ext cx="4267200" cy="164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Observability into E-commerce Session Data</a:t>
            </a:r>
            <a:r>
              <a:rPr lang="de"/>
              <a:t> </a:t>
            </a:r>
            <a:endParaRPr/>
          </a:p>
        </p:txBody>
      </p:sp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Use OpenSearch PPL to create graphs, charts and panels.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Create visualization and saved queries from clickstream logs, session information, service logs in Events Analytics. </a:t>
            </a:r>
            <a:endParaRPr/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Create operational panels to aggregate all the visualizations in a single pane. 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 txBox="1"/>
          <p:nvPr>
            <p:ph type="title"/>
          </p:nvPr>
        </p:nvSpPr>
        <p:spPr>
          <a:xfrm>
            <a:off x="363000" y="393675"/>
            <a:ext cx="87810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Join us </a:t>
            </a:r>
            <a:endParaRPr/>
          </a:p>
        </p:txBody>
      </p:sp>
      <p:sp>
        <p:nvSpPr>
          <p:cNvPr id="245" name="Google Shape;245;p3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100% open source work!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https://www.linkedin.com/in/ianirudha</a:t>
            </a:r>
            <a:r>
              <a:rPr lang="de"/>
              <a:t> - lets talk!</a:t>
            </a:r>
            <a:endParaRPr/>
          </a:p>
          <a:p>
            <a:pPr indent="-336550" lvl="1" marL="914400" rtl="0" algn="l">
              <a:spcBef>
                <a:spcPts val="1200"/>
              </a:spcBef>
              <a:spcAft>
                <a:spcPts val="0"/>
              </a:spcAft>
              <a:buSzPts val="1700"/>
              <a:buChar char="-"/>
            </a:pPr>
            <a:r>
              <a:rPr lang="de"/>
              <a:t>Greater Seattle Areas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/>
              <a:t>Vancouver CA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/>
              <a:t>Berlin, Germany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/>
              <a:t>Bangalore</a:t>
            </a:r>
            <a:r>
              <a:rPr lang="de"/>
              <a:t>, India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/>
              <a:t>Shanghai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de"/>
              <a:t>Fully remote!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 txBox="1"/>
          <p:nvPr>
            <p:ph type="title"/>
          </p:nvPr>
        </p:nvSpPr>
        <p:spPr>
          <a:xfrm>
            <a:off x="311725" y="1690350"/>
            <a:ext cx="23061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Future plans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&amp;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Thank You!</a:t>
            </a:r>
            <a:endParaRPr/>
          </a:p>
        </p:txBody>
      </p:sp>
      <p:pic>
        <p:nvPicPr>
          <p:cNvPr id="251" name="Google Shape;25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7825" y="83100"/>
            <a:ext cx="6023352" cy="491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About OpenSearch(.org)</a:t>
            </a:r>
            <a:endParaRPr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7210" y="2634225"/>
            <a:ext cx="3469574" cy="238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750" y="1725750"/>
            <a:ext cx="3469576" cy="2956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7499" y="359325"/>
            <a:ext cx="3923249" cy="30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875" y="76200"/>
            <a:ext cx="6093676" cy="496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Search in the context of retail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400" y="2998275"/>
            <a:ext cx="1705675" cy="1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6875" y="2998275"/>
            <a:ext cx="1705676" cy="170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91200" y="836125"/>
            <a:ext cx="78123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“You want to implement a new search? This is a great idea. We will give you a long list of requirements. As soon as you have implemented all the features we will somehow compare 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 searches and decide whether we want to have it or not.”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Sales</a:t>
            </a:r>
            <a:r>
              <a:rPr lang="de"/>
              <a:t> responsibilities</a:t>
            </a:r>
            <a:endParaRPr/>
          </a:p>
        </p:txBody>
      </p:sp>
      <p:sp>
        <p:nvSpPr>
          <p:cNvPr id="109" name="Google Shape;109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Teams sliced by categories (category managers)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Smartphones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Notebooks</a:t>
            </a:r>
            <a:endParaRPr/>
          </a:p>
          <a:p>
            <a:pPr indent="-33655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…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de"/>
              <a:t>Overall responsibility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Discounts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Promotions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Findability</a:t>
            </a:r>
            <a:endParaRPr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de"/>
              <a:t>…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Much focus on short-head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8338" y="1195025"/>
            <a:ext cx="3877274" cy="368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610900" y="4037075"/>
            <a:ext cx="3559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700">
                <a:latin typeface="Open Sans"/>
                <a:ea typeface="Open Sans"/>
                <a:cs typeface="Open Sans"/>
                <a:sym typeface="Open Sans"/>
              </a:rPr>
              <a:t>Maintainable amount of queries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4251075" y="4013975"/>
            <a:ext cx="377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2000">
                <a:latin typeface="Open Sans"/>
                <a:ea typeface="Open Sans"/>
                <a:cs typeface="Open Sans"/>
                <a:sym typeface="Open Sans"/>
              </a:rPr>
              <a:t>{</a:t>
            </a:r>
            <a:endParaRPr b="1" sz="2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/>
        </p:nvSpPr>
        <p:spPr>
          <a:xfrm>
            <a:off x="591200" y="836125"/>
            <a:ext cx="7812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I don't care about algorithms. I need the following products to be at the top for several queries at next Tuesday between 5 and 10 pm. Thank you.</a:t>
            </a:r>
            <a:r>
              <a:rPr lang="de" sz="2000">
                <a:latin typeface="Open Sans"/>
                <a:ea typeface="Open Sans"/>
                <a:cs typeface="Open Sans"/>
                <a:sym typeface="Open Sans"/>
              </a:rPr>
              <a:t>”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1400" y="2998275"/>
            <a:ext cx="1705675" cy="170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7825" y="2998275"/>
            <a:ext cx="1705676" cy="170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