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72" r:id="rId2"/>
    <p:sldId id="308" r:id="rId3"/>
    <p:sldId id="356" r:id="rId4"/>
    <p:sldId id="355" r:id="rId5"/>
    <p:sldId id="368" r:id="rId6"/>
    <p:sldId id="364" r:id="rId7"/>
    <p:sldId id="365" r:id="rId8"/>
    <p:sldId id="367" r:id="rId9"/>
    <p:sldId id="363" r:id="rId10"/>
    <p:sldId id="366" r:id="rId11"/>
    <p:sldId id="369" r:id="rId12"/>
    <p:sldId id="30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3C5A"/>
    <a:srgbClr val="FF5700"/>
    <a:srgbClr val="2BD5C4"/>
    <a:srgbClr val="FCB81D"/>
    <a:srgbClr val="F75275"/>
    <a:srgbClr val="963CBF"/>
    <a:srgbClr val="052839"/>
    <a:srgbClr val="2CA3E1"/>
    <a:srgbClr val="B9D9EB"/>
    <a:srgbClr val="1E5D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58"/>
    <p:restoredTop sz="64083"/>
  </p:normalViewPr>
  <p:slideViewPr>
    <p:cSldViewPr snapToGrid="0" snapToObjects="1">
      <p:cViewPr varScale="1">
        <p:scale>
          <a:sx n="84" d="100"/>
          <a:sy n="84" d="100"/>
        </p:scale>
        <p:origin x="1192" y="184"/>
      </p:cViewPr>
      <p:guideLst/>
    </p:cSldViewPr>
  </p:slideViewPr>
  <p:outlineViewPr>
    <p:cViewPr>
      <p:scale>
        <a:sx n="33" d="100"/>
        <a:sy n="33" d="100"/>
      </p:scale>
      <p:origin x="0" y="-3552"/>
    </p:cViewPr>
  </p:outlineViewPr>
  <p:notesTextViewPr>
    <p:cViewPr>
      <p:scale>
        <a:sx n="150" d="100"/>
        <a:sy n="150" d="100"/>
      </p:scale>
      <p:origin x="0" y="0"/>
    </p:cViewPr>
  </p:notesTextViewPr>
  <p:notesViewPr>
    <p:cSldViewPr snapToGrid="0" snapToObjects="1">
      <p:cViewPr varScale="1">
        <p:scale>
          <a:sx n="154" d="100"/>
          <a:sy n="154" d="100"/>
        </p:scale>
        <p:origin x="5856"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E360E6-9AE5-1648-91AF-46CDCB45EB32}" type="datetimeFigureOut">
              <a:rPr lang="en-US" smtClean="0"/>
              <a:t>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ADF9D7-0BDF-7349-B61E-8A4C673BD7E6}" type="slidenum">
              <a:rPr lang="en-US" smtClean="0"/>
              <a:t>‹#›</a:t>
            </a:fld>
            <a:endParaRPr lang="en-US"/>
          </a:p>
        </p:txBody>
      </p:sp>
    </p:spTree>
    <p:extLst>
      <p:ext uri="{BB962C8B-B14F-4D97-AF65-F5344CB8AC3E}">
        <p14:creationId xmlns:p14="http://schemas.microsoft.com/office/powerpoint/2010/main" val="3127445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ADF9D7-0BDF-7349-B61E-8A4C673BD7E6}" type="slidenum">
              <a:rPr lang="en-US" smtClean="0"/>
              <a:t>1</a:t>
            </a:fld>
            <a:endParaRPr lang="en-US"/>
          </a:p>
        </p:txBody>
      </p:sp>
    </p:spTree>
    <p:extLst>
      <p:ext uri="{BB962C8B-B14F-4D97-AF65-F5344CB8AC3E}">
        <p14:creationId xmlns:p14="http://schemas.microsoft.com/office/powerpoint/2010/main" val="3255312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Open source project how can we make search better for you</a:t>
            </a:r>
          </a:p>
        </p:txBody>
      </p:sp>
      <p:sp>
        <p:nvSpPr>
          <p:cNvPr id="4" name="Slide Number Placeholder 3"/>
          <p:cNvSpPr>
            <a:spLocks noGrp="1"/>
          </p:cNvSpPr>
          <p:nvPr>
            <p:ph type="sldNum" sz="quarter" idx="5"/>
          </p:nvPr>
        </p:nvSpPr>
        <p:spPr/>
        <p:txBody>
          <a:bodyPr/>
          <a:lstStyle/>
          <a:p>
            <a:fld id="{46ADF9D7-0BDF-7349-B61E-8A4C673BD7E6}" type="slidenum">
              <a:rPr lang="en-US" smtClean="0"/>
              <a:t>12</a:t>
            </a:fld>
            <a:endParaRPr lang="en-US"/>
          </a:p>
        </p:txBody>
      </p:sp>
    </p:spTree>
    <p:extLst>
      <p:ext uri="{BB962C8B-B14F-4D97-AF65-F5344CB8AC3E}">
        <p14:creationId xmlns:p14="http://schemas.microsoft.com/office/powerpoint/2010/main" val="147078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Work on open-source OpenSearch at AWS</a:t>
            </a:r>
          </a:p>
          <a:p>
            <a:pPr marL="171450" indent="-171450">
              <a:buFontTx/>
              <a:buChar char="-"/>
            </a:pPr>
            <a:r>
              <a:rPr lang="en-US" dirty="0"/>
              <a:t>Been a developer advocate for a little over a year</a:t>
            </a:r>
          </a:p>
          <a:p>
            <a:pPr marL="171450" indent="-171450">
              <a:buFontTx/>
              <a:buChar char="-"/>
            </a:pPr>
            <a:r>
              <a:rPr lang="en-US" dirty="0"/>
              <a:t>Previously worked as Data Engineer, Network Automation Engineer, and DevOps engineer</a:t>
            </a:r>
          </a:p>
          <a:p>
            <a:pPr marL="171450" indent="-171450">
              <a:buFontTx/>
              <a:buChar char="-"/>
            </a:pPr>
            <a:r>
              <a:rPr lang="en-US" dirty="0"/>
              <a:t>Before this job I worked at companies who relied on open-source software</a:t>
            </a:r>
          </a:p>
          <a:p>
            <a:pPr marL="171450" indent="-171450">
              <a:buFontTx/>
              <a:buChar char="-"/>
            </a:pPr>
            <a:r>
              <a:rPr lang="en-US" dirty="0"/>
              <a:t>Who is using open-source project at their work?</a:t>
            </a:r>
          </a:p>
          <a:p>
            <a:pPr marL="171450" indent="-171450">
              <a:buFontTx/>
              <a:buChar char="-"/>
            </a:pPr>
            <a:r>
              <a:rPr lang="en-US" dirty="0"/>
              <a:t>How many of you have contributed to open source work?</a:t>
            </a:r>
          </a:p>
        </p:txBody>
      </p:sp>
      <p:sp>
        <p:nvSpPr>
          <p:cNvPr id="4" name="Slide Number Placeholder 3"/>
          <p:cNvSpPr>
            <a:spLocks noGrp="1"/>
          </p:cNvSpPr>
          <p:nvPr>
            <p:ph type="sldNum" sz="quarter" idx="5"/>
          </p:nvPr>
        </p:nvSpPr>
        <p:spPr/>
        <p:txBody>
          <a:bodyPr/>
          <a:lstStyle/>
          <a:p>
            <a:fld id="{46ADF9D7-0BDF-7349-B61E-8A4C673BD7E6}" type="slidenum">
              <a:rPr lang="en-US" smtClean="0"/>
              <a:t>2</a:t>
            </a:fld>
            <a:endParaRPr lang="en-US"/>
          </a:p>
        </p:txBody>
      </p:sp>
    </p:spTree>
    <p:extLst>
      <p:ext uri="{BB962C8B-B14F-4D97-AF65-F5344CB8AC3E}">
        <p14:creationId xmlns:p14="http://schemas.microsoft.com/office/powerpoint/2010/main" val="3464226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dirty="0"/>
              <a:t>Enter Stavros: It’s been over a year since I hired you and search still sucks. What did I hire you for</a:t>
            </a:r>
            <a:br>
              <a:rPr lang="en-US" b="0" dirty="0"/>
            </a:br>
            <a:r>
              <a:rPr lang="en-US" b="0" dirty="0"/>
              <a:t>David: What do you mean? I am here to present about how to make search better. If you think you can do better then why don’t you come up here and talk. </a:t>
            </a:r>
          </a:p>
          <a:p>
            <a:pPr marL="171450" indent="-171450">
              <a:buFontTx/>
              <a:buChar char="-"/>
            </a:pPr>
            <a:endParaRPr lang="en-US" b="0" dirty="0"/>
          </a:p>
        </p:txBody>
      </p:sp>
      <p:sp>
        <p:nvSpPr>
          <p:cNvPr id="4" name="Slide Number Placeholder 3"/>
          <p:cNvSpPr>
            <a:spLocks noGrp="1"/>
          </p:cNvSpPr>
          <p:nvPr>
            <p:ph type="sldNum" sz="quarter" idx="5"/>
          </p:nvPr>
        </p:nvSpPr>
        <p:spPr/>
        <p:txBody>
          <a:bodyPr/>
          <a:lstStyle/>
          <a:p>
            <a:fld id="{46ADF9D7-0BDF-7349-B61E-8A4C673BD7E6}" type="slidenum">
              <a:rPr lang="en-US" smtClean="0"/>
              <a:t>3</a:t>
            </a:fld>
            <a:endParaRPr lang="en-US"/>
          </a:p>
        </p:txBody>
      </p:sp>
    </p:spTree>
    <p:extLst>
      <p:ext uri="{BB962C8B-B14F-4D97-AF65-F5344CB8AC3E}">
        <p14:creationId xmlns:p14="http://schemas.microsoft.com/office/powerpoint/2010/main" val="925130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46ADF9D7-0BDF-7349-B61E-8A4C673BD7E6}" type="slidenum">
              <a:rPr lang="en-US" smtClean="0"/>
              <a:t>4</a:t>
            </a:fld>
            <a:endParaRPr lang="en-US"/>
          </a:p>
        </p:txBody>
      </p:sp>
    </p:spTree>
    <p:extLst>
      <p:ext uri="{BB962C8B-B14F-4D97-AF65-F5344CB8AC3E}">
        <p14:creationId xmlns:p14="http://schemas.microsoft.com/office/powerpoint/2010/main" val="2363302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0" dirty="0"/>
          </a:p>
          <a:p>
            <a:pPr marL="171450" indent="-171450">
              <a:buFontTx/>
              <a:buChar char="-"/>
            </a:pPr>
            <a:r>
              <a:rPr lang="en-US" b="0" dirty="0"/>
              <a:t>Heard about LLM’s and Vector DB’s at a conference</a:t>
            </a:r>
          </a:p>
          <a:p>
            <a:pPr marL="171450" indent="-171450">
              <a:buFontTx/>
              <a:buChar char="-"/>
            </a:pPr>
            <a:r>
              <a:rPr lang="en-US" b="0" dirty="0"/>
              <a:t>LLM’s and Vector databases are cool but they are just a few tools of search</a:t>
            </a:r>
          </a:p>
          <a:p>
            <a:pPr marL="171450" indent="-171450">
              <a:buFontTx/>
              <a:buChar char="-"/>
            </a:pPr>
            <a:r>
              <a:rPr lang="en-US" b="0" dirty="0"/>
              <a:t>Need to focus on laying a good foundation first</a:t>
            </a:r>
          </a:p>
          <a:p>
            <a:pPr marL="628650" lvl="1" indent="-171450">
              <a:buFontTx/>
              <a:buChar char="-"/>
            </a:pPr>
            <a:r>
              <a:rPr lang="en-US" b="0" dirty="0"/>
              <a:t>Search logging</a:t>
            </a:r>
          </a:p>
          <a:p>
            <a:pPr marL="628650" lvl="1" indent="-171450">
              <a:buFontTx/>
              <a:buChar char="-"/>
            </a:pPr>
            <a:r>
              <a:rPr lang="en-US" b="0" dirty="0"/>
              <a:t>Can you run A/B tests with searches? </a:t>
            </a:r>
          </a:p>
          <a:p>
            <a:pPr marL="628650" lvl="1" indent="-171450">
              <a:buFontTx/>
              <a:buChar char="-"/>
            </a:pPr>
            <a:r>
              <a:rPr lang="en-US" b="0" dirty="0"/>
              <a:t>Do you have judgements for testing your search templates against</a:t>
            </a:r>
          </a:p>
          <a:p>
            <a:pPr marL="628650" lvl="1" indent="-171450">
              <a:buFontTx/>
              <a:buChar char="-"/>
            </a:pPr>
            <a:r>
              <a:rPr lang="en-US" b="0" dirty="0"/>
              <a:t>Understanding your users searches (what fields are important to relevance)</a:t>
            </a:r>
          </a:p>
          <a:p>
            <a:pPr marL="171450" lvl="0" indent="-171450">
              <a:buFontTx/>
              <a:buChar char="-"/>
            </a:pPr>
            <a:r>
              <a:rPr lang="en-US" b="0" dirty="0"/>
              <a:t>Also, you have to spend money to make money. Relevance tuning isn’t free</a:t>
            </a:r>
          </a:p>
        </p:txBody>
      </p:sp>
      <p:sp>
        <p:nvSpPr>
          <p:cNvPr id="4" name="Slide Number Placeholder 3"/>
          <p:cNvSpPr>
            <a:spLocks noGrp="1"/>
          </p:cNvSpPr>
          <p:nvPr>
            <p:ph type="sldNum" sz="quarter" idx="5"/>
          </p:nvPr>
        </p:nvSpPr>
        <p:spPr/>
        <p:txBody>
          <a:bodyPr/>
          <a:lstStyle/>
          <a:p>
            <a:fld id="{46ADF9D7-0BDF-7349-B61E-8A4C673BD7E6}" type="slidenum">
              <a:rPr lang="en-US" smtClean="0"/>
              <a:t>5</a:t>
            </a:fld>
            <a:endParaRPr lang="en-US"/>
          </a:p>
        </p:txBody>
      </p:sp>
    </p:spTree>
    <p:extLst>
      <p:ext uri="{BB962C8B-B14F-4D97-AF65-F5344CB8AC3E}">
        <p14:creationId xmlns:p14="http://schemas.microsoft.com/office/powerpoint/2010/main" val="1668372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dirty="0"/>
              <a:t>David: So I was going through our search logs from the other day and noticed that one user went through 20 pages of results for hotels in somewhere called the Berkshires.. Did you end up interviewing her? </a:t>
            </a:r>
          </a:p>
          <a:p>
            <a:pPr marL="171450" indent="-171450">
              <a:buFontTx/>
              <a:buChar char="-"/>
            </a:pPr>
            <a:r>
              <a:rPr lang="en-US" b="0" dirty="0"/>
              <a:t>Stavros to talk about Berkshires lady</a:t>
            </a:r>
          </a:p>
          <a:p>
            <a:pPr marL="171450" indent="-171450">
              <a:buFontTx/>
              <a:buChar char="-"/>
            </a:pPr>
            <a:r>
              <a:rPr lang="en-US" b="0" dirty="0"/>
              <a:t>We need to be enabling users with: </a:t>
            </a:r>
          </a:p>
          <a:p>
            <a:pPr marL="628650" lvl="1" indent="-171450">
              <a:buFontTx/>
              <a:buChar char="-"/>
            </a:pPr>
            <a:r>
              <a:rPr lang="en-US" b="0" dirty="0"/>
              <a:t>Auto-complete</a:t>
            </a:r>
          </a:p>
          <a:p>
            <a:pPr marL="628650" lvl="1" indent="-171450">
              <a:buFontTx/>
              <a:buChar char="-"/>
            </a:pPr>
            <a:r>
              <a:rPr lang="en-US" b="0" dirty="0"/>
              <a:t>Auto-suggest</a:t>
            </a:r>
          </a:p>
          <a:p>
            <a:pPr marL="628650" lvl="1" indent="-171450">
              <a:buFontTx/>
              <a:buChar char="-"/>
            </a:pPr>
            <a:r>
              <a:rPr lang="en-US" b="0" dirty="0"/>
              <a:t>Query interpretation and transparency</a:t>
            </a:r>
          </a:p>
        </p:txBody>
      </p:sp>
      <p:sp>
        <p:nvSpPr>
          <p:cNvPr id="4" name="Slide Number Placeholder 3"/>
          <p:cNvSpPr>
            <a:spLocks noGrp="1"/>
          </p:cNvSpPr>
          <p:nvPr>
            <p:ph type="sldNum" sz="quarter" idx="5"/>
          </p:nvPr>
        </p:nvSpPr>
        <p:spPr/>
        <p:txBody>
          <a:bodyPr/>
          <a:lstStyle/>
          <a:p>
            <a:fld id="{46ADF9D7-0BDF-7349-B61E-8A4C673BD7E6}" type="slidenum">
              <a:rPr lang="en-US" smtClean="0"/>
              <a:t>6</a:t>
            </a:fld>
            <a:endParaRPr lang="en-US"/>
          </a:p>
        </p:txBody>
      </p:sp>
    </p:spTree>
    <p:extLst>
      <p:ext uri="{BB962C8B-B14F-4D97-AF65-F5344CB8AC3E}">
        <p14:creationId xmlns:p14="http://schemas.microsoft.com/office/powerpoint/2010/main" val="2244445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dirty="0"/>
              <a:t>Clients need the tools and understanding on how to use them</a:t>
            </a:r>
          </a:p>
          <a:p>
            <a:pPr marL="171450" indent="-171450">
              <a:buFontTx/>
              <a:buChar char="-"/>
            </a:pPr>
            <a:r>
              <a:rPr lang="en-US" b="0" dirty="0"/>
              <a:t>We could just pin results for queries but it’s not maintainable</a:t>
            </a:r>
          </a:p>
          <a:p>
            <a:pPr marL="628650" lvl="1" indent="-171450">
              <a:buFontTx/>
              <a:buChar char="-"/>
            </a:pPr>
            <a:r>
              <a:rPr lang="en-US" b="0" dirty="0"/>
              <a:t>There could be collisions with pinned results and ambiguously boosted terms</a:t>
            </a:r>
          </a:p>
          <a:p>
            <a:pPr marL="171450" lvl="0" indent="-171450">
              <a:buFontTx/>
              <a:buChar char="-"/>
            </a:pPr>
            <a:r>
              <a:rPr lang="en-US" b="0" dirty="0"/>
              <a:t>Do they know what is bad about their search? </a:t>
            </a:r>
          </a:p>
          <a:p>
            <a:pPr marL="171450" lvl="0" indent="-171450">
              <a:buFontTx/>
              <a:buChar char="-"/>
            </a:pPr>
            <a:r>
              <a:rPr lang="en-US" b="0" dirty="0"/>
              <a:t>What are their expectations?</a:t>
            </a:r>
          </a:p>
        </p:txBody>
      </p:sp>
      <p:sp>
        <p:nvSpPr>
          <p:cNvPr id="4" name="Slide Number Placeholder 3"/>
          <p:cNvSpPr>
            <a:spLocks noGrp="1"/>
          </p:cNvSpPr>
          <p:nvPr>
            <p:ph type="sldNum" sz="quarter" idx="5"/>
          </p:nvPr>
        </p:nvSpPr>
        <p:spPr/>
        <p:txBody>
          <a:bodyPr/>
          <a:lstStyle/>
          <a:p>
            <a:fld id="{46ADF9D7-0BDF-7349-B61E-8A4C673BD7E6}" type="slidenum">
              <a:rPr lang="en-US" smtClean="0"/>
              <a:t>7</a:t>
            </a:fld>
            <a:endParaRPr lang="en-US"/>
          </a:p>
        </p:txBody>
      </p:sp>
    </p:spTree>
    <p:extLst>
      <p:ext uri="{BB962C8B-B14F-4D97-AF65-F5344CB8AC3E}">
        <p14:creationId xmlns:p14="http://schemas.microsoft.com/office/powerpoint/2010/main" val="217765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dirty="0"/>
              <a:t>To do statistics you need a statistician – we need the same mentality with search and search relevance. </a:t>
            </a:r>
          </a:p>
          <a:p>
            <a:pPr marL="171450" indent="-171450">
              <a:buFontTx/>
              <a:buChar char="-"/>
            </a:pPr>
            <a:r>
              <a:rPr lang="en-US" b="0" dirty="0"/>
              <a:t>In particular you may need several roles on your team: </a:t>
            </a:r>
          </a:p>
          <a:p>
            <a:pPr marL="628650" lvl="1" indent="-171450">
              <a:buFontTx/>
              <a:buChar char="-"/>
            </a:pPr>
            <a:r>
              <a:rPr lang="en-US" b="0" dirty="0"/>
              <a:t>Data Engineer (How to get your data from source to search)</a:t>
            </a:r>
          </a:p>
          <a:p>
            <a:pPr marL="1085850" lvl="2" indent="-171450">
              <a:buFontTx/>
              <a:buChar char="-"/>
            </a:pPr>
            <a:r>
              <a:rPr lang="en-US" b="0" dirty="0"/>
              <a:t>Handles ingestion, synonyms, update cycles for ingestion tooling</a:t>
            </a:r>
          </a:p>
          <a:p>
            <a:pPr marL="1085850" lvl="2" indent="-171450">
              <a:buFontTx/>
              <a:buChar char="-"/>
            </a:pPr>
            <a:r>
              <a:rPr lang="en-US" b="0" dirty="0"/>
              <a:t>Ingestion of search logs</a:t>
            </a:r>
          </a:p>
          <a:p>
            <a:pPr marL="628650" lvl="1" indent="-171450">
              <a:buFontTx/>
              <a:buChar char="-"/>
            </a:pPr>
            <a:r>
              <a:rPr lang="en-US" b="0" dirty="0"/>
              <a:t>Search Relevance engineer</a:t>
            </a:r>
          </a:p>
          <a:p>
            <a:pPr marL="1085850" lvl="2" indent="-171450">
              <a:buFontTx/>
              <a:buChar char="-"/>
            </a:pPr>
            <a:r>
              <a:rPr lang="en-US" b="0" dirty="0"/>
              <a:t>Well... I am probably not the person to tell you all what search relevance engineers do</a:t>
            </a:r>
          </a:p>
          <a:p>
            <a:pPr marL="628650" lvl="1" indent="-171450">
              <a:buFontTx/>
              <a:buChar char="-"/>
            </a:pPr>
            <a:r>
              <a:rPr lang="en-US" b="0" dirty="0"/>
              <a:t>Front end engineers to help capture search logs like clickstreams</a:t>
            </a:r>
          </a:p>
          <a:p>
            <a:pPr marL="628650" lvl="1" indent="-171450">
              <a:buFontTx/>
              <a:buChar char="-"/>
            </a:pPr>
            <a:r>
              <a:rPr lang="en-US" b="0" dirty="0"/>
              <a:t>DevOps engineers to deploy and build pipelines for your search systems</a:t>
            </a:r>
          </a:p>
          <a:p>
            <a:pPr marL="628650" lvl="1" indent="-171450">
              <a:buFontTx/>
              <a:buChar char="-"/>
            </a:pPr>
            <a:endParaRPr lang="en-US" b="0" dirty="0"/>
          </a:p>
          <a:p>
            <a:pPr marL="171450" indent="-171450">
              <a:buFontTx/>
              <a:buChar char="-"/>
            </a:pPr>
            <a:r>
              <a:rPr lang="en-US" b="0" dirty="0"/>
              <a:t>CEO consulting vs search consulting</a:t>
            </a:r>
          </a:p>
        </p:txBody>
      </p:sp>
      <p:sp>
        <p:nvSpPr>
          <p:cNvPr id="4" name="Slide Number Placeholder 3"/>
          <p:cNvSpPr>
            <a:spLocks noGrp="1"/>
          </p:cNvSpPr>
          <p:nvPr>
            <p:ph type="sldNum" sz="quarter" idx="5"/>
          </p:nvPr>
        </p:nvSpPr>
        <p:spPr/>
        <p:txBody>
          <a:bodyPr/>
          <a:lstStyle/>
          <a:p>
            <a:fld id="{46ADF9D7-0BDF-7349-B61E-8A4C673BD7E6}" type="slidenum">
              <a:rPr lang="en-US" smtClean="0"/>
              <a:t>9</a:t>
            </a:fld>
            <a:endParaRPr lang="en-US"/>
          </a:p>
        </p:txBody>
      </p:sp>
    </p:spTree>
    <p:extLst>
      <p:ext uri="{BB962C8B-B14F-4D97-AF65-F5344CB8AC3E}">
        <p14:creationId xmlns:p14="http://schemas.microsoft.com/office/powerpoint/2010/main" val="4166848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dirty="0"/>
              <a:t>Boss: </a:t>
            </a:r>
          </a:p>
          <a:p>
            <a:pPr marL="171450" lvl="0" indent="-171450">
              <a:buFontTx/>
              <a:buChar char="-"/>
            </a:pPr>
            <a:r>
              <a:rPr lang="en-US" b="0" dirty="0"/>
              <a:t>CTO:</a:t>
            </a:r>
          </a:p>
          <a:p>
            <a:pPr marL="171450" lvl="0" indent="-171450">
              <a:buFontTx/>
              <a:buChar char="-"/>
            </a:pPr>
            <a:r>
              <a:rPr lang="en-US" b="0" dirty="0"/>
              <a:t>Clients:</a:t>
            </a:r>
          </a:p>
          <a:p>
            <a:pPr marL="171450" lvl="0" indent="-171450">
              <a:buFontTx/>
              <a:buChar char="-"/>
            </a:pPr>
            <a:r>
              <a:rPr lang="en-US" b="0" dirty="0"/>
              <a:t>End-Users:</a:t>
            </a:r>
          </a:p>
          <a:p>
            <a:pPr marL="628650" lvl="1" indent="-171450">
              <a:buFontTx/>
              <a:buChar char="-"/>
            </a:pPr>
            <a:r>
              <a:rPr lang="en-US" b="0" dirty="0"/>
              <a:t>Often know what they are looking for but don’t know how to get there</a:t>
            </a:r>
          </a:p>
          <a:p>
            <a:pPr marL="628650" lvl="1" indent="-171450">
              <a:buFontTx/>
              <a:buChar char="-"/>
            </a:pPr>
            <a:r>
              <a:rPr lang="en-US" b="0" dirty="0"/>
              <a:t>They need education as well on how they can build better queries</a:t>
            </a:r>
          </a:p>
          <a:p>
            <a:pPr marL="628650" lvl="1" indent="-171450">
              <a:buFontTx/>
              <a:buChar char="-"/>
            </a:pPr>
            <a:r>
              <a:rPr lang="en-US" b="0" dirty="0"/>
              <a:t>According to a </a:t>
            </a:r>
            <a:r>
              <a:rPr lang="en-US" b="0" dirty="0" err="1"/>
              <a:t>Statistica</a:t>
            </a:r>
            <a:r>
              <a:rPr lang="en-US" b="0" dirty="0"/>
              <a:t> as of April 2020 40% of searches only contain two works</a:t>
            </a:r>
          </a:p>
          <a:p>
            <a:pPr marL="171450" indent="-171450">
              <a:buFontTx/>
              <a:buChar char="-"/>
            </a:pPr>
            <a:endParaRPr lang="en-US" b="0" dirty="0"/>
          </a:p>
          <a:p>
            <a:pPr marL="171450" indent="-171450">
              <a:buFontTx/>
              <a:buChar char="-"/>
            </a:pPr>
            <a:r>
              <a:rPr lang="en-US" b="0" dirty="0"/>
              <a:t>They understand what bad search is but they don’t know how to make search better</a:t>
            </a:r>
          </a:p>
          <a:p>
            <a:pPr marL="171450" indent="-171450">
              <a:buFontTx/>
              <a:buChar char="-"/>
            </a:pPr>
            <a:r>
              <a:rPr lang="en-US" b="0" dirty="0"/>
              <a:t>Jump into Stavros’ example of building a bad search</a:t>
            </a:r>
          </a:p>
          <a:p>
            <a:pPr marL="171450" indent="-171450">
              <a:buFontTx/>
              <a:buChar char="-"/>
            </a:pPr>
            <a:endParaRPr lang="en-US" b="0" dirty="0"/>
          </a:p>
          <a:p>
            <a:pPr marL="171450" indent="-171450">
              <a:buFontTx/>
              <a:buChar char="-"/>
            </a:pPr>
            <a:endParaRPr lang="en-US" b="0" dirty="0"/>
          </a:p>
        </p:txBody>
      </p:sp>
      <p:sp>
        <p:nvSpPr>
          <p:cNvPr id="4" name="Slide Number Placeholder 3"/>
          <p:cNvSpPr>
            <a:spLocks noGrp="1"/>
          </p:cNvSpPr>
          <p:nvPr>
            <p:ph type="sldNum" sz="quarter" idx="5"/>
          </p:nvPr>
        </p:nvSpPr>
        <p:spPr/>
        <p:txBody>
          <a:bodyPr/>
          <a:lstStyle/>
          <a:p>
            <a:fld id="{46ADF9D7-0BDF-7349-B61E-8A4C673BD7E6}" type="slidenum">
              <a:rPr lang="en-US" smtClean="0"/>
              <a:t>10</a:t>
            </a:fld>
            <a:endParaRPr lang="en-US"/>
          </a:p>
        </p:txBody>
      </p:sp>
    </p:spTree>
    <p:extLst>
      <p:ext uri="{BB962C8B-B14F-4D97-AF65-F5344CB8AC3E}">
        <p14:creationId xmlns:p14="http://schemas.microsoft.com/office/powerpoint/2010/main" val="40713629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D8FFCD5-9757-D341-9EC0-DD572622DD49}"/>
              </a:ext>
            </a:extLst>
          </p:cNvPr>
          <p:cNvPicPr>
            <a:picLocks noChangeAspect="1"/>
          </p:cNvPicPr>
          <p:nvPr userDrawn="1"/>
        </p:nvPicPr>
        <p:blipFill rotWithShape="1">
          <a:blip r:embed="rId2"/>
          <a:srcRect l="4965" t="16805" r="8726" b="24703"/>
          <a:stretch/>
        </p:blipFill>
        <p:spPr>
          <a:xfrm>
            <a:off x="1163876" y="1537988"/>
            <a:ext cx="2091847" cy="421911"/>
          </a:xfrm>
          <a:prstGeom prst="rect">
            <a:avLst/>
          </a:prstGeom>
        </p:spPr>
      </p:pic>
      <p:sp>
        <p:nvSpPr>
          <p:cNvPr id="2" name="Title 1">
            <a:extLst>
              <a:ext uri="{FF2B5EF4-FFF2-40B4-BE49-F238E27FC236}">
                <a16:creationId xmlns:a16="http://schemas.microsoft.com/office/drawing/2014/main" id="{D54558C9-1489-9840-8352-0C394CFFDAEB}"/>
              </a:ext>
            </a:extLst>
          </p:cNvPr>
          <p:cNvSpPr>
            <a:spLocks noGrp="1"/>
          </p:cNvSpPr>
          <p:nvPr>
            <p:ph type="ctrTitle"/>
          </p:nvPr>
        </p:nvSpPr>
        <p:spPr>
          <a:xfrm>
            <a:off x="3709954" y="2038433"/>
            <a:ext cx="7318170" cy="1737919"/>
          </a:xfrm>
        </p:spPr>
        <p:txBody>
          <a:bodyPr anchor="t" anchorCtr="0"/>
          <a:lstStyle>
            <a:lvl1pPr algn="l">
              <a:defRPr sz="6000" b="1" i="0">
                <a:solidFill>
                  <a:srgbClr val="002A3A"/>
                </a:solidFill>
                <a:latin typeface="Open Sans Condensed Condensed" panose="020B0606030504020204" pitchFamily="34" charset="0"/>
                <a:ea typeface="Open Sans Condensed Condensed" panose="020B0606030504020204" pitchFamily="34" charset="0"/>
                <a:cs typeface="Open Sans Condensed Condense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DA9F0D18-02CC-8E4A-B1C3-99A81002F089}"/>
              </a:ext>
            </a:extLst>
          </p:cNvPr>
          <p:cNvSpPr>
            <a:spLocks noGrp="1"/>
          </p:cNvSpPr>
          <p:nvPr>
            <p:ph type="subTitle" idx="1"/>
          </p:nvPr>
        </p:nvSpPr>
        <p:spPr>
          <a:xfrm>
            <a:off x="3709953" y="4094778"/>
            <a:ext cx="7318169" cy="453464"/>
          </a:xfrm>
        </p:spPr>
        <p:txBody>
          <a:bodyPr/>
          <a:lstStyle>
            <a:lvl1pPr marL="0" indent="0" algn="l">
              <a:buNone/>
              <a:defRPr sz="2400">
                <a:solidFill>
                  <a:srgbClr val="00A3E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75F5F2D6-CCE0-3B4D-AB25-4D786ABB774E}"/>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5978B42E-A5A9-1744-B6F3-16FAB8348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EA01E-ED8B-B445-B7CF-7AB815539039}"/>
              </a:ext>
            </a:extLst>
          </p:cNvPr>
          <p:cNvSpPr>
            <a:spLocks noGrp="1"/>
          </p:cNvSpPr>
          <p:nvPr>
            <p:ph type="sldNum" sz="quarter" idx="12"/>
          </p:nvPr>
        </p:nvSpPr>
        <p:spPr/>
        <p:txBody>
          <a:bodyPr/>
          <a:lstStyle/>
          <a:p>
            <a:fld id="{B6E81C68-8837-674A-8B73-A57F84887156}" type="slidenum">
              <a:rPr lang="en-US" smtClean="0"/>
              <a:t>‹#›</a:t>
            </a:fld>
            <a:endParaRPr lang="en-US"/>
          </a:p>
        </p:txBody>
      </p:sp>
      <p:cxnSp>
        <p:nvCxnSpPr>
          <p:cNvPr id="14" name="Straight Connector 13">
            <a:extLst>
              <a:ext uri="{FF2B5EF4-FFF2-40B4-BE49-F238E27FC236}">
                <a16:creationId xmlns:a16="http://schemas.microsoft.com/office/drawing/2014/main" id="{AF981E9D-3AD0-5B4E-9198-F390AF9A6325}"/>
              </a:ext>
            </a:extLst>
          </p:cNvPr>
          <p:cNvCxnSpPr>
            <a:cxnSpLocks/>
          </p:cNvCxnSpPr>
          <p:nvPr userDrawn="1"/>
        </p:nvCxnSpPr>
        <p:spPr>
          <a:xfrm>
            <a:off x="3455719" y="1567542"/>
            <a:ext cx="0" cy="2980700"/>
          </a:xfrm>
          <a:prstGeom prst="line">
            <a:avLst/>
          </a:prstGeom>
          <a:ln>
            <a:solidFill>
              <a:srgbClr val="B9D9E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6315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FE61C-3762-BA4B-9563-D2937898AA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2BB017-1D75-5047-8D9A-7F07C57823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C5D3D1-28C4-5640-B315-9133652702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317648-1DCA-4849-9AFF-8077E03E4F1F}"/>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6" name="Footer Placeholder 5">
            <a:extLst>
              <a:ext uri="{FF2B5EF4-FFF2-40B4-BE49-F238E27FC236}">
                <a16:creationId xmlns:a16="http://schemas.microsoft.com/office/drawing/2014/main" id="{7B5EF469-4486-A847-AD68-7F038D27CD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95F09F-A565-DD47-9F22-12653064293B}"/>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1291242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62EF2-6A53-0543-A71F-8104C83D9F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41BEE5-E2D1-5F4F-8E3A-42B0E5260A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DB39DE-FDD3-BD4C-8D0B-0AD66E13B50E}"/>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5E7BF8F9-D411-7C4C-A3F1-0E2CF8947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A7B64C-8F51-8149-8BAC-C7975137C8CA}"/>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2905713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3AC63D-D440-114C-9C81-0457E4B4AA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C1542A-51AC-C24B-AFBC-8D9478C6EA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C3610F-C6FB-1240-A9C4-120E19A82344}"/>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5EDEA8E2-E51F-B941-9BF6-EBA389B21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F2BE42-1BF8-A746-B521-8EBCD2AEF395}"/>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560873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and_Content">
    <p:bg>
      <p:bgRef idx="1001">
        <a:schemeClr val="bg1"/>
      </p:bgRef>
    </p:bg>
    <p:spTree>
      <p:nvGrpSpPr>
        <p:cNvPr id="1" name=""/>
        <p:cNvGrpSpPr/>
        <p:nvPr/>
      </p:nvGrpSpPr>
      <p:grpSpPr>
        <a:xfrm>
          <a:off x="0" y="0"/>
          <a:ext cx="0" cy="0"/>
          <a:chOff x="0" y="0"/>
          <a:chExt cx="0" cy="0"/>
        </a:xfrm>
      </p:grpSpPr>
      <p:sp>
        <p:nvSpPr>
          <p:cNvPr id="3" name="Text Placeholder 3"/>
          <p:cNvSpPr>
            <a:spLocks noGrp="1"/>
          </p:cNvSpPr>
          <p:nvPr>
            <p:ph idx="1" hasCustomPrompt="1"/>
          </p:nvPr>
        </p:nvSpPr>
        <p:spPr>
          <a:xfrm>
            <a:off x="269875" y="1391463"/>
            <a:ext cx="11652356" cy="1383285"/>
          </a:xfrm>
          <a:prstGeom prst="rect">
            <a:avLst/>
          </a:prstGeom>
        </p:spPr>
        <p:txBody>
          <a:bodyPr rtlCol="0"/>
          <a:lstStyle>
            <a:lvl1pPr>
              <a:spcBef>
                <a:spcPts val="0"/>
              </a:spcBef>
              <a:spcAft>
                <a:spcPts val="1000"/>
              </a:spcAft>
              <a:defRPr baseline="0"/>
            </a:lvl1pPr>
            <a:lvl2pPr>
              <a:spcBef>
                <a:spcPts val="0"/>
              </a:spcBef>
              <a:spcAft>
                <a:spcPts val="667"/>
              </a:spcAft>
              <a:defRPr/>
            </a:lvl2pPr>
            <a:lvl3pPr>
              <a:spcBef>
                <a:spcPts val="0"/>
              </a:spcBef>
              <a:spcAft>
                <a:spcPts val="667"/>
              </a:spcAft>
              <a:defRPr/>
            </a:lvl3pPr>
            <a:lvl4pPr>
              <a:spcAft>
                <a:spcPts val="667"/>
              </a:spcAft>
              <a:defRPr/>
            </a:lvl4pPr>
            <a:lvl5pPr>
              <a:spcAft>
                <a:spcPts val="667"/>
              </a:spcAft>
              <a:defRPr/>
            </a:lvl5pPr>
          </a:lstStyle>
          <a:p>
            <a:pPr lvl="0"/>
            <a:r>
              <a:rPr lang="en-US" dirty="0"/>
              <a:t>Type slide content or click icon to add media</a:t>
            </a:r>
          </a:p>
          <a:p>
            <a:pPr lvl="1"/>
            <a:r>
              <a:rPr lang="en-US" dirty="0"/>
              <a:t>Second level</a:t>
            </a:r>
          </a:p>
          <a:p>
            <a:pPr lvl="2"/>
            <a:r>
              <a:rPr lang="en-US" dirty="0"/>
              <a:t>Third level</a:t>
            </a:r>
          </a:p>
        </p:txBody>
      </p:sp>
      <p:sp>
        <p:nvSpPr>
          <p:cNvPr id="4" name="Title 1">
            <a:extLst>
              <a:ext uri="{FF2B5EF4-FFF2-40B4-BE49-F238E27FC236}">
                <a16:creationId xmlns:a16="http://schemas.microsoft.com/office/drawing/2014/main" id="{4A781557-F2E8-9A40-A3CE-84E4ECCC2FC4}"/>
              </a:ext>
            </a:extLst>
          </p:cNvPr>
          <p:cNvSpPr>
            <a:spLocks noGrp="1"/>
          </p:cNvSpPr>
          <p:nvPr>
            <p:ph type="title" hasCustomPrompt="1"/>
          </p:nvPr>
        </p:nvSpPr>
        <p:spPr>
          <a:xfrm>
            <a:off x="269875" y="285750"/>
            <a:ext cx="11652356" cy="688901"/>
          </a:xfrm>
        </p:spPr>
        <p:txBody>
          <a:bodyPr/>
          <a:lstStyle>
            <a:lvl1pPr>
              <a:defRPr b="0" i="0" baseline="0">
                <a:solidFill>
                  <a:schemeClr val="tx1"/>
                </a:solidFill>
                <a:latin typeface="Amazon Ember Heavy" panose="020B0603020204020204" pitchFamily="34" charset="0"/>
                <a:ea typeface="Amazon Ember Heavy" panose="020B0603020204020204" pitchFamily="34" charset="0"/>
                <a:cs typeface="Amazon Ember Heavy" panose="020B0603020204020204" pitchFamily="34" charset="0"/>
              </a:defRPr>
            </a:lvl1pPr>
          </a:lstStyle>
          <a:p>
            <a:r>
              <a:rPr lang="en-US" dirty="0"/>
              <a:t>Title and content layout – Type title here</a:t>
            </a:r>
          </a:p>
        </p:txBody>
      </p:sp>
    </p:spTree>
    <p:extLst>
      <p:ext uri="{BB962C8B-B14F-4D97-AF65-F5344CB8AC3E}">
        <p14:creationId xmlns:p14="http://schemas.microsoft.com/office/powerpoint/2010/main" val="4061657751"/>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D8FFCD5-9757-D341-9EC0-DD572622DD49}"/>
              </a:ext>
            </a:extLst>
          </p:cNvPr>
          <p:cNvPicPr>
            <a:picLocks noChangeAspect="1"/>
          </p:cNvPicPr>
          <p:nvPr userDrawn="1"/>
        </p:nvPicPr>
        <p:blipFill rotWithShape="1">
          <a:blip r:embed="rId2"/>
          <a:srcRect l="4965" t="16805" r="8726" b="24703"/>
          <a:stretch/>
        </p:blipFill>
        <p:spPr>
          <a:xfrm>
            <a:off x="2475299" y="2203006"/>
            <a:ext cx="2091847" cy="421911"/>
          </a:xfrm>
          <a:prstGeom prst="rect">
            <a:avLst/>
          </a:prstGeom>
        </p:spPr>
      </p:pic>
      <p:sp>
        <p:nvSpPr>
          <p:cNvPr id="2" name="Title 1">
            <a:extLst>
              <a:ext uri="{FF2B5EF4-FFF2-40B4-BE49-F238E27FC236}">
                <a16:creationId xmlns:a16="http://schemas.microsoft.com/office/drawing/2014/main" id="{D54558C9-1489-9840-8352-0C394CFFDAEB}"/>
              </a:ext>
            </a:extLst>
          </p:cNvPr>
          <p:cNvSpPr>
            <a:spLocks noGrp="1"/>
          </p:cNvSpPr>
          <p:nvPr>
            <p:ph type="ctrTitle"/>
          </p:nvPr>
        </p:nvSpPr>
        <p:spPr>
          <a:xfrm>
            <a:off x="4941033" y="2884852"/>
            <a:ext cx="5434043" cy="1737919"/>
          </a:xfrm>
        </p:spPr>
        <p:txBody>
          <a:bodyPr anchor="t" anchorCtr="0"/>
          <a:lstStyle>
            <a:lvl1pPr algn="l">
              <a:defRPr sz="6000" b="1" i="0">
                <a:solidFill>
                  <a:srgbClr val="002A3A"/>
                </a:solidFill>
                <a:latin typeface="Open Sans Condensed Condensed" panose="020B0606030504020204" pitchFamily="34" charset="0"/>
                <a:ea typeface="Open Sans Condensed Condensed" panose="020B0606030504020204" pitchFamily="34" charset="0"/>
                <a:cs typeface="Open Sans Condensed Condensed" panose="020B0606030504020204" pitchFamily="34" charset="0"/>
              </a:defRPr>
            </a:lvl1pPr>
          </a:lstStyle>
          <a:p>
            <a:endParaRPr lang="en-US" dirty="0"/>
          </a:p>
        </p:txBody>
      </p:sp>
      <p:sp>
        <p:nvSpPr>
          <p:cNvPr id="4" name="Date Placeholder 3">
            <a:extLst>
              <a:ext uri="{FF2B5EF4-FFF2-40B4-BE49-F238E27FC236}">
                <a16:creationId xmlns:a16="http://schemas.microsoft.com/office/drawing/2014/main" id="{75F5F2D6-CCE0-3B4D-AB25-4D786ABB774E}"/>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5978B42E-A5A9-1744-B6F3-16FAB8348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EA01E-ED8B-B445-B7CF-7AB815539039}"/>
              </a:ext>
            </a:extLst>
          </p:cNvPr>
          <p:cNvSpPr>
            <a:spLocks noGrp="1"/>
          </p:cNvSpPr>
          <p:nvPr>
            <p:ph type="sldNum" sz="quarter" idx="12"/>
          </p:nvPr>
        </p:nvSpPr>
        <p:spPr/>
        <p:txBody>
          <a:bodyPr/>
          <a:lstStyle/>
          <a:p>
            <a:fld id="{B6E81C68-8837-674A-8B73-A57F84887156}" type="slidenum">
              <a:rPr lang="en-US" smtClean="0"/>
              <a:t>‹#›</a:t>
            </a:fld>
            <a:endParaRPr lang="en-US"/>
          </a:p>
        </p:txBody>
      </p:sp>
      <p:cxnSp>
        <p:nvCxnSpPr>
          <p:cNvPr id="14" name="Straight Connector 13">
            <a:extLst>
              <a:ext uri="{FF2B5EF4-FFF2-40B4-BE49-F238E27FC236}">
                <a16:creationId xmlns:a16="http://schemas.microsoft.com/office/drawing/2014/main" id="{AF981E9D-3AD0-5B4E-9198-F390AF9A6325}"/>
              </a:ext>
            </a:extLst>
          </p:cNvPr>
          <p:cNvCxnSpPr>
            <a:cxnSpLocks/>
          </p:cNvCxnSpPr>
          <p:nvPr userDrawn="1"/>
        </p:nvCxnSpPr>
        <p:spPr>
          <a:xfrm>
            <a:off x="4754089" y="2203006"/>
            <a:ext cx="0" cy="2419765"/>
          </a:xfrm>
          <a:prstGeom prst="line">
            <a:avLst/>
          </a:prstGeom>
          <a:ln>
            <a:solidFill>
              <a:srgbClr val="B9D9EB"/>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57E2F4F-30E7-344D-9948-DEC5DBBFC38F}"/>
              </a:ext>
            </a:extLst>
          </p:cNvPr>
          <p:cNvCxnSpPr>
            <a:cxnSpLocks/>
          </p:cNvCxnSpPr>
          <p:nvPr userDrawn="1"/>
        </p:nvCxnSpPr>
        <p:spPr>
          <a:xfrm>
            <a:off x="2475299" y="2743199"/>
            <a:ext cx="3497989" cy="0"/>
          </a:xfrm>
          <a:prstGeom prst="line">
            <a:avLst/>
          </a:prstGeom>
          <a:ln>
            <a:solidFill>
              <a:srgbClr val="B9D9EB"/>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50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FCB18-E5E7-C140-95B4-EF94C9A4726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DA03F72-933B-CB47-B9D8-39C956F0D00B}"/>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8A4B611-D22E-9140-9DFA-E56BB2138DD9}"/>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E280047A-9646-054A-B54A-0389440E53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5D6B7F-3D86-7D42-96FF-9BBFCF5C6890}"/>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4279425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F2E66-2FC3-6344-8326-65B5C72F81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3DAA50-2D12-C841-845E-5500D42478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7629FE-99CB-FA4C-ACB8-92AA1DD79A09}"/>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861E3C7A-E89E-2240-8E4B-D8FF260BCC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B3C38-7CB0-934A-9CB2-B56842A84629}"/>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2332476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CCFCA-3AFD-1A42-A932-2CE24324A7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3797A2-F035-3E48-9A13-061C711744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0A62A4-004C-A14B-9C91-61E10C3F8E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AA52C3-CF8B-844E-8472-C91096C2BC36}"/>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6" name="Footer Placeholder 5">
            <a:extLst>
              <a:ext uri="{FF2B5EF4-FFF2-40B4-BE49-F238E27FC236}">
                <a16:creationId xmlns:a16="http://schemas.microsoft.com/office/drawing/2014/main" id="{D8D6DE98-DD8F-9D41-9DA5-65E1CDE05D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7B57A4-86B9-7144-B1B5-653182B66DFD}"/>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1695308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E783C-F6B8-A746-99F2-13795C8724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F59E07-1AAB-0F4B-87BE-F114B6D9EB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8C3F4D-D713-9A4E-A3A4-57B25E4A04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7EF899-4A29-6E42-819E-27BC1DED3D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422010-59B3-A341-8363-B97D4F0E53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247C9-7C21-E14C-80C4-E64738038660}"/>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8" name="Footer Placeholder 7">
            <a:extLst>
              <a:ext uri="{FF2B5EF4-FFF2-40B4-BE49-F238E27FC236}">
                <a16:creationId xmlns:a16="http://schemas.microsoft.com/office/drawing/2014/main" id="{E2AD747B-4071-4C4C-A7C6-C5FC012A00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2699AF-91E1-744A-9AE2-0A31D2BC0F26}"/>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364328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69BB0-DB1F-7549-ACA0-2115E408DF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593B2B-3376-F140-825D-A998ED815588}"/>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4" name="Footer Placeholder 3">
            <a:extLst>
              <a:ext uri="{FF2B5EF4-FFF2-40B4-BE49-F238E27FC236}">
                <a16:creationId xmlns:a16="http://schemas.microsoft.com/office/drawing/2014/main" id="{33F8145A-8E70-C947-8507-280C6E83CA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0C16D1-21F1-B342-9EF8-BE323109B0CC}"/>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3566570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B88E0C-5E40-9744-BA01-7D1BCE4C6D4E}"/>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3" name="Footer Placeholder 2">
            <a:extLst>
              <a:ext uri="{FF2B5EF4-FFF2-40B4-BE49-F238E27FC236}">
                <a16:creationId xmlns:a16="http://schemas.microsoft.com/office/drawing/2014/main" id="{D1A634C1-978B-6E42-8AFB-0E5A0DC416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64AB34-2102-A649-8AD0-9E6BB07DF1C5}"/>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42328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96004-B456-D447-83AA-2FCE395773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6FE9E8-CDA2-EB4E-9407-5EBBD768D4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07DE28-DCAC-894A-B938-CAE20411A7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ECF255-DBD0-0D45-9D62-3BC728EE97ED}"/>
              </a:ext>
            </a:extLst>
          </p:cNvPr>
          <p:cNvSpPr>
            <a:spLocks noGrp="1"/>
          </p:cNvSpPr>
          <p:nvPr>
            <p:ph type="dt" sz="half" idx="10"/>
          </p:nvPr>
        </p:nvSpPr>
        <p:spPr/>
        <p:txBody>
          <a:bodyPr/>
          <a:lstStyle/>
          <a:p>
            <a:fld id="{71E5E31C-65AC-E94E-AD2F-C911E103C3AB}" type="datetimeFigureOut">
              <a:rPr lang="en-US" smtClean="0"/>
              <a:t>4/20/23</a:t>
            </a:fld>
            <a:endParaRPr lang="en-US"/>
          </a:p>
        </p:txBody>
      </p:sp>
      <p:sp>
        <p:nvSpPr>
          <p:cNvPr id="6" name="Footer Placeholder 5">
            <a:extLst>
              <a:ext uri="{FF2B5EF4-FFF2-40B4-BE49-F238E27FC236}">
                <a16:creationId xmlns:a16="http://schemas.microsoft.com/office/drawing/2014/main" id="{E274317D-D20B-E746-A1AC-1DCBD069D7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99E081-BCE0-5843-A8DF-1B0FF17B90BE}"/>
              </a:ext>
            </a:extLst>
          </p:cNvPr>
          <p:cNvSpPr>
            <a:spLocks noGrp="1"/>
          </p:cNvSpPr>
          <p:nvPr>
            <p:ph type="sldNum" sz="quarter" idx="12"/>
          </p:nvPr>
        </p:nvSpPr>
        <p:spPr/>
        <p:txBody>
          <a:bodyPr/>
          <a:lstStyle/>
          <a:p>
            <a:fld id="{B6E81C68-8837-674A-8B73-A57F84887156}" type="slidenum">
              <a:rPr lang="en-US" smtClean="0"/>
              <a:t>‹#›</a:t>
            </a:fld>
            <a:endParaRPr lang="en-US"/>
          </a:p>
        </p:txBody>
      </p:sp>
    </p:spTree>
    <p:extLst>
      <p:ext uri="{BB962C8B-B14F-4D97-AF65-F5344CB8AC3E}">
        <p14:creationId xmlns:p14="http://schemas.microsoft.com/office/powerpoint/2010/main" val="223521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3637FA-CB79-4642-90CE-B38CD119E531}"/>
              </a:ext>
            </a:extLst>
          </p:cNvPr>
          <p:cNvSpPr>
            <a:spLocks noGrp="1"/>
          </p:cNvSpPr>
          <p:nvPr>
            <p:ph type="title"/>
          </p:nvPr>
        </p:nvSpPr>
        <p:spPr>
          <a:xfrm>
            <a:off x="838200" y="855023"/>
            <a:ext cx="10515600" cy="835665"/>
          </a:xfrm>
          <a:prstGeom prst="rect">
            <a:avLst/>
          </a:prstGeom>
        </p:spPr>
        <p:txBody>
          <a:bodyPr vert="horz" lIns="91440" tIns="45720" rIns="91440" bIns="45720" rtlCol="0" anchor="t" anchorCtr="0">
            <a:normAutofit/>
          </a:bodyPr>
          <a:lstStyle/>
          <a:p>
            <a:endParaRPr lang="en-US" dirty="0"/>
          </a:p>
        </p:txBody>
      </p:sp>
      <p:sp>
        <p:nvSpPr>
          <p:cNvPr id="3" name="Text Placeholder 2">
            <a:extLst>
              <a:ext uri="{FF2B5EF4-FFF2-40B4-BE49-F238E27FC236}">
                <a16:creationId xmlns:a16="http://schemas.microsoft.com/office/drawing/2014/main" id="{376E7F8F-85E2-CB44-BD68-A32103D38B31}"/>
              </a:ext>
            </a:extLst>
          </p:cNvPr>
          <p:cNvSpPr>
            <a:spLocks noGrp="1"/>
          </p:cNvSpPr>
          <p:nvPr>
            <p:ph type="body" idx="1"/>
          </p:nvPr>
        </p:nvSpPr>
        <p:spPr>
          <a:xfrm>
            <a:off x="838200" y="2054431"/>
            <a:ext cx="10515600" cy="37911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D273BAE-0F22-474A-9797-76EDD6031D9B}"/>
              </a:ext>
            </a:extLst>
          </p:cNvPr>
          <p:cNvSpPr>
            <a:spLocks noGrp="1"/>
          </p:cNvSpPr>
          <p:nvPr>
            <p:ph type="dt" sz="half" idx="2"/>
          </p:nvPr>
        </p:nvSpPr>
        <p:spPr>
          <a:xfrm>
            <a:off x="838200" y="6274705"/>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5E31C-65AC-E94E-AD2F-C911E103C3AB}" type="datetimeFigureOut">
              <a:rPr lang="en-US" smtClean="0"/>
              <a:t>4/20/23</a:t>
            </a:fld>
            <a:endParaRPr lang="en-US"/>
          </a:p>
        </p:txBody>
      </p:sp>
      <p:sp>
        <p:nvSpPr>
          <p:cNvPr id="5" name="Footer Placeholder 4">
            <a:extLst>
              <a:ext uri="{FF2B5EF4-FFF2-40B4-BE49-F238E27FC236}">
                <a16:creationId xmlns:a16="http://schemas.microsoft.com/office/drawing/2014/main" id="{C006CEA1-1B08-9B40-8148-708D9EBA8482}"/>
              </a:ext>
            </a:extLst>
          </p:cNvPr>
          <p:cNvSpPr>
            <a:spLocks noGrp="1"/>
          </p:cNvSpPr>
          <p:nvPr>
            <p:ph type="ftr" sz="quarter" idx="3"/>
          </p:nvPr>
        </p:nvSpPr>
        <p:spPr>
          <a:xfrm>
            <a:off x="4038600" y="6274705"/>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3A2177-3580-CC42-9296-F2FDC62CDA58}"/>
              </a:ext>
            </a:extLst>
          </p:cNvPr>
          <p:cNvSpPr>
            <a:spLocks noGrp="1"/>
          </p:cNvSpPr>
          <p:nvPr>
            <p:ph type="sldNum" sz="quarter" idx="4"/>
          </p:nvPr>
        </p:nvSpPr>
        <p:spPr>
          <a:xfrm>
            <a:off x="8610600" y="62747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E81C68-8837-674A-8B73-A57F84887156}" type="slidenum">
              <a:rPr lang="en-US" smtClean="0"/>
              <a:t>‹#›</a:t>
            </a:fld>
            <a:endParaRPr lang="en-US"/>
          </a:p>
        </p:txBody>
      </p:sp>
      <p:pic>
        <p:nvPicPr>
          <p:cNvPr id="8" name="Picture 7">
            <a:extLst>
              <a:ext uri="{FF2B5EF4-FFF2-40B4-BE49-F238E27FC236}">
                <a16:creationId xmlns:a16="http://schemas.microsoft.com/office/drawing/2014/main" id="{165180FD-613C-124F-B20F-84D8240A1857}"/>
              </a:ext>
            </a:extLst>
          </p:cNvPr>
          <p:cNvPicPr>
            <a:picLocks noChangeAspect="1"/>
          </p:cNvPicPr>
          <p:nvPr userDrawn="1"/>
        </p:nvPicPr>
        <p:blipFill>
          <a:blip r:embed="rId15"/>
          <a:stretch>
            <a:fillRect/>
          </a:stretch>
        </p:blipFill>
        <p:spPr>
          <a:xfrm>
            <a:off x="0" y="0"/>
            <a:ext cx="12192000" cy="202150"/>
          </a:xfrm>
          <a:prstGeom prst="rect">
            <a:avLst/>
          </a:prstGeom>
        </p:spPr>
      </p:pic>
      <p:pic>
        <p:nvPicPr>
          <p:cNvPr id="11" name="Picture 10">
            <a:extLst>
              <a:ext uri="{FF2B5EF4-FFF2-40B4-BE49-F238E27FC236}">
                <a16:creationId xmlns:a16="http://schemas.microsoft.com/office/drawing/2014/main" id="{B81B9102-E3EE-4547-AB9D-DC03A6FF8263}"/>
              </a:ext>
            </a:extLst>
          </p:cNvPr>
          <p:cNvPicPr>
            <a:picLocks noChangeAspect="1"/>
          </p:cNvPicPr>
          <p:nvPr userDrawn="1"/>
        </p:nvPicPr>
        <p:blipFill>
          <a:blip r:embed="rId16"/>
          <a:stretch>
            <a:fillRect/>
          </a:stretch>
        </p:blipFill>
        <p:spPr>
          <a:xfrm>
            <a:off x="0" y="6642100"/>
            <a:ext cx="12192000" cy="215900"/>
          </a:xfrm>
          <a:prstGeom prst="rect">
            <a:avLst/>
          </a:prstGeom>
        </p:spPr>
      </p:pic>
    </p:spTree>
    <p:extLst>
      <p:ext uri="{BB962C8B-B14F-4D97-AF65-F5344CB8AC3E}">
        <p14:creationId xmlns:p14="http://schemas.microsoft.com/office/powerpoint/2010/main" val="130009806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l" defTabSz="914400" rtl="0" eaLnBrk="1" latinLnBrk="0" hangingPunct="1">
        <a:lnSpc>
          <a:spcPct val="90000"/>
        </a:lnSpc>
        <a:spcBef>
          <a:spcPct val="0"/>
        </a:spcBef>
        <a:buNone/>
        <a:defRPr sz="4400" b="1" i="0" kern="1200">
          <a:solidFill>
            <a:srgbClr val="002A3A"/>
          </a:solidFill>
          <a:latin typeface="Open Sans Condensed Condensed" panose="020B0606030504020204" pitchFamily="34" charset="0"/>
          <a:ea typeface="Open Sans Condensed Condensed" panose="020B0606030504020204" pitchFamily="34" charset="0"/>
          <a:cs typeface="Open Sans Condensed Condensed" panose="020B0606030504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800" b="0" i="0" kern="1200">
          <a:solidFill>
            <a:srgbClr val="002A3A"/>
          </a:solidFill>
          <a:latin typeface="Open Sans Light" panose="020B0606030504020204" pitchFamily="34" charset="0"/>
          <a:ea typeface="Open Sans Light" panose="020B0606030504020204" pitchFamily="34" charset="0"/>
          <a:cs typeface="Open Sans Light" panose="020B0606030504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400" b="0" i="0" kern="1200">
          <a:solidFill>
            <a:srgbClr val="002A3A"/>
          </a:solidFill>
          <a:latin typeface="Open Sans Light" panose="020B0606030504020204" pitchFamily="34" charset="0"/>
          <a:ea typeface="Open Sans Light" panose="020B0606030504020204" pitchFamily="34" charset="0"/>
          <a:cs typeface="Open Sans Light" panose="020B0606030504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2000" b="0" i="0" kern="1200">
          <a:solidFill>
            <a:srgbClr val="002A3A"/>
          </a:solidFill>
          <a:latin typeface="Open Sans Light" panose="020B0606030504020204" pitchFamily="34" charset="0"/>
          <a:ea typeface="Open Sans Light" panose="020B0606030504020204" pitchFamily="34" charset="0"/>
          <a:cs typeface="Open Sans Light" panose="020B0606030504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800" b="0" i="0" kern="1200">
          <a:solidFill>
            <a:srgbClr val="002A3A"/>
          </a:solidFill>
          <a:latin typeface="Open Sans Light" panose="020B0606030504020204" pitchFamily="34" charset="0"/>
          <a:ea typeface="Open Sans Light" panose="020B0606030504020204" pitchFamily="34" charset="0"/>
          <a:cs typeface="Open Sans Light" panose="020B0606030504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800" b="0" i="0" kern="1200">
          <a:solidFill>
            <a:srgbClr val="002A3A"/>
          </a:solidFill>
          <a:latin typeface="Open Sans Light" panose="020B0606030504020204" pitchFamily="34" charset="0"/>
          <a:ea typeface="Open Sans Light" panose="020B0606030504020204" pitchFamily="34" charset="0"/>
          <a:cs typeface="Open Sans Light"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80494-8E6C-FA48-905F-5D2FC7CCDE25}"/>
              </a:ext>
            </a:extLst>
          </p:cNvPr>
          <p:cNvSpPr>
            <a:spLocks noGrp="1"/>
          </p:cNvSpPr>
          <p:nvPr>
            <p:ph type="ctrTitle"/>
          </p:nvPr>
        </p:nvSpPr>
        <p:spPr>
          <a:xfrm>
            <a:off x="4941033" y="2884852"/>
            <a:ext cx="6054916" cy="1737919"/>
          </a:xfrm>
        </p:spPr>
        <p:txBody>
          <a:bodyPr>
            <a:normAutofit fontScale="90000"/>
          </a:bodyPr>
          <a:lstStyle/>
          <a:p>
            <a:r>
              <a:rPr lang="en-US" dirty="0"/>
              <a:t>Talking to Non-Searchers about Search Relevance</a:t>
            </a:r>
          </a:p>
        </p:txBody>
      </p:sp>
      <p:sp>
        <p:nvSpPr>
          <p:cNvPr id="3" name="TextBox 2">
            <a:extLst>
              <a:ext uri="{FF2B5EF4-FFF2-40B4-BE49-F238E27FC236}">
                <a16:creationId xmlns:a16="http://schemas.microsoft.com/office/drawing/2014/main" id="{F3EAE4CB-5B54-672A-CAC5-E4DC20DD9C4F}"/>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Tree>
    <p:extLst>
      <p:ext uri="{BB962C8B-B14F-4D97-AF65-F5344CB8AC3E}">
        <p14:creationId xmlns:p14="http://schemas.microsoft.com/office/powerpoint/2010/main" val="1153596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Who are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6" name="TextBox 5">
            <a:extLst>
              <a:ext uri="{FF2B5EF4-FFF2-40B4-BE49-F238E27FC236}">
                <a16:creationId xmlns:a16="http://schemas.microsoft.com/office/drawing/2014/main" id="{D9F0B723-1B61-9C76-4BE3-BA2A274F55D6}"/>
              </a:ext>
            </a:extLst>
          </p:cNvPr>
          <p:cNvSpPr txBox="1"/>
          <p:nvPr/>
        </p:nvSpPr>
        <p:spPr>
          <a:xfrm>
            <a:off x="838200" y="1902857"/>
            <a:ext cx="10515600" cy="646331"/>
          </a:xfrm>
          <a:prstGeom prst="rect">
            <a:avLst/>
          </a:prstGeom>
          <a:noFill/>
        </p:spPr>
        <p:txBody>
          <a:bodyPr wrap="square" rtlCol="0">
            <a:spAutoFit/>
          </a:bodyPr>
          <a:lstStyle/>
          <a:p>
            <a:endParaRPr lang="en-US" dirty="0">
              <a:latin typeface="Open Sans Condensed Condensed" pitchFamily="2" charset="0"/>
              <a:ea typeface="Open Sans Condensed Condensed" pitchFamily="2" charset="0"/>
              <a:cs typeface="Open Sans Condensed Condensed" pitchFamily="2" charset="0"/>
            </a:endParaRPr>
          </a:p>
          <a:p>
            <a:pPr marL="285750" indent="-285750">
              <a:buFont typeface="Arial" panose="020B0604020202020204" pitchFamily="34" charset="0"/>
              <a:buChar char="•"/>
            </a:pPr>
            <a:endParaRPr lang="en-US" dirty="0">
              <a:latin typeface="Open Sans Condensed Condensed" pitchFamily="2" charset="0"/>
              <a:ea typeface="Open Sans Condensed Condensed" pitchFamily="2" charset="0"/>
              <a:cs typeface="Open Sans Condensed Condensed" pitchFamily="2" charset="0"/>
            </a:endParaRPr>
          </a:p>
        </p:txBody>
      </p:sp>
      <p:sp>
        <p:nvSpPr>
          <p:cNvPr id="4" name="Rectangle 3">
            <a:extLst>
              <a:ext uri="{FF2B5EF4-FFF2-40B4-BE49-F238E27FC236}">
                <a16:creationId xmlns:a16="http://schemas.microsoft.com/office/drawing/2014/main" id="{9B7B2AB7-9517-F1E3-6A0E-389B69AA45DD}"/>
              </a:ext>
            </a:extLst>
          </p:cNvPr>
          <p:cNvSpPr/>
          <p:nvPr/>
        </p:nvSpPr>
        <p:spPr>
          <a:xfrm>
            <a:off x="6786033" y="1902857"/>
            <a:ext cx="2641600" cy="1907143"/>
          </a:xfrm>
          <a:prstGeom prst="rect">
            <a:avLst/>
          </a:prstGeom>
          <a:solidFill>
            <a:srgbClr val="963C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Clients</a:t>
            </a:r>
          </a:p>
        </p:txBody>
      </p:sp>
      <p:sp>
        <p:nvSpPr>
          <p:cNvPr id="5" name="Rectangle 4">
            <a:extLst>
              <a:ext uri="{FF2B5EF4-FFF2-40B4-BE49-F238E27FC236}">
                <a16:creationId xmlns:a16="http://schemas.microsoft.com/office/drawing/2014/main" id="{56C50E9A-721D-60A8-CE55-ADFB12BD7C9E}"/>
              </a:ext>
            </a:extLst>
          </p:cNvPr>
          <p:cNvSpPr/>
          <p:nvPr/>
        </p:nvSpPr>
        <p:spPr>
          <a:xfrm>
            <a:off x="2764367" y="1902857"/>
            <a:ext cx="2641600" cy="1907143"/>
          </a:xfrm>
          <a:prstGeom prst="rect">
            <a:avLst/>
          </a:prstGeom>
          <a:solidFill>
            <a:srgbClr val="F752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CEO</a:t>
            </a:r>
          </a:p>
        </p:txBody>
      </p:sp>
      <p:sp>
        <p:nvSpPr>
          <p:cNvPr id="7" name="Rectangle 6">
            <a:extLst>
              <a:ext uri="{FF2B5EF4-FFF2-40B4-BE49-F238E27FC236}">
                <a16:creationId xmlns:a16="http://schemas.microsoft.com/office/drawing/2014/main" id="{A72813C0-51A0-DFF1-DAC8-67FC971535A4}"/>
              </a:ext>
            </a:extLst>
          </p:cNvPr>
          <p:cNvSpPr/>
          <p:nvPr/>
        </p:nvSpPr>
        <p:spPr>
          <a:xfrm>
            <a:off x="2764367" y="4354509"/>
            <a:ext cx="2641600" cy="1907143"/>
          </a:xfrm>
          <a:prstGeom prst="rect">
            <a:avLst/>
          </a:prstGeom>
          <a:solidFill>
            <a:srgbClr val="FCB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End-Users</a:t>
            </a:r>
          </a:p>
        </p:txBody>
      </p:sp>
      <p:sp>
        <p:nvSpPr>
          <p:cNvPr id="8" name="Rectangle 7">
            <a:extLst>
              <a:ext uri="{FF2B5EF4-FFF2-40B4-BE49-F238E27FC236}">
                <a16:creationId xmlns:a16="http://schemas.microsoft.com/office/drawing/2014/main" id="{16D2055D-499F-F07E-9127-48D0A8133D0C}"/>
              </a:ext>
            </a:extLst>
          </p:cNvPr>
          <p:cNvSpPr/>
          <p:nvPr/>
        </p:nvSpPr>
        <p:spPr>
          <a:xfrm>
            <a:off x="6786033" y="4354509"/>
            <a:ext cx="2641600" cy="1907143"/>
          </a:xfrm>
          <a:prstGeom prst="rect">
            <a:avLst/>
          </a:prstGeom>
          <a:solidFill>
            <a:srgbClr val="2BD5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Engineering Manager</a:t>
            </a:r>
          </a:p>
        </p:txBody>
      </p:sp>
    </p:spTree>
    <p:extLst>
      <p:ext uri="{BB962C8B-B14F-4D97-AF65-F5344CB8AC3E}">
        <p14:creationId xmlns:p14="http://schemas.microsoft.com/office/powerpoint/2010/main" val="331804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627C4D1-3AE9-6D7B-6760-F6FFD63AC63B}"/>
              </a:ext>
            </a:extLst>
          </p:cNvPr>
          <p:cNvPicPr>
            <a:picLocks noGrp="1" noChangeAspect="1"/>
          </p:cNvPicPr>
          <p:nvPr>
            <p:ph idx="1"/>
          </p:nvPr>
        </p:nvPicPr>
        <p:blipFill>
          <a:blip r:embed="rId2"/>
          <a:stretch>
            <a:fillRect/>
          </a:stretch>
        </p:blipFill>
        <p:spPr>
          <a:xfrm>
            <a:off x="948324" y="794904"/>
            <a:ext cx="10295352" cy="5268191"/>
          </a:xfrm>
        </p:spPr>
      </p:pic>
      <p:sp>
        <p:nvSpPr>
          <p:cNvPr id="6" name="TextBox 5">
            <a:extLst>
              <a:ext uri="{FF2B5EF4-FFF2-40B4-BE49-F238E27FC236}">
                <a16:creationId xmlns:a16="http://schemas.microsoft.com/office/drawing/2014/main" id="{599950BA-5F5F-627C-469F-9DCF6EA94B07}"/>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Tree>
    <p:extLst>
      <p:ext uri="{BB962C8B-B14F-4D97-AF65-F5344CB8AC3E}">
        <p14:creationId xmlns:p14="http://schemas.microsoft.com/office/powerpoint/2010/main" val="484046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85D57BC-9E06-0802-00B1-3D82CBB7ACB9}"/>
              </a:ext>
            </a:extLst>
          </p:cNvPr>
          <p:cNvSpPr txBox="1"/>
          <p:nvPr/>
        </p:nvSpPr>
        <p:spPr>
          <a:xfrm>
            <a:off x="5140888" y="5522918"/>
            <a:ext cx="2274790" cy="369332"/>
          </a:xfrm>
          <a:prstGeom prst="rect">
            <a:avLst/>
          </a:prstGeom>
          <a:noFill/>
        </p:spPr>
        <p:txBody>
          <a:bodyPr wrap="none" rtlCol="0">
            <a:spAutoFit/>
          </a:bodyPr>
          <a:lstStyle/>
          <a:p>
            <a:r>
              <a:rPr lang="en-US" dirty="0" err="1"/>
              <a:t>forum.opensearch.org</a:t>
            </a:r>
            <a:endParaRPr lang="en-US" dirty="0"/>
          </a:p>
        </p:txBody>
      </p:sp>
      <p:sp>
        <p:nvSpPr>
          <p:cNvPr id="2" name="TextBox 1">
            <a:extLst>
              <a:ext uri="{FF2B5EF4-FFF2-40B4-BE49-F238E27FC236}">
                <a16:creationId xmlns:a16="http://schemas.microsoft.com/office/drawing/2014/main" id="{CE7FA74E-C1A7-6095-9A75-1A05546F8753}"/>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pic>
        <p:nvPicPr>
          <p:cNvPr id="5" name="Picture 4">
            <a:extLst>
              <a:ext uri="{FF2B5EF4-FFF2-40B4-BE49-F238E27FC236}">
                <a16:creationId xmlns:a16="http://schemas.microsoft.com/office/drawing/2014/main" id="{D8519764-3F52-75C4-3FC1-64143034F87A}"/>
              </a:ext>
            </a:extLst>
          </p:cNvPr>
          <p:cNvPicPr>
            <a:picLocks noChangeAspect="1"/>
          </p:cNvPicPr>
          <p:nvPr/>
        </p:nvPicPr>
        <p:blipFill>
          <a:blip r:embed="rId3"/>
          <a:stretch>
            <a:fillRect/>
          </a:stretch>
        </p:blipFill>
        <p:spPr>
          <a:xfrm>
            <a:off x="5007413" y="2962918"/>
            <a:ext cx="2541741" cy="2541741"/>
          </a:xfrm>
          <a:prstGeom prst="rect">
            <a:avLst/>
          </a:prstGeom>
        </p:spPr>
      </p:pic>
    </p:spTree>
    <p:extLst>
      <p:ext uri="{BB962C8B-B14F-4D97-AF65-F5344CB8AC3E}">
        <p14:creationId xmlns:p14="http://schemas.microsoft.com/office/powerpoint/2010/main" val="1956457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E0DAEF-AE68-054C-AFDA-954D0EBB4A45}"/>
              </a:ext>
            </a:extLst>
          </p:cNvPr>
          <p:cNvSpPr>
            <a:spLocks noGrp="1"/>
          </p:cNvSpPr>
          <p:nvPr>
            <p:ph idx="1"/>
          </p:nvPr>
        </p:nvSpPr>
        <p:spPr>
          <a:xfrm>
            <a:off x="838200" y="2609051"/>
            <a:ext cx="10515600" cy="1988138"/>
          </a:xfrm>
        </p:spPr>
        <p:txBody>
          <a:bodyPr/>
          <a:lstStyle/>
          <a:p>
            <a:pPr marL="0" indent="0">
              <a:buNone/>
            </a:pPr>
            <a:r>
              <a:rPr lang="en-US" b="1" dirty="0">
                <a:latin typeface="Open Sans Condensed Condensed" pitchFamily="2" charset="0"/>
                <a:ea typeface="Open Sans Condensed Condensed" pitchFamily="2" charset="0"/>
                <a:cs typeface="Open Sans Condensed Condensed" pitchFamily="2" charset="0"/>
              </a:rPr>
              <a:t>David Tippett</a:t>
            </a:r>
          </a:p>
          <a:p>
            <a:pPr marL="0" indent="0">
              <a:buNone/>
            </a:pPr>
            <a:r>
              <a:rPr lang="en-US" dirty="0">
                <a:latin typeface="Open Sans Condensed Condensed" pitchFamily="2" charset="0"/>
                <a:ea typeface="Open Sans Condensed Condensed" pitchFamily="2" charset="0"/>
                <a:cs typeface="Open Sans Condensed Condensed" pitchFamily="2" charset="0"/>
              </a:rPr>
              <a:t>Senior Developer Advocate</a:t>
            </a:r>
          </a:p>
          <a:p>
            <a:pPr marL="0" indent="0">
              <a:buNone/>
            </a:pPr>
            <a:r>
              <a:rPr lang="en-US" dirty="0">
                <a:latin typeface="Open Sans Condensed Condensed" pitchFamily="2" charset="0"/>
                <a:ea typeface="Open Sans Condensed Condensed" pitchFamily="2" charset="0"/>
                <a:cs typeface="Open Sans Condensed Condensed" pitchFamily="2" charset="0"/>
              </a:rPr>
              <a:t>Open-Source OpenSearch @ AWS</a:t>
            </a:r>
          </a:p>
        </p:txBody>
      </p:sp>
      <p:sp>
        <p:nvSpPr>
          <p:cNvPr id="8" name="TextBox 7">
            <a:extLst>
              <a:ext uri="{FF2B5EF4-FFF2-40B4-BE49-F238E27FC236}">
                <a16:creationId xmlns:a16="http://schemas.microsoft.com/office/drawing/2014/main" id="{1E20DF6A-B218-7844-A5B5-B0307EB86635}"/>
              </a:ext>
            </a:extLst>
          </p:cNvPr>
          <p:cNvSpPr txBox="1"/>
          <p:nvPr/>
        </p:nvSpPr>
        <p:spPr>
          <a:xfrm>
            <a:off x="7668064" y="5466035"/>
            <a:ext cx="4286436" cy="400110"/>
          </a:xfrm>
          <a:prstGeom prst="rect">
            <a:avLst/>
          </a:prstGeom>
          <a:noFill/>
        </p:spPr>
        <p:txBody>
          <a:bodyPr wrap="square" rtlCol="0">
            <a:spAutoFit/>
          </a:bodyPr>
          <a:lstStyle/>
          <a:p>
            <a:pPr algn="ctr"/>
            <a:r>
              <a:rPr lang="en-US" sz="2000" dirty="0" err="1">
                <a:latin typeface="Open Sans Light" pitchFamily="2" charset="0"/>
                <a:ea typeface="Open Sans Light" pitchFamily="2" charset="0"/>
                <a:cs typeface="Open Sans Light" pitchFamily="2" charset="0"/>
              </a:rPr>
              <a:t>contact.tippybits.com</a:t>
            </a:r>
            <a:endParaRPr lang="en-US" sz="2000" dirty="0">
              <a:latin typeface="Open Sans Light" pitchFamily="2" charset="0"/>
              <a:ea typeface="Open Sans Light" pitchFamily="2" charset="0"/>
              <a:cs typeface="Open Sans Light" pitchFamily="2" charset="0"/>
            </a:endParaRPr>
          </a:p>
        </p:txBody>
      </p:sp>
      <p:sp>
        <p:nvSpPr>
          <p:cNvPr id="2" name="TextBox 1">
            <a:extLst>
              <a:ext uri="{FF2B5EF4-FFF2-40B4-BE49-F238E27FC236}">
                <a16:creationId xmlns:a16="http://schemas.microsoft.com/office/drawing/2014/main" id="{39E35E35-A405-24E7-423A-2C281C1166C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pic>
        <p:nvPicPr>
          <p:cNvPr id="6" name="Picture 5">
            <a:extLst>
              <a:ext uri="{FF2B5EF4-FFF2-40B4-BE49-F238E27FC236}">
                <a16:creationId xmlns:a16="http://schemas.microsoft.com/office/drawing/2014/main" id="{8598EE4F-A4F4-5A80-1BFA-C9D49247407D}"/>
              </a:ext>
            </a:extLst>
          </p:cNvPr>
          <p:cNvPicPr>
            <a:picLocks noChangeAspect="1"/>
          </p:cNvPicPr>
          <p:nvPr/>
        </p:nvPicPr>
        <p:blipFill>
          <a:blip r:embed="rId3"/>
          <a:stretch>
            <a:fillRect/>
          </a:stretch>
        </p:blipFill>
        <p:spPr>
          <a:xfrm>
            <a:off x="7665875" y="1404094"/>
            <a:ext cx="4049811" cy="4049811"/>
          </a:xfrm>
          <a:prstGeom prst="rect">
            <a:avLst/>
          </a:prstGeom>
        </p:spPr>
      </p:pic>
    </p:spTree>
    <p:extLst>
      <p:ext uri="{BB962C8B-B14F-4D97-AF65-F5344CB8AC3E}">
        <p14:creationId xmlns:p14="http://schemas.microsoft.com/office/powerpoint/2010/main" val="3026999528"/>
      </p:ext>
    </p:extLst>
  </p:cSld>
  <p:clrMapOvr>
    <a:masterClrMapping/>
  </p:clrMapOvr>
  <mc:AlternateContent xmlns:mc="http://schemas.openxmlformats.org/markup-compatibility/2006" xmlns:p14="http://schemas.microsoft.com/office/powerpoint/2010/main">
    <mc:Choice Requires="p14">
      <p:transition spd="slow" p14:dur="2000" advTm="103096"/>
    </mc:Choice>
    <mc:Fallback xmlns="">
      <p:transition spd="slow" advTm="10309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7F98D4E-F7A6-5C10-913E-29D8858088C2}"/>
              </a:ext>
            </a:extLst>
          </p:cNvPr>
          <p:cNvSpPr txBox="1"/>
          <p:nvPr/>
        </p:nvSpPr>
        <p:spPr>
          <a:xfrm>
            <a:off x="6096000" y="1902857"/>
            <a:ext cx="4221480" cy="2554545"/>
          </a:xfrm>
          <a:prstGeom prst="rect">
            <a:avLst/>
          </a:prstGeom>
          <a:noFill/>
        </p:spPr>
        <p:txBody>
          <a:bodyPr wrap="square" rtlCol="0">
            <a:spAutoFit/>
          </a:bodyPr>
          <a:lstStyle/>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Like shiny objects</a:t>
            </a:r>
          </a:p>
          <a:p>
            <a:pPr marL="457200" indent="-457200">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Want improved sales and lowered cost</a:t>
            </a:r>
          </a:p>
          <a:p>
            <a:pPr marL="457200" indent="-457200">
              <a:spcAft>
                <a:spcPts val="200"/>
              </a:spcAft>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p:txBody>
      </p:sp>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Our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5" name="Rectangle 4">
            <a:extLst>
              <a:ext uri="{FF2B5EF4-FFF2-40B4-BE49-F238E27FC236}">
                <a16:creationId xmlns:a16="http://schemas.microsoft.com/office/drawing/2014/main" id="{56C50E9A-721D-60A8-CE55-ADFB12BD7C9E}"/>
              </a:ext>
            </a:extLst>
          </p:cNvPr>
          <p:cNvSpPr/>
          <p:nvPr/>
        </p:nvSpPr>
        <p:spPr>
          <a:xfrm>
            <a:off x="2764367" y="1902857"/>
            <a:ext cx="2641600" cy="1907143"/>
          </a:xfrm>
          <a:prstGeom prst="rect">
            <a:avLst/>
          </a:prstGeom>
          <a:solidFill>
            <a:srgbClr val="F752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CTO</a:t>
            </a:r>
          </a:p>
        </p:txBody>
      </p:sp>
    </p:spTree>
    <p:extLst>
      <p:ext uri="{BB962C8B-B14F-4D97-AF65-F5344CB8AC3E}">
        <p14:creationId xmlns:p14="http://schemas.microsoft.com/office/powerpoint/2010/main" val="2771403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E0DAEF-AE68-054C-AFDA-954D0EBB4A45}"/>
              </a:ext>
            </a:extLst>
          </p:cNvPr>
          <p:cNvSpPr>
            <a:spLocks noGrp="1"/>
          </p:cNvSpPr>
          <p:nvPr>
            <p:ph idx="1"/>
          </p:nvPr>
        </p:nvSpPr>
        <p:spPr>
          <a:xfrm>
            <a:off x="838200" y="2609051"/>
            <a:ext cx="10515600" cy="1988138"/>
          </a:xfrm>
        </p:spPr>
        <p:txBody>
          <a:bodyPr/>
          <a:lstStyle/>
          <a:p>
            <a:pPr marL="0" indent="0">
              <a:buNone/>
            </a:pPr>
            <a:r>
              <a:rPr lang="en-US" b="1" dirty="0">
                <a:latin typeface="Open Sans Condensed Condensed" pitchFamily="2" charset="0"/>
                <a:ea typeface="Open Sans Condensed Condensed" pitchFamily="2" charset="0"/>
                <a:cs typeface="Open Sans Condensed Condensed" pitchFamily="2" charset="0"/>
              </a:rPr>
              <a:t>Stavros </a:t>
            </a:r>
            <a:r>
              <a:rPr lang="en-US" b="1" dirty="0" err="1">
                <a:latin typeface="Open Sans Condensed Condensed" pitchFamily="2" charset="0"/>
                <a:ea typeface="Open Sans Condensed Condensed" pitchFamily="2" charset="0"/>
                <a:cs typeface="Open Sans Condensed Condensed" pitchFamily="2" charset="0"/>
              </a:rPr>
              <a:t>Macrakis</a:t>
            </a:r>
            <a:r>
              <a:rPr lang="en-US" b="1" dirty="0">
                <a:latin typeface="Open Sans Condensed Condensed" pitchFamily="2" charset="0"/>
                <a:ea typeface="Open Sans Condensed Condensed" pitchFamily="2" charset="0"/>
                <a:cs typeface="Open Sans Condensed Condensed" pitchFamily="2" charset="0"/>
              </a:rPr>
              <a:t> </a:t>
            </a:r>
          </a:p>
          <a:p>
            <a:pPr marL="0" indent="0">
              <a:buNone/>
            </a:pPr>
            <a:r>
              <a:rPr lang="en-US" dirty="0">
                <a:latin typeface="Open Sans Condensed Condensed" pitchFamily="2" charset="0"/>
                <a:ea typeface="Open Sans Condensed Condensed" pitchFamily="2" charset="0"/>
                <a:cs typeface="Open Sans Condensed Condensed" pitchFamily="2" charset="0"/>
              </a:rPr>
              <a:t>Senior Technical Product Manager</a:t>
            </a:r>
          </a:p>
          <a:p>
            <a:pPr marL="0" indent="0">
              <a:buNone/>
            </a:pPr>
            <a:r>
              <a:rPr lang="en-US" dirty="0">
                <a:latin typeface="Open Sans Condensed Condensed" pitchFamily="2" charset="0"/>
                <a:ea typeface="Open Sans Condensed Condensed" pitchFamily="2" charset="0"/>
                <a:cs typeface="Open Sans Condensed Condensed" pitchFamily="2" charset="0"/>
              </a:rPr>
              <a:t>OpenSearch @ AWS</a:t>
            </a:r>
          </a:p>
        </p:txBody>
      </p:sp>
      <p:sp>
        <p:nvSpPr>
          <p:cNvPr id="8" name="TextBox 7">
            <a:extLst>
              <a:ext uri="{FF2B5EF4-FFF2-40B4-BE49-F238E27FC236}">
                <a16:creationId xmlns:a16="http://schemas.microsoft.com/office/drawing/2014/main" id="{1E20DF6A-B218-7844-A5B5-B0307EB86635}"/>
              </a:ext>
            </a:extLst>
          </p:cNvPr>
          <p:cNvSpPr txBox="1"/>
          <p:nvPr/>
        </p:nvSpPr>
        <p:spPr>
          <a:xfrm>
            <a:off x="7668064" y="5466035"/>
            <a:ext cx="4286436" cy="400110"/>
          </a:xfrm>
          <a:prstGeom prst="rect">
            <a:avLst/>
          </a:prstGeom>
          <a:noFill/>
        </p:spPr>
        <p:txBody>
          <a:bodyPr wrap="square" rtlCol="0">
            <a:spAutoFit/>
          </a:bodyPr>
          <a:lstStyle/>
          <a:p>
            <a:pPr algn="ctr"/>
            <a:r>
              <a:rPr lang="en-US" sz="2000" dirty="0" err="1">
                <a:latin typeface="Open Sans Light" pitchFamily="2" charset="0"/>
                <a:ea typeface="Open Sans Light" pitchFamily="2" charset="0"/>
                <a:cs typeface="Open Sans Light" pitchFamily="2" charset="0"/>
              </a:rPr>
              <a:t>linkedin.com</a:t>
            </a:r>
            <a:r>
              <a:rPr lang="en-US" sz="2000" dirty="0">
                <a:latin typeface="Open Sans Light" pitchFamily="2" charset="0"/>
                <a:ea typeface="Open Sans Light" pitchFamily="2" charset="0"/>
                <a:cs typeface="Open Sans Light" pitchFamily="2" charset="0"/>
              </a:rPr>
              <a:t>/in/</a:t>
            </a:r>
            <a:r>
              <a:rPr lang="en-US" sz="2000" dirty="0" err="1">
                <a:latin typeface="Open Sans Light" pitchFamily="2" charset="0"/>
                <a:ea typeface="Open Sans Light" pitchFamily="2" charset="0"/>
                <a:cs typeface="Open Sans Light" pitchFamily="2" charset="0"/>
              </a:rPr>
              <a:t>macrakis</a:t>
            </a:r>
            <a:endParaRPr lang="en-US" sz="2000" dirty="0">
              <a:latin typeface="Open Sans Light" pitchFamily="2" charset="0"/>
              <a:ea typeface="Open Sans Light" pitchFamily="2" charset="0"/>
              <a:cs typeface="Open Sans Light" pitchFamily="2" charset="0"/>
            </a:endParaRPr>
          </a:p>
        </p:txBody>
      </p:sp>
      <p:sp>
        <p:nvSpPr>
          <p:cNvPr id="2" name="TextBox 1">
            <a:extLst>
              <a:ext uri="{FF2B5EF4-FFF2-40B4-BE49-F238E27FC236}">
                <a16:creationId xmlns:a16="http://schemas.microsoft.com/office/drawing/2014/main" id="{39E35E35-A405-24E7-423A-2C281C1166C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pic>
        <p:nvPicPr>
          <p:cNvPr id="5" name="Picture 4">
            <a:extLst>
              <a:ext uri="{FF2B5EF4-FFF2-40B4-BE49-F238E27FC236}">
                <a16:creationId xmlns:a16="http://schemas.microsoft.com/office/drawing/2014/main" id="{2B1869A7-E23A-F6E3-7AE4-92E2EC4BC242}"/>
              </a:ext>
            </a:extLst>
          </p:cNvPr>
          <p:cNvPicPr>
            <a:picLocks noChangeAspect="1"/>
          </p:cNvPicPr>
          <p:nvPr/>
        </p:nvPicPr>
        <p:blipFill>
          <a:blip r:embed="rId3"/>
          <a:stretch>
            <a:fillRect/>
          </a:stretch>
        </p:blipFill>
        <p:spPr>
          <a:xfrm>
            <a:off x="7821917" y="1289552"/>
            <a:ext cx="3978729" cy="3978729"/>
          </a:xfrm>
          <a:prstGeom prst="rect">
            <a:avLst/>
          </a:prstGeom>
        </p:spPr>
      </p:pic>
    </p:spTree>
    <p:extLst>
      <p:ext uri="{BB962C8B-B14F-4D97-AF65-F5344CB8AC3E}">
        <p14:creationId xmlns:p14="http://schemas.microsoft.com/office/powerpoint/2010/main" val="3985355214"/>
      </p:ext>
    </p:extLst>
  </p:cSld>
  <p:clrMapOvr>
    <a:masterClrMapping/>
  </p:clrMapOvr>
  <mc:AlternateContent xmlns:mc="http://schemas.openxmlformats.org/markup-compatibility/2006" xmlns:p14="http://schemas.microsoft.com/office/powerpoint/2010/main">
    <mc:Choice Requires="p14">
      <p:transition spd="slow" p14:dur="2000" advTm="103096"/>
    </mc:Choice>
    <mc:Fallback xmlns="">
      <p:transition spd="slow" advTm="10309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7F98D4E-F7A6-5C10-913E-29D8858088C2}"/>
              </a:ext>
            </a:extLst>
          </p:cNvPr>
          <p:cNvSpPr txBox="1"/>
          <p:nvPr/>
        </p:nvSpPr>
        <p:spPr>
          <a:xfrm>
            <a:off x="6096000" y="1902857"/>
            <a:ext cx="4221480" cy="2062103"/>
          </a:xfrm>
          <a:prstGeom prst="rect">
            <a:avLst/>
          </a:prstGeom>
          <a:noFill/>
        </p:spPr>
        <p:txBody>
          <a:bodyPr wrap="square" rtlCol="0">
            <a:spAutoFit/>
          </a:bodyPr>
          <a:lstStyle/>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Like shiny objects</a:t>
            </a:r>
          </a:p>
          <a:p>
            <a:pPr marL="457200" indent="-457200">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Want improved sales and lowered cost</a:t>
            </a:r>
          </a:p>
        </p:txBody>
      </p:sp>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Our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5" name="Rectangle 4">
            <a:extLst>
              <a:ext uri="{FF2B5EF4-FFF2-40B4-BE49-F238E27FC236}">
                <a16:creationId xmlns:a16="http://schemas.microsoft.com/office/drawing/2014/main" id="{56C50E9A-721D-60A8-CE55-ADFB12BD7C9E}"/>
              </a:ext>
            </a:extLst>
          </p:cNvPr>
          <p:cNvSpPr/>
          <p:nvPr/>
        </p:nvSpPr>
        <p:spPr>
          <a:xfrm>
            <a:off x="2764367" y="1902857"/>
            <a:ext cx="2641600" cy="1907143"/>
          </a:xfrm>
          <a:prstGeom prst="rect">
            <a:avLst/>
          </a:prstGeom>
          <a:solidFill>
            <a:srgbClr val="F752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CTO</a:t>
            </a:r>
          </a:p>
        </p:txBody>
      </p:sp>
    </p:spTree>
    <p:extLst>
      <p:ext uri="{BB962C8B-B14F-4D97-AF65-F5344CB8AC3E}">
        <p14:creationId xmlns:p14="http://schemas.microsoft.com/office/powerpoint/2010/main" val="104207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3668C15-931E-4BFC-7124-F6A5F1C44061}"/>
              </a:ext>
            </a:extLst>
          </p:cNvPr>
          <p:cNvSpPr txBox="1"/>
          <p:nvPr/>
        </p:nvSpPr>
        <p:spPr>
          <a:xfrm>
            <a:off x="6096000" y="1902857"/>
            <a:ext cx="4221480" cy="4031873"/>
          </a:xfrm>
          <a:prstGeom prst="rect">
            <a:avLst/>
          </a:prstGeom>
          <a:noFill/>
        </p:spPr>
        <p:txBody>
          <a:bodyPr wrap="square" rtlCol="0">
            <a:spAutoFit/>
          </a:bodyPr>
          <a:lstStyle/>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Know what they are looking for but can’t figure out how to get there</a:t>
            </a:r>
          </a:p>
          <a:p>
            <a:pPr marL="457200" indent="-457200">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Need transparency to understand their search</a:t>
            </a:r>
          </a:p>
        </p:txBody>
      </p:sp>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Our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7" name="Rectangle 6">
            <a:extLst>
              <a:ext uri="{FF2B5EF4-FFF2-40B4-BE49-F238E27FC236}">
                <a16:creationId xmlns:a16="http://schemas.microsoft.com/office/drawing/2014/main" id="{A72813C0-51A0-DFF1-DAC8-67FC971535A4}"/>
              </a:ext>
            </a:extLst>
          </p:cNvPr>
          <p:cNvSpPr/>
          <p:nvPr/>
        </p:nvSpPr>
        <p:spPr>
          <a:xfrm>
            <a:off x="2764367" y="4354509"/>
            <a:ext cx="2641600" cy="1907143"/>
          </a:xfrm>
          <a:prstGeom prst="rect">
            <a:avLst/>
          </a:prstGeom>
          <a:solidFill>
            <a:srgbClr val="FCB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End-Users</a:t>
            </a:r>
          </a:p>
        </p:txBody>
      </p:sp>
    </p:spTree>
    <p:extLst>
      <p:ext uri="{BB962C8B-B14F-4D97-AF65-F5344CB8AC3E}">
        <p14:creationId xmlns:p14="http://schemas.microsoft.com/office/powerpoint/2010/main" val="75313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Our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6" name="TextBox 5">
            <a:extLst>
              <a:ext uri="{FF2B5EF4-FFF2-40B4-BE49-F238E27FC236}">
                <a16:creationId xmlns:a16="http://schemas.microsoft.com/office/drawing/2014/main" id="{D9F0B723-1B61-9C76-4BE3-BA2A274F55D6}"/>
              </a:ext>
            </a:extLst>
          </p:cNvPr>
          <p:cNvSpPr txBox="1"/>
          <p:nvPr/>
        </p:nvSpPr>
        <p:spPr>
          <a:xfrm>
            <a:off x="838200" y="1902857"/>
            <a:ext cx="10515600" cy="646331"/>
          </a:xfrm>
          <a:prstGeom prst="rect">
            <a:avLst/>
          </a:prstGeom>
          <a:noFill/>
        </p:spPr>
        <p:txBody>
          <a:bodyPr wrap="square" rtlCol="0">
            <a:spAutoFit/>
          </a:bodyPr>
          <a:lstStyle/>
          <a:p>
            <a:endParaRPr lang="en-US" dirty="0">
              <a:latin typeface="Open Sans Condensed Condensed" pitchFamily="2" charset="0"/>
              <a:ea typeface="Open Sans Condensed Condensed" pitchFamily="2" charset="0"/>
              <a:cs typeface="Open Sans Condensed Condensed" pitchFamily="2" charset="0"/>
            </a:endParaRPr>
          </a:p>
          <a:p>
            <a:pPr marL="285750" indent="-285750">
              <a:buFont typeface="Arial" panose="020B0604020202020204" pitchFamily="34" charset="0"/>
              <a:buChar char="•"/>
            </a:pPr>
            <a:endParaRPr lang="en-US" dirty="0">
              <a:latin typeface="Open Sans Condensed Condensed" pitchFamily="2" charset="0"/>
              <a:ea typeface="Open Sans Condensed Condensed" pitchFamily="2" charset="0"/>
              <a:cs typeface="Open Sans Condensed Condensed" pitchFamily="2" charset="0"/>
            </a:endParaRPr>
          </a:p>
        </p:txBody>
      </p:sp>
      <p:sp>
        <p:nvSpPr>
          <p:cNvPr id="4" name="Rectangle 3">
            <a:extLst>
              <a:ext uri="{FF2B5EF4-FFF2-40B4-BE49-F238E27FC236}">
                <a16:creationId xmlns:a16="http://schemas.microsoft.com/office/drawing/2014/main" id="{9B7B2AB7-9517-F1E3-6A0E-389B69AA45DD}"/>
              </a:ext>
            </a:extLst>
          </p:cNvPr>
          <p:cNvSpPr/>
          <p:nvPr/>
        </p:nvSpPr>
        <p:spPr>
          <a:xfrm>
            <a:off x="6786033" y="1902857"/>
            <a:ext cx="2641600" cy="1907143"/>
          </a:xfrm>
          <a:prstGeom prst="rect">
            <a:avLst/>
          </a:prstGeom>
          <a:solidFill>
            <a:srgbClr val="963C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Clients</a:t>
            </a:r>
          </a:p>
        </p:txBody>
      </p:sp>
      <p:sp>
        <p:nvSpPr>
          <p:cNvPr id="9" name="TextBox 8">
            <a:extLst>
              <a:ext uri="{FF2B5EF4-FFF2-40B4-BE49-F238E27FC236}">
                <a16:creationId xmlns:a16="http://schemas.microsoft.com/office/drawing/2014/main" id="{A1E2E31A-46B7-6535-96F0-123B05EF710F}"/>
              </a:ext>
            </a:extLst>
          </p:cNvPr>
          <p:cNvSpPr txBox="1"/>
          <p:nvPr/>
        </p:nvSpPr>
        <p:spPr>
          <a:xfrm>
            <a:off x="1874520" y="1794063"/>
            <a:ext cx="4221480" cy="3046988"/>
          </a:xfrm>
          <a:prstGeom prst="rect">
            <a:avLst/>
          </a:prstGeom>
          <a:noFill/>
        </p:spPr>
        <p:txBody>
          <a:bodyPr wrap="square" rtlCol="0">
            <a:spAutoFit/>
          </a:bodyPr>
          <a:lstStyle/>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Want to improve the right sales</a:t>
            </a:r>
          </a:p>
          <a:p>
            <a:pPr marL="457200" indent="-457200">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Need it to be maintainable</a:t>
            </a:r>
          </a:p>
          <a:p>
            <a:pPr marL="457200" indent="-457200">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p:txBody>
      </p:sp>
    </p:spTree>
    <p:extLst>
      <p:ext uri="{BB962C8B-B14F-4D97-AF65-F5344CB8AC3E}">
        <p14:creationId xmlns:p14="http://schemas.microsoft.com/office/powerpoint/2010/main" val="128830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05043EB-A43B-2682-65FB-67DF533F1BD9}"/>
              </a:ext>
            </a:extLst>
          </p:cNvPr>
          <p:cNvPicPr>
            <a:picLocks noGrp="1" noChangeAspect="1"/>
          </p:cNvPicPr>
          <p:nvPr>
            <p:ph idx="1"/>
          </p:nvPr>
        </p:nvPicPr>
        <p:blipFill>
          <a:blip r:embed="rId2"/>
          <a:stretch>
            <a:fillRect/>
          </a:stretch>
        </p:blipFill>
        <p:spPr>
          <a:xfrm>
            <a:off x="696578" y="648014"/>
            <a:ext cx="10798844" cy="2156145"/>
          </a:xfrm>
        </p:spPr>
      </p:pic>
      <p:sp>
        <p:nvSpPr>
          <p:cNvPr id="7" name="TextBox 6">
            <a:extLst>
              <a:ext uri="{FF2B5EF4-FFF2-40B4-BE49-F238E27FC236}">
                <a16:creationId xmlns:a16="http://schemas.microsoft.com/office/drawing/2014/main" id="{03190FC3-9CA9-F62C-741F-BCCCC9739795}"/>
              </a:ext>
            </a:extLst>
          </p:cNvPr>
          <p:cNvSpPr txBox="1"/>
          <p:nvPr/>
        </p:nvSpPr>
        <p:spPr>
          <a:xfrm>
            <a:off x="2928289" y="4852468"/>
            <a:ext cx="6970178" cy="1077218"/>
          </a:xfrm>
          <a:prstGeom prst="rect">
            <a:avLst/>
          </a:prstGeom>
          <a:noFill/>
        </p:spPr>
        <p:txBody>
          <a:bodyPr wrap="none" rtlCol="0">
            <a:spAutoFit/>
          </a:bodyPr>
          <a:lstStyle/>
          <a:p>
            <a:r>
              <a:rPr lang="en-US" sz="3200" b="1" dirty="0">
                <a:latin typeface="Open Sans Condensed Condensed" pitchFamily="2" charset="0"/>
                <a:ea typeface="Open Sans Condensed Condensed" pitchFamily="2" charset="0"/>
                <a:cs typeface="Open Sans Condensed Condensed" pitchFamily="2" charset="0"/>
              </a:rPr>
              <a:t>George quits as he realizes that he can’t fix </a:t>
            </a:r>
          </a:p>
          <a:p>
            <a:r>
              <a:rPr lang="en-US" sz="3200" b="1" dirty="0">
                <a:latin typeface="Open Sans Condensed Condensed" pitchFamily="2" charset="0"/>
                <a:ea typeface="Open Sans Condensed Condensed" pitchFamily="2" charset="0"/>
                <a:cs typeface="Open Sans Condensed Condensed" pitchFamily="2" charset="0"/>
              </a:rPr>
              <a:t>twitters search</a:t>
            </a:r>
          </a:p>
        </p:txBody>
      </p:sp>
      <p:sp>
        <p:nvSpPr>
          <p:cNvPr id="11" name="Down Arrow 10">
            <a:extLst>
              <a:ext uri="{FF2B5EF4-FFF2-40B4-BE49-F238E27FC236}">
                <a16:creationId xmlns:a16="http://schemas.microsoft.com/office/drawing/2014/main" id="{0AFE4BC6-F7B0-981D-EEF4-8574A143C2A3}"/>
              </a:ext>
            </a:extLst>
          </p:cNvPr>
          <p:cNvSpPr/>
          <p:nvPr/>
        </p:nvSpPr>
        <p:spPr>
          <a:xfrm>
            <a:off x="1462473" y="2508393"/>
            <a:ext cx="289561" cy="707247"/>
          </a:xfrm>
          <a:prstGeom prst="downArrow">
            <a:avLst/>
          </a:prstGeom>
          <a:solidFill>
            <a:srgbClr val="0B3C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E02EF91-239B-F5ED-B545-1AB44A50DC4E}"/>
              </a:ext>
            </a:extLst>
          </p:cNvPr>
          <p:cNvSpPr txBox="1"/>
          <p:nvPr/>
        </p:nvSpPr>
        <p:spPr>
          <a:xfrm>
            <a:off x="2928289" y="3261360"/>
            <a:ext cx="7066358" cy="1077218"/>
          </a:xfrm>
          <a:prstGeom prst="rect">
            <a:avLst/>
          </a:prstGeom>
          <a:noFill/>
        </p:spPr>
        <p:txBody>
          <a:bodyPr wrap="none" rtlCol="0">
            <a:spAutoFit/>
          </a:bodyPr>
          <a:lstStyle/>
          <a:p>
            <a:r>
              <a:rPr lang="en-US" sz="3200" b="1" dirty="0">
                <a:latin typeface="Open Sans Condensed Condensed" pitchFamily="2" charset="0"/>
                <a:ea typeface="Open Sans Condensed Condensed" pitchFamily="2" charset="0"/>
                <a:cs typeface="Open Sans Condensed Condensed" pitchFamily="2" charset="0"/>
              </a:rPr>
              <a:t>Twitter “hires” ML Engineer George </a:t>
            </a:r>
            <a:r>
              <a:rPr lang="en-US" sz="3200" b="1" dirty="0" err="1">
                <a:latin typeface="Open Sans Condensed Condensed" pitchFamily="2" charset="0"/>
                <a:ea typeface="Open Sans Condensed Condensed" pitchFamily="2" charset="0"/>
                <a:cs typeface="Open Sans Condensed Condensed" pitchFamily="2" charset="0"/>
              </a:rPr>
              <a:t>Hotz</a:t>
            </a:r>
            <a:r>
              <a:rPr lang="en-US" sz="3200" b="1" dirty="0">
                <a:latin typeface="Open Sans Condensed Condensed" pitchFamily="2" charset="0"/>
                <a:ea typeface="Open Sans Condensed Condensed" pitchFamily="2" charset="0"/>
                <a:cs typeface="Open Sans Condensed Condensed" pitchFamily="2" charset="0"/>
              </a:rPr>
              <a:t> to </a:t>
            </a:r>
          </a:p>
          <a:p>
            <a:r>
              <a:rPr lang="en-US" sz="3200" b="1" dirty="0">
                <a:latin typeface="Open Sans Condensed Condensed" pitchFamily="2" charset="0"/>
                <a:ea typeface="Open Sans Condensed Condensed" pitchFamily="2" charset="0"/>
                <a:cs typeface="Open Sans Condensed Condensed" pitchFamily="2" charset="0"/>
              </a:rPr>
              <a:t>fix twitter search </a:t>
            </a:r>
          </a:p>
        </p:txBody>
      </p:sp>
      <p:sp>
        <p:nvSpPr>
          <p:cNvPr id="13" name="TextBox 12">
            <a:extLst>
              <a:ext uri="{FF2B5EF4-FFF2-40B4-BE49-F238E27FC236}">
                <a16:creationId xmlns:a16="http://schemas.microsoft.com/office/drawing/2014/main" id="{7F2E970D-282A-49D3-543E-18B617395059}"/>
              </a:ext>
            </a:extLst>
          </p:cNvPr>
          <p:cNvSpPr txBox="1"/>
          <p:nvPr/>
        </p:nvSpPr>
        <p:spPr>
          <a:xfrm>
            <a:off x="286219" y="3261360"/>
            <a:ext cx="2642070" cy="584775"/>
          </a:xfrm>
          <a:prstGeom prst="rect">
            <a:avLst/>
          </a:prstGeom>
          <a:noFill/>
        </p:spPr>
        <p:txBody>
          <a:bodyPr wrap="none" rtlCol="0">
            <a:spAutoFit/>
          </a:bodyPr>
          <a:lstStyle/>
          <a:p>
            <a:r>
              <a:rPr lang="en-US" sz="3200" b="1" dirty="0">
                <a:latin typeface="Open Sans Condensed Condensed" pitchFamily="2" charset="0"/>
                <a:ea typeface="Open Sans Condensed Condensed" pitchFamily="2" charset="0"/>
                <a:cs typeface="Open Sans Condensed Condensed" pitchFamily="2" charset="0"/>
              </a:rPr>
              <a:t>November 18</a:t>
            </a:r>
            <a:r>
              <a:rPr lang="en-US" sz="3200" b="1" baseline="30000" dirty="0">
                <a:latin typeface="Open Sans Condensed Condensed" pitchFamily="2" charset="0"/>
                <a:ea typeface="Open Sans Condensed Condensed" pitchFamily="2" charset="0"/>
                <a:cs typeface="Open Sans Condensed Condensed" pitchFamily="2" charset="0"/>
              </a:rPr>
              <a:t>th</a:t>
            </a:r>
            <a:r>
              <a:rPr lang="en-US" sz="3200" b="1" dirty="0">
                <a:latin typeface="Open Sans Condensed Condensed" pitchFamily="2" charset="0"/>
                <a:ea typeface="Open Sans Condensed Condensed" pitchFamily="2" charset="0"/>
                <a:cs typeface="Open Sans Condensed Condensed" pitchFamily="2" charset="0"/>
              </a:rPr>
              <a:t>:</a:t>
            </a:r>
          </a:p>
        </p:txBody>
      </p:sp>
      <p:sp>
        <p:nvSpPr>
          <p:cNvPr id="14" name="Down Arrow 13">
            <a:extLst>
              <a:ext uri="{FF2B5EF4-FFF2-40B4-BE49-F238E27FC236}">
                <a16:creationId xmlns:a16="http://schemas.microsoft.com/office/drawing/2014/main" id="{C6188C79-DDF5-A5BC-3AD6-CC987D7FF9EC}"/>
              </a:ext>
            </a:extLst>
          </p:cNvPr>
          <p:cNvSpPr/>
          <p:nvPr/>
        </p:nvSpPr>
        <p:spPr>
          <a:xfrm>
            <a:off x="1462473" y="4008120"/>
            <a:ext cx="289561" cy="844349"/>
          </a:xfrm>
          <a:prstGeom prst="downArrow">
            <a:avLst/>
          </a:prstGeom>
          <a:solidFill>
            <a:srgbClr val="0B3C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A5085AA-68EB-A588-D443-D673A27CF4B6}"/>
              </a:ext>
            </a:extLst>
          </p:cNvPr>
          <p:cNvSpPr txBox="1"/>
          <p:nvPr/>
        </p:nvSpPr>
        <p:spPr>
          <a:xfrm>
            <a:off x="286219" y="4841774"/>
            <a:ext cx="2642070" cy="584775"/>
          </a:xfrm>
          <a:prstGeom prst="rect">
            <a:avLst/>
          </a:prstGeom>
          <a:noFill/>
        </p:spPr>
        <p:txBody>
          <a:bodyPr wrap="none" rtlCol="0">
            <a:spAutoFit/>
          </a:bodyPr>
          <a:lstStyle/>
          <a:p>
            <a:r>
              <a:rPr lang="en-US" sz="3200" b="1" dirty="0">
                <a:latin typeface="Open Sans Condensed Condensed" pitchFamily="2" charset="0"/>
                <a:ea typeface="Open Sans Condensed Condensed" pitchFamily="2" charset="0"/>
                <a:cs typeface="Open Sans Condensed Condensed" pitchFamily="2" charset="0"/>
              </a:rPr>
              <a:t>December 20</a:t>
            </a:r>
            <a:r>
              <a:rPr lang="en-US" sz="3200" b="1" baseline="30000" dirty="0">
                <a:latin typeface="Open Sans Condensed Condensed" pitchFamily="2" charset="0"/>
                <a:ea typeface="Open Sans Condensed Condensed" pitchFamily="2" charset="0"/>
                <a:cs typeface="Open Sans Condensed Condensed" pitchFamily="2" charset="0"/>
              </a:rPr>
              <a:t>th</a:t>
            </a:r>
            <a:r>
              <a:rPr lang="en-US" sz="3200" b="1" dirty="0">
                <a:latin typeface="Open Sans Condensed Condensed" pitchFamily="2" charset="0"/>
                <a:ea typeface="Open Sans Condensed Condensed" pitchFamily="2" charset="0"/>
                <a:cs typeface="Open Sans Condensed Condensed" pitchFamily="2" charset="0"/>
              </a:rPr>
              <a:t>:</a:t>
            </a:r>
          </a:p>
        </p:txBody>
      </p:sp>
      <p:sp>
        <p:nvSpPr>
          <p:cNvPr id="18" name="TextBox 17">
            <a:extLst>
              <a:ext uri="{FF2B5EF4-FFF2-40B4-BE49-F238E27FC236}">
                <a16:creationId xmlns:a16="http://schemas.microsoft.com/office/drawing/2014/main" id="{FAC6F2E1-A5B9-667A-CD8A-61D3230E7D3D}"/>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Tree>
    <p:extLst>
      <p:ext uri="{BB962C8B-B14F-4D97-AF65-F5344CB8AC3E}">
        <p14:creationId xmlns:p14="http://schemas.microsoft.com/office/powerpoint/2010/main" val="1289102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9DCCE-482A-BB38-C825-8DDD06E91D9B}"/>
              </a:ext>
            </a:extLst>
          </p:cNvPr>
          <p:cNvSpPr>
            <a:spLocks noGrp="1"/>
          </p:cNvSpPr>
          <p:nvPr>
            <p:ph type="title"/>
          </p:nvPr>
        </p:nvSpPr>
        <p:spPr/>
        <p:txBody>
          <a:bodyPr>
            <a:normAutofit/>
          </a:bodyPr>
          <a:lstStyle/>
          <a:p>
            <a:r>
              <a:rPr lang="en-US" dirty="0"/>
              <a:t>Our non-searchers</a:t>
            </a:r>
          </a:p>
        </p:txBody>
      </p:sp>
      <p:sp>
        <p:nvSpPr>
          <p:cNvPr id="3" name="TextBox 2">
            <a:extLst>
              <a:ext uri="{FF2B5EF4-FFF2-40B4-BE49-F238E27FC236}">
                <a16:creationId xmlns:a16="http://schemas.microsoft.com/office/drawing/2014/main" id="{279AFD24-BFBB-1DFA-FC7F-7AB3DDEB0AB5}"/>
              </a:ext>
            </a:extLst>
          </p:cNvPr>
          <p:cNvSpPr txBox="1"/>
          <p:nvPr/>
        </p:nvSpPr>
        <p:spPr>
          <a:xfrm>
            <a:off x="11173773" y="6261652"/>
            <a:ext cx="1018227" cy="400110"/>
          </a:xfrm>
          <a:prstGeom prst="rect">
            <a:avLst/>
          </a:prstGeom>
          <a:noFill/>
        </p:spPr>
        <p:txBody>
          <a:bodyPr wrap="none" rtlCol="0">
            <a:spAutoFit/>
          </a:bodyPr>
          <a:lstStyle/>
          <a:p>
            <a:r>
              <a:rPr lang="en-US" sz="2000" dirty="0">
                <a:latin typeface="Open Sans Condensed Condensed" pitchFamily="2" charset="0"/>
                <a:ea typeface="Open Sans Condensed Condensed" pitchFamily="2" charset="0"/>
                <a:cs typeface="Open Sans Condensed Condensed" pitchFamily="2" charset="0"/>
              </a:rPr>
              <a:t>@dtaivpp</a:t>
            </a:r>
          </a:p>
        </p:txBody>
      </p:sp>
      <p:sp>
        <p:nvSpPr>
          <p:cNvPr id="6" name="TextBox 5">
            <a:extLst>
              <a:ext uri="{FF2B5EF4-FFF2-40B4-BE49-F238E27FC236}">
                <a16:creationId xmlns:a16="http://schemas.microsoft.com/office/drawing/2014/main" id="{D9F0B723-1B61-9C76-4BE3-BA2A274F55D6}"/>
              </a:ext>
            </a:extLst>
          </p:cNvPr>
          <p:cNvSpPr txBox="1"/>
          <p:nvPr/>
        </p:nvSpPr>
        <p:spPr>
          <a:xfrm>
            <a:off x="838200" y="1902857"/>
            <a:ext cx="10515600" cy="646331"/>
          </a:xfrm>
          <a:prstGeom prst="rect">
            <a:avLst/>
          </a:prstGeom>
          <a:noFill/>
        </p:spPr>
        <p:txBody>
          <a:bodyPr wrap="square" rtlCol="0">
            <a:spAutoFit/>
          </a:bodyPr>
          <a:lstStyle/>
          <a:p>
            <a:endParaRPr lang="en-US" dirty="0">
              <a:latin typeface="Open Sans Condensed Condensed" pitchFamily="2" charset="0"/>
              <a:ea typeface="Open Sans Condensed Condensed" pitchFamily="2" charset="0"/>
              <a:cs typeface="Open Sans Condensed Condensed" pitchFamily="2" charset="0"/>
            </a:endParaRPr>
          </a:p>
          <a:p>
            <a:pPr marL="285750" indent="-285750">
              <a:buFont typeface="Arial" panose="020B0604020202020204" pitchFamily="34" charset="0"/>
              <a:buChar char="•"/>
            </a:pPr>
            <a:endParaRPr lang="en-US" dirty="0">
              <a:latin typeface="Open Sans Condensed Condensed" pitchFamily="2" charset="0"/>
              <a:ea typeface="Open Sans Condensed Condensed" pitchFamily="2" charset="0"/>
              <a:cs typeface="Open Sans Condensed Condensed" pitchFamily="2" charset="0"/>
            </a:endParaRPr>
          </a:p>
        </p:txBody>
      </p:sp>
      <p:sp>
        <p:nvSpPr>
          <p:cNvPr id="8" name="Rectangle 7">
            <a:extLst>
              <a:ext uri="{FF2B5EF4-FFF2-40B4-BE49-F238E27FC236}">
                <a16:creationId xmlns:a16="http://schemas.microsoft.com/office/drawing/2014/main" id="{16D2055D-499F-F07E-9127-48D0A8133D0C}"/>
              </a:ext>
            </a:extLst>
          </p:cNvPr>
          <p:cNvSpPr/>
          <p:nvPr/>
        </p:nvSpPr>
        <p:spPr>
          <a:xfrm>
            <a:off x="6786033" y="4354509"/>
            <a:ext cx="2641600" cy="1907143"/>
          </a:xfrm>
          <a:prstGeom prst="rect">
            <a:avLst/>
          </a:prstGeom>
          <a:solidFill>
            <a:srgbClr val="2BD5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Condensed Condensed" pitchFamily="2" charset="0"/>
                <a:ea typeface="Open Sans Condensed Condensed" pitchFamily="2" charset="0"/>
                <a:cs typeface="Open Sans Condensed Condensed" pitchFamily="2" charset="0"/>
              </a:rPr>
              <a:t>Engineering Manager</a:t>
            </a:r>
          </a:p>
        </p:txBody>
      </p:sp>
      <p:sp>
        <p:nvSpPr>
          <p:cNvPr id="11" name="TextBox 10">
            <a:extLst>
              <a:ext uri="{FF2B5EF4-FFF2-40B4-BE49-F238E27FC236}">
                <a16:creationId xmlns:a16="http://schemas.microsoft.com/office/drawing/2014/main" id="{2044EEF8-A344-AD64-A4AB-311C1AEA915F}"/>
              </a:ext>
            </a:extLst>
          </p:cNvPr>
          <p:cNvSpPr txBox="1"/>
          <p:nvPr/>
        </p:nvSpPr>
        <p:spPr>
          <a:xfrm>
            <a:off x="1874520" y="1794063"/>
            <a:ext cx="4221480" cy="3642023"/>
          </a:xfrm>
          <a:prstGeom prst="rect">
            <a:avLst/>
          </a:prstGeom>
          <a:noFill/>
        </p:spPr>
        <p:txBody>
          <a:bodyPr wrap="square" rtlCol="0">
            <a:spAutoFit/>
          </a:bodyPr>
          <a:lstStyle/>
          <a:p>
            <a:pPr marL="457200" indent="-457200">
              <a:spcAft>
                <a:spcPts val="200"/>
              </a:spcAft>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The right people on their team</a:t>
            </a:r>
          </a:p>
          <a:p>
            <a:pPr>
              <a:spcAft>
                <a:spcPts val="200"/>
              </a:spcAft>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spcAft>
                <a:spcPts val="200"/>
              </a:spcAft>
              <a:buFont typeface="Arial" panose="020B0604020202020204" pitchFamily="34" charset="0"/>
              <a:buChar char="•"/>
            </a:pPr>
            <a:r>
              <a:rPr lang="en-US" sz="3200" b="1" dirty="0">
                <a:latin typeface="Open Sans Condensed Condensed" pitchFamily="2" charset="0"/>
                <a:ea typeface="Open Sans Condensed Condensed" pitchFamily="2" charset="0"/>
                <a:cs typeface="Open Sans Condensed Condensed" pitchFamily="2" charset="0"/>
              </a:rPr>
              <a:t>Numbers to share with upper management</a:t>
            </a:r>
          </a:p>
          <a:p>
            <a:pPr marL="457200" indent="-457200">
              <a:spcAft>
                <a:spcPts val="200"/>
              </a:spcAft>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a:p>
            <a:pPr marL="457200" indent="-457200">
              <a:spcAft>
                <a:spcPts val="200"/>
              </a:spcAft>
              <a:buFont typeface="Arial" panose="020B0604020202020204" pitchFamily="34" charset="0"/>
              <a:buChar char="•"/>
            </a:pPr>
            <a:endParaRPr lang="en-US" sz="3200" b="1" dirty="0">
              <a:latin typeface="Open Sans Condensed Condensed" pitchFamily="2" charset="0"/>
              <a:ea typeface="Open Sans Condensed Condensed" pitchFamily="2" charset="0"/>
              <a:cs typeface="Open Sans Condensed Condensed" pitchFamily="2" charset="0"/>
            </a:endParaRPr>
          </a:p>
        </p:txBody>
      </p:sp>
    </p:spTree>
    <p:extLst>
      <p:ext uri="{BB962C8B-B14F-4D97-AF65-F5344CB8AC3E}">
        <p14:creationId xmlns:p14="http://schemas.microsoft.com/office/powerpoint/2010/main" val="3595506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36411</TotalTime>
  <Words>689</Words>
  <Application>Microsoft Macintosh PowerPoint</Application>
  <PresentationFormat>Widescreen</PresentationFormat>
  <Paragraphs>117</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Amazon Ember Heavy</vt:lpstr>
      <vt:lpstr>Arial</vt:lpstr>
      <vt:lpstr>Calibri</vt:lpstr>
      <vt:lpstr>Open Sans Condensed Condensed</vt:lpstr>
      <vt:lpstr>Open Sans Light</vt:lpstr>
      <vt:lpstr>Office Theme</vt:lpstr>
      <vt:lpstr>Talking to Non-Searchers about Search Relevance</vt:lpstr>
      <vt:lpstr>PowerPoint Presentation</vt:lpstr>
      <vt:lpstr>Our non-searchers</vt:lpstr>
      <vt:lpstr>PowerPoint Presentation</vt:lpstr>
      <vt:lpstr>Our non-searchers</vt:lpstr>
      <vt:lpstr>Our non-searchers</vt:lpstr>
      <vt:lpstr>Our non-searchers</vt:lpstr>
      <vt:lpstr>PowerPoint Presentation</vt:lpstr>
      <vt:lpstr>Our non-searchers</vt:lpstr>
      <vt:lpstr>Who are non-searchers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OpenSearch?</dc:title>
  <dc:creator>Microsoft Office User</dc:creator>
  <cp:lastModifiedBy>Microsoft Office User</cp:lastModifiedBy>
  <cp:revision>82</cp:revision>
  <dcterms:created xsi:type="dcterms:W3CDTF">2021-04-26T18:51:01Z</dcterms:created>
  <dcterms:modified xsi:type="dcterms:W3CDTF">2023-04-25T02:51:56Z</dcterms:modified>
</cp:coreProperties>
</file>